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6" r:id="rId4"/>
    <p:sldId id="268" r:id="rId5"/>
    <p:sldId id="269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ABD0D-EFA4-4AE3-AB31-1EE0808D2617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72DF8-E3B2-43F3-B1FE-A424262CB2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136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11467-F34B-0EAD-0D08-22C233828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EB7E0D2-2650-D8F7-DA32-0EC43E345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3A6BDFA-988D-FEA7-81FD-E20046DC5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6C7FA5-4192-EAD4-AF0F-ED7D8B187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6C7DCC-8B1B-B9D5-A0E1-3206B227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34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C7D32-3D1A-CCEA-F108-C7C85E9F4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8A77F3-96B9-6D52-B7E2-2A93A215B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061CF0E-566C-5BEA-238E-378C969B1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782EF4-19B1-83D4-A37B-14350F0C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BC6C01-B626-7096-5C51-A0A206BA3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619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FAF76-98ED-D354-0B82-F54687A6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2ACFF73-E0BA-9A60-9827-ABAEFF7D4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AD36E1-20BC-A343-C59C-2D174DE6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053C9A-E6E3-C84A-3395-80FD31C78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FA33EA-C3E6-E3DB-A7E0-107CAF5B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43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69F910-EFDF-0F29-27E6-C4CEA399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E67F5A-339D-ABC3-B6FA-D0B8A7686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7E2CC27-A2F4-3616-3D73-009F73FC6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DD1CB-EE12-E997-3864-1B6B84FDE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1051D1-EAD4-5225-CEAC-43117C9F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6876088-4016-5AF6-F1D0-65B1A8189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393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9F61D-58DC-3522-A2F5-14DA9911B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AE6BDD-F921-923B-F03B-4617D051C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EEB9AA4-95B3-2F49-C550-98F697E1F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C007305-F3B1-C588-2789-84940F3DC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ED73BD-2D3D-7C4B-5B6B-BEC27F6FF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1163788-2811-684A-884A-1B5ACDBC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E87B405-764D-7F2F-E637-F3DD647A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779D7BF-1E71-BFED-A80B-444D2DA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352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39DBA-E51D-96BA-78C3-2C0360603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FCB6328-6136-70C6-CA29-B9799678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359AFE8-DDFE-18C1-8227-C9FD45985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C328DC8-E1B2-5E5D-745D-B3D0E6F5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4562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0507239-6FD7-610A-EA91-BC8232E5F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AFD9EC4-1631-C2D4-EFA1-90822AAA2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F701A0B-1D3E-2CED-16D1-33E0E2125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05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1910E-E426-E67A-405B-59EFD2338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A27DB4-A68F-C918-7BFC-9EA712D9E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C585862-43FD-D704-7B0F-2DC5DAA32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767FBF-8014-7245-CA18-055960CC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F920A81-E4AE-D10A-404A-C02DD4B4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3E825FB-1CF4-B969-436A-EFCB5F39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652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13F4F-9881-979D-032B-8E35F61C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FC10BB6-E57E-AFD6-769C-35CFA1D668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A43EEBE-A2CD-8985-BC10-F60CF15CB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32E3AAC-56C3-801F-251D-925A66F3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C34F34-41D8-A5D0-9862-55E137AB9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D9728E-2A1D-77D0-121B-A114ADDB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54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01C369-0D9A-5731-C808-00029DD6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A7FF346-D8C5-8E5D-3B8C-D949330CD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7E85AC4-F0A3-A71B-BF73-458DE56D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1CC838-05BB-7EE6-0E19-D94EF8C0D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2AAACF-F344-DA9F-F4BA-8F0554895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281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9453E57-3390-B096-1623-B1088AE57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060D737-0A35-B9A2-C453-5173C99D6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7DB0B5-FEEF-F1E0-2753-6FAFFBE61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9137305-1CBA-F59A-A5AB-CB8BF387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3F18773-7F46-3D54-9C0D-536EBBE8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003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0621056-FD70-0D51-BB0D-298DC432A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E4C577-FF4C-B1C6-F5E3-7759A044D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5EBC44-8406-78DD-4430-82ACCE1F5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FF1F44-027A-4912-B952-FE8415B07B88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45D394-B80D-BBC1-B326-196E28E6B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6435E0-7B4C-0DAE-85A8-A2F05FA63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458019-CA89-4C21-AC59-5F9AEA1ECDC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373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51A2726-B673-4862-58DE-DBB63018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94" y="5430417"/>
            <a:ext cx="8343745" cy="1306302"/>
          </a:xfrm>
          <a:prstGeom prst="rect">
            <a:avLst/>
          </a:prstGeom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D592F0C5-E7EC-5FFD-4F85-8D8D53E1B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209" y="1041400"/>
            <a:ext cx="9469582" cy="2387600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002060"/>
                </a:solidFill>
              </a:rPr>
              <a:t>Prospects and challenges for global maritime trade</a:t>
            </a:r>
            <a:endParaRPr lang="da-DK" sz="5000" dirty="0">
              <a:solidFill>
                <a:srgbClr val="002060"/>
              </a:solidFill>
            </a:endParaRPr>
          </a:p>
        </p:txBody>
      </p:sp>
      <p:sp>
        <p:nvSpPr>
          <p:cNvPr id="11" name="Undertitel 10">
            <a:extLst>
              <a:ext uri="{FF2B5EF4-FFF2-40B4-BE49-F238E27FC236}">
                <a16:creationId xmlns:a16="http://schemas.microsoft.com/office/drawing/2014/main" id="{D3008B0C-B1D0-BD51-E9A1-7E36942B0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1827"/>
            <a:ext cx="9144000" cy="165576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3 November 2026</a:t>
            </a:r>
          </a:p>
        </p:txBody>
      </p:sp>
    </p:spTree>
    <p:extLst>
      <p:ext uri="{BB962C8B-B14F-4D97-AF65-F5344CB8AC3E}">
        <p14:creationId xmlns:p14="http://schemas.microsoft.com/office/powerpoint/2010/main" val="417732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51A2726-B673-4862-58DE-DBB63018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94" y="5430417"/>
            <a:ext cx="8343745" cy="13063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A1279-3800-2A3F-61F0-001376050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8165" y="1094610"/>
            <a:ext cx="9144000" cy="1673389"/>
          </a:xfrm>
        </p:spPr>
        <p:txBody>
          <a:bodyPr>
            <a:normAutofit/>
          </a:bodyPr>
          <a:lstStyle/>
          <a:p>
            <a:r>
              <a:rPr lang="en-US" sz="3000" i="0" dirty="0">
                <a:solidFill>
                  <a:srgbClr val="002060"/>
                </a:solidFill>
                <a:effectLst/>
              </a:rPr>
              <a:t>The Consultative Shipping Group</a:t>
            </a:r>
            <a:br>
              <a:rPr lang="en-US" b="1" i="0" dirty="0">
                <a:effectLst/>
                <a:latin typeface="-apple-system-body"/>
              </a:rPr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BC7FF3-27F2-1564-B035-151A964CE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2055" y="2322787"/>
            <a:ext cx="9144000" cy="3367031"/>
          </a:xfrm>
        </p:spPr>
        <p:txBody>
          <a:bodyPr>
            <a:normAutofit fontScale="32500" lnSpcReduction="20000"/>
          </a:bodyPr>
          <a:lstStyle/>
          <a:p>
            <a:pPr marL="273050" indent="-2730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200" dirty="0"/>
              <a:t>M</a:t>
            </a:r>
            <a:r>
              <a:rPr lang="en-US" sz="6200" i="0" dirty="0">
                <a:effectLst/>
              </a:rPr>
              <a:t>embers: Belgium, Canada, Denmark, Finland, France, Germany, Greece, Italy, Japan, the Republic of Korea, the Netherlands, Norway, Poland, Portugal, Singapore, Spain, Sweden, and the United Kingdom. European Commission as observer. </a:t>
            </a:r>
          </a:p>
          <a:p>
            <a:pPr marL="273050" indent="-2730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200" i="0" dirty="0">
                <a:effectLst/>
              </a:rPr>
              <a:t>Established in the 1960s and an informal forum for discussion of maritime policy issues, including  market access, protectionism, and a level playing field. </a:t>
            </a:r>
          </a:p>
          <a:p>
            <a:pPr marL="273050" indent="-2730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200" i="0" dirty="0">
                <a:effectLst/>
              </a:rPr>
              <a:t>The CSG members represent around 20 percent of the world’s tonnage.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269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51A2726-B673-4862-58DE-DBB63018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94" y="5430417"/>
            <a:ext cx="8343745" cy="1306302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328F186-2440-6BFD-71F7-3C2943AFC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0311"/>
            <a:ext cx="4173646" cy="1600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Maritime trade and why it matters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5C496F5-D4BB-868E-9B86-A243D7C4E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71980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Shipping moves more than 8 out of 10 goods traded globally.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Tendency: Rise of new restrictive trade measures globally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Resilient sector – so 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B9F68E7-85A5-A133-3DE3-721A1BE45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141" y="1541993"/>
            <a:ext cx="5951154" cy="35432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F615C6BE-53BD-3D39-C806-5969B7978211}"/>
              </a:ext>
            </a:extLst>
          </p:cNvPr>
          <p:cNvSpPr txBox="1"/>
          <p:nvPr/>
        </p:nvSpPr>
        <p:spPr>
          <a:xfrm>
            <a:off x="839788" y="6400800"/>
            <a:ext cx="595115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500" i="1" dirty="0">
                <a:effectLst/>
                <a:ea typeface="Times New Roman" panose="02020603050405020304" pitchFamily="18" charset="0"/>
              </a:rPr>
              <a:t>Source: WTO-IMF Trade Policy Activity Index, July 2026</a:t>
            </a:r>
            <a:endParaRPr lang="da-DK" sz="15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6965DCE-504C-8068-EBEA-C9BE7D394B0C}"/>
              </a:ext>
            </a:extLst>
          </p:cNvPr>
          <p:cNvSpPr txBox="1"/>
          <p:nvPr/>
        </p:nvSpPr>
        <p:spPr>
          <a:xfrm>
            <a:off x="5401058" y="1218828"/>
            <a:ext cx="786699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effectLst/>
              </a:rPr>
              <a:t>The Role of Facilitating, Restrictive and Remaining Other Measures</a:t>
            </a:r>
            <a:endParaRPr lang="da-DK" sz="1500" dirty="0"/>
          </a:p>
        </p:txBody>
      </p:sp>
    </p:spTree>
    <p:extLst>
      <p:ext uri="{BB962C8B-B14F-4D97-AF65-F5344CB8AC3E}">
        <p14:creationId xmlns:p14="http://schemas.microsoft.com/office/powerpoint/2010/main" val="3990689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51A2726-B673-4862-58DE-DBB63018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94" y="5430417"/>
            <a:ext cx="8343745" cy="13063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A1279-3800-2A3F-61F0-001376050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117" y="1105121"/>
            <a:ext cx="9144000" cy="1673389"/>
          </a:xfrm>
        </p:spPr>
        <p:txBody>
          <a:bodyPr>
            <a:normAutofit/>
          </a:bodyPr>
          <a:lstStyle/>
          <a:p>
            <a:pPr algn="l"/>
            <a:r>
              <a:rPr lang="en-US" sz="3300" i="0" dirty="0">
                <a:solidFill>
                  <a:srgbClr val="002060"/>
                </a:solidFill>
                <a:effectLst/>
              </a:rPr>
              <a:t>Geopolitics and how shipping is </a:t>
            </a:r>
            <a:r>
              <a:rPr lang="en-US" sz="3300">
                <a:solidFill>
                  <a:srgbClr val="002060"/>
                </a:solidFill>
              </a:rPr>
              <a:t>at risk</a:t>
            </a:r>
            <a:r>
              <a:rPr lang="en-US" sz="3300" i="0">
                <a:solidFill>
                  <a:srgbClr val="002060"/>
                </a:solidFill>
                <a:effectLst/>
              </a:rPr>
              <a:t> </a:t>
            </a:r>
            <a:br>
              <a:rPr lang="en-US" b="1" i="0" dirty="0">
                <a:effectLst/>
                <a:latin typeface="-apple-system-body"/>
              </a:rPr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BC7FF3-27F2-1564-B035-151A964CE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117" y="2186151"/>
            <a:ext cx="9144000" cy="4025462"/>
          </a:xfrm>
        </p:spPr>
        <p:txBody>
          <a:bodyPr>
            <a:normAutofit/>
          </a:bodyPr>
          <a:lstStyle/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Middle East conflicts are disrupting key maritime chokepoints, increasing freight, insurance and energy costs</a:t>
            </a: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The growing shadow/parallel fleet raises concerns over sanctions enforcement, safety and environmental protection</a:t>
            </a: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U.S.-China strategic competition is increasingly shaping global shipping through trade and maritime policies</a:t>
            </a:r>
            <a:endParaRPr lang="da-DK" sz="2500" dirty="0"/>
          </a:p>
        </p:txBody>
      </p:sp>
    </p:spTree>
    <p:extLst>
      <p:ext uri="{BB962C8B-B14F-4D97-AF65-F5344CB8AC3E}">
        <p14:creationId xmlns:p14="http://schemas.microsoft.com/office/powerpoint/2010/main" val="111519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51A2726-B673-4862-58DE-DBB63018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94" y="5430417"/>
            <a:ext cx="8343745" cy="13063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A1279-3800-2A3F-61F0-001376050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117" y="1105121"/>
            <a:ext cx="9144000" cy="1673389"/>
          </a:xfrm>
        </p:spPr>
        <p:txBody>
          <a:bodyPr>
            <a:normAutofit/>
          </a:bodyPr>
          <a:lstStyle/>
          <a:p>
            <a:pPr algn="l"/>
            <a:r>
              <a:rPr lang="en-US" sz="3300" i="0" dirty="0" err="1">
                <a:solidFill>
                  <a:srgbClr val="002060"/>
                </a:solidFill>
                <a:effectLst/>
              </a:rPr>
              <a:t>Adressing</a:t>
            </a:r>
            <a:r>
              <a:rPr lang="en-US" sz="3300" i="0" dirty="0">
                <a:solidFill>
                  <a:srgbClr val="002060"/>
                </a:solidFill>
                <a:effectLst/>
              </a:rPr>
              <a:t> gaps in maritime governance</a:t>
            </a:r>
            <a:br>
              <a:rPr lang="en-US" b="1" i="0" dirty="0">
                <a:effectLst/>
                <a:latin typeface="-apple-system-body"/>
              </a:rPr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BC7FF3-27F2-1564-B035-151A964CE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5117" y="2186151"/>
            <a:ext cx="9144000" cy="4025462"/>
          </a:xfrm>
        </p:spPr>
        <p:txBody>
          <a:bodyPr>
            <a:normAutofit/>
          </a:bodyPr>
          <a:lstStyle/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D</a:t>
            </a:r>
            <a:r>
              <a:rPr lang="en-US" sz="2500" i="0" dirty="0">
                <a:effectLst/>
              </a:rPr>
              <a:t>efending the principles of international law, including freedom of navigation</a:t>
            </a: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Increased international and multilateral cooperation</a:t>
            </a: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Better enforcem</a:t>
            </a:r>
            <a:r>
              <a:rPr lang="en-US" sz="2500" dirty="0"/>
              <a:t>ent of existing rules</a:t>
            </a: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Shared responsibility </a:t>
            </a:r>
            <a:r>
              <a:rPr lang="en-US" sz="2500" dirty="0"/>
              <a:t>between governments and industry</a:t>
            </a:r>
            <a:endParaRPr lang="en-US" sz="2500" i="0" dirty="0">
              <a:effectLst/>
            </a:endParaRPr>
          </a:p>
          <a:p>
            <a:pPr marL="357188" indent="-35718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a-DK" sz="2500" dirty="0"/>
          </a:p>
        </p:txBody>
      </p:sp>
    </p:spTree>
    <p:extLst>
      <p:ext uri="{BB962C8B-B14F-4D97-AF65-F5344CB8AC3E}">
        <p14:creationId xmlns:p14="http://schemas.microsoft.com/office/powerpoint/2010/main" val="2510213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</TotalTime>
  <Words>246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-apple-system-body</vt:lpstr>
      <vt:lpstr>Aptos</vt:lpstr>
      <vt:lpstr>Aptos Display</vt:lpstr>
      <vt:lpstr>Arial</vt:lpstr>
      <vt:lpstr>Times New Roman</vt:lpstr>
      <vt:lpstr>Office-tema</vt:lpstr>
      <vt:lpstr>Prospects and challenges for global maritime trade</vt:lpstr>
      <vt:lpstr>The Consultative Shipping Group </vt:lpstr>
      <vt:lpstr>Maritime trade and why it matters</vt:lpstr>
      <vt:lpstr>Geopolitics and how shipping is at risk  </vt:lpstr>
      <vt:lpstr>Adressing gaps in maritime governance 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Dagny Eloise Jonsson</dc:creator>
  <cp:lastModifiedBy>Peter Mikael Ostenfeld</cp:lastModifiedBy>
  <cp:revision>26</cp:revision>
  <dcterms:created xsi:type="dcterms:W3CDTF">2026-09-11T07:18:34Z</dcterms:created>
  <dcterms:modified xsi:type="dcterms:W3CDTF">2026-10-30T10:26:01Z</dcterms:modified>
</cp:coreProperties>
</file>