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kbd</c:v>
                </c:pt>
              </c:strCache>
            </c:strRef>
          </c:tx>
          <c:spPr>
            <a:solidFill>
              <a:srgbClr val="F95C4A"/>
            </a:solidFill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Jan-25</c:v>
                </c:pt>
                <c:pt idx="1">
                  <c:v>Feb-25</c:v>
                </c:pt>
                <c:pt idx="2">
                  <c:v>Mar-25</c:v>
                </c:pt>
                <c:pt idx="3">
                  <c:v>Apr-25</c:v>
                </c:pt>
                <c:pt idx="4">
                  <c:v>May-25</c:v>
                </c:pt>
                <c:pt idx="5">
                  <c:v>Jun-25</c:v>
                </c:pt>
                <c:pt idx="6">
                  <c:v>Jul-25</c:v>
                </c:pt>
                <c:pt idx="7">
                  <c:v>Aug-25</c:v>
                </c:pt>
                <c:pt idx="8">
                  <c:v>Sep-25</c:v>
                </c:pt>
                <c:pt idx="9">
                  <c:v>Oct-25</c:v>
                </c:pt>
                <c:pt idx="10">
                  <c:v>Nov-25</c:v>
                </c:pt>
                <c:pt idx="11">
                  <c:v>Dec-25</c:v>
                </c:pt>
                <c:pt idx="12">
                  <c:v>Jan-26</c:v>
                </c:pt>
                <c:pt idx="13">
                  <c:v>Feb-26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14.6</c:v>
                </c:pt>
                <c:pt idx="1">
                  <c:v>0</c:v>
                </c:pt>
                <c:pt idx="2">
                  <c:v>0</c:v>
                </c:pt>
                <c:pt idx="3">
                  <c:v>11.5</c:v>
                </c:pt>
                <c:pt idx="4">
                  <c:v>5.2</c:v>
                </c:pt>
                <c:pt idx="5">
                  <c:v>0</c:v>
                </c:pt>
                <c:pt idx="6">
                  <c:v>32.5</c:v>
                </c:pt>
                <c:pt idx="7">
                  <c:v>16.3</c:v>
                </c:pt>
                <c:pt idx="8">
                  <c:v>22</c:v>
                </c:pt>
                <c:pt idx="9">
                  <c:v>10.9</c:v>
                </c:pt>
                <c:pt idx="10">
                  <c:v>19.3</c:v>
                </c:pt>
                <c:pt idx="11">
                  <c:v>33.299999999999997</c:v>
                </c:pt>
                <c:pt idx="12">
                  <c:v>11.1</c:v>
                </c:pt>
                <c:pt idx="13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2F-4679-AF08-C041EA683B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8A9BB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0"/>
          <c:min val="0"/>
        </c:scaling>
        <c:delete val="0"/>
        <c:axPos val="l"/>
        <c:majorGridlines>
          <c:spPr>
            <a:ln w="6350" cap="flat">
              <a:solidFill>
                <a:srgbClr val="2E3E5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8A9BB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E2840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1E2840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6694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34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1A203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120640" y="0"/>
            <a:ext cx="274320" cy="5143500"/>
          </a:xfrm>
          <a:prstGeom prst="rect">
            <a:avLst/>
          </a:prstGeom>
          <a:solidFill>
            <a:srgbClr val="2E34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20040" y="256032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20040" y="1371600"/>
            <a:ext cx="73152" cy="192024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353312"/>
            <a:ext cx="4572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Strait Shock: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502920" y="2011680"/>
            <a:ext cx="4572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Hormuz Disruption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Repricing Global Energy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02920" y="32461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Michelle Brouhard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352044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2, 2026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577840" y="164592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+40%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577840" y="21488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price in 6 weeks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748272" y="164592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748272" y="21488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oil via Strait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7918704" y="164592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$100+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918704" y="21488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price baseline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20040" y="491947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 © 2014 – 2026 Kpler. Confidential. All rights reserved.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8229600" y="48463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2E34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F95C4A"/>
          </a:solidFill>
          <a:ln w="12700">
            <a:solidFill>
              <a:srgbClr val="F95C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41080" y="0"/>
            <a:ext cx="502920" cy="384048"/>
          </a:xfrm>
          <a:prstGeom prst="rect">
            <a:avLst/>
          </a:prstGeom>
          <a:solidFill>
            <a:srgbClr val="E8EC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41080" y="18288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64592" y="12801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" y="182880"/>
            <a:ext cx="8046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A Structural Repricing: $40/bbl in Six Weeks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20040" y="786384"/>
            <a:ext cx="8503920" cy="0"/>
          </a:xfrm>
          <a:prstGeom prst="line">
            <a:avLst/>
          </a:prstGeom>
          <a:noFill/>
          <a:ln w="9525">
            <a:solidFill>
              <a:srgbClr val="E8E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1993392" cy="960120"/>
          </a:xfrm>
          <a:prstGeom prst="rect">
            <a:avLst/>
          </a:prstGeom>
          <a:solidFill>
            <a:srgbClr val="1E284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60120"/>
            <a:ext cx="54864" cy="96012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00584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6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+40%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11480" y="148132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price rise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first month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468880" y="960120"/>
            <a:ext cx="1993392" cy="960120"/>
          </a:xfrm>
          <a:prstGeom prst="rect">
            <a:avLst/>
          </a:prstGeom>
          <a:solidFill>
            <a:srgbClr val="1E284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468880" y="960120"/>
            <a:ext cx="54864" cy="960120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560320" y="100584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6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$100/bbl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2560320" y="148132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Treasury's new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baseline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617720" y="960120"/>
            <a:ext cx="1993392" cy="960120"/>
          </a:xfrm>
          <a:prstGeom prst="rect">
            <a:avLst/>
          </a:prstGeom>
          <a:solidFill>
            <a:srgbClr val="1E284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617720" y="960120"/>
            <a:ext cx="54864" cy="960120"/>
          </a:xfrm>
          <a:prstGeom prst="rect">
            <a:avLst/>
          </a:prstGeom>
          <a:solidFill>
            <a:srgbClr val="4A9F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09160" y="100584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600" b="1" dirty="0">
                <a:solidFill>
                  <a:srgbClr val="4A9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4709160" y="148132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oil &amp; gas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Strait daily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766560" y="960120"/>
            <a:ext cx="1993392" cy="960120"/>
          </a:xfrm>
          <a:prstGeom prst="rect">
            <a:avLst/>
          </a:prstGeom>
          <a:solidFill>
            <a:srgbClr val="1E2840"/>
          </a:solidFill>
          <a:ln/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766560" y="960120"/>
            <a:ext cx="54864" cy="960120"/>
          </a:xfrm>
          <a:prstGeom prst="rect">
            <a:avLst/>
          </a:prstGeom>
          <a:solidFill>
            <a:srgbClr val="5BBF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858000" y="1005840"/>
            <a:ext cx="1828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2600" b="1" dirty="0">
                <a:solidFill>
                  <a:srgbClr val="5BB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~20%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6858000" y="148132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LNG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Strait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20040" y="2084832"/>
            <a:ext cx="4206240" cy="123444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0040" y="2084832"/>
            <a:ext cx="4206240" cy="274320"/>
          </a:xfrm>
          <a:prstGeom prst="rect">
            <a:avLst/>
          </a:prstGeom>
          <a:solidFill>
            <a:srgbClr val="28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29768" y="2112264"/>
            <a:ext cx="39867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Supply Architecture Shock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29768" y="2395728"/>
            <a:ext cx="3986784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demand-driven. The Strait carries 17–19 MMb/d with no credible short-term bypass at scale. Existing alternatives (East-West pipeline, Oman corridor) cover 4–5 MMb/d combined.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709160" y="2084832"/>
            <a:ext cx="4206240" cy="123444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709160" y="2084832"/>
            <a:ext cx="4206240" cy="274320"/>
          </a:xfrm>
          <a:prstGeom prst="rect">
            <a:avLst/>
          </a:prstGeom>
          <a:solidFill>
            <a:srgbClr val="28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18888" y="2112264"/>
            <a:ext cx="39867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Air Pocket Effect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4818888" y="2395728"/>
            <a:ext cx="3986784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Ships already loaded when war began masked the shortage. Those deliveries have now arrived. The real supply gap is only beginning to materialise. Expect a second price wave in April/May.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0040" y="3410712"/>
            <a:ext cx="4206240" cy="123444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320040" y="3410712"/>
            <a:ext cx="4206240" cy="274320"/>
          </a:xfrm>
          <a:prstGeom prst="rect">
            <a:avLst/>
          </a:prstGeom>
          <a:solidFill>
            <a:srgbClr val="28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29768" y="3438144"/>
            <a:ext cx="39867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 Equally Exposed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429768" y="3721608"/>
            <a:ext cx="3986784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Qatar — the world's largest LNG exporter — ships virtually all volumes through the Strait. ~20% of global LNG transits here. European and Asian gas prices are repricing alongside crude.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709160" y="3410712"/>
            <a:ext cx="4206240" cy="123444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4709160" y="3410712"/>
            <a:ext cx="4206240" cy="274320"/>
          </a:xfrm>
          <a:prstGeom prst="rect">
            <a:avLst/>
          </a:prstGeom>
          <a:solidFill>
            <a:srgbClr val="28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818888" y="3438144"/>
            <a:ext cx="398678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 Relief Is Partial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818888" y="3721608"/>
            <a:ext cx="3986784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IEA coordinated 400 MMbbls of SPR releases — but operational limits, swap mechanics, and logistics constraints mean only roughly half physically reaches markets before de-escalation.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320040" y="491947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 © 2014 – 2026 Kpler. Confidential. All rights reserved.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229600" y="48463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F95C4A"/>
          </a:solidFill>
          <a:ln w="12700">
            <a:solidFill>
              <a:srgbClr val="F95C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41080" y="0"/>
            <a:ext cx="502920" cy="384048"/>
          </a:xfrm>
          <a:prstGeom prst="rect">
            <a:avLst/>
          </a:prstGeom>
          <a:solidFill>
            <a:srgbClr val="E8EC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41080" y="18288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64592" y="12801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" y="182880"/>
            <a:ext cx="8046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Chile's Lifeline Runs Through Panama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20040" y="786384"/>
            <a:ext cx="8503920" cy="0"/>
          </a:xfrm>
          <a:prstGeom prst="line">
            <a:avLst/>
          </a:prstGeom>
          <a:noFill/>
          <a:ln w="9525">
            <a:solidFill>
              <a:srgbClr val="E8E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4663440" cy="548640"/>
          </a:xfrm>
          <a:prstGeom prst="rect">
            <a:avLst/>
          </a:prstGeom>
          <a:solidFill>
            <a:srgbClr val="2E6DA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38912" y="996696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Gulf Coast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38912" y="1252728"/>
            <a:ext cx="4480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0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Houston · Beaumont · Corpus Christi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20040" y="1664208"/>
            <a:ext cx="4663440" cy="548640"/>
          </a:xfrm>
          <a:prstGeom prst="rect">
            <a:avLst/>
          </a:prstGeom>
          <a:solidFill>
            <a:srgbClr val="0A7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38912" y="1700784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  Panama Canal  (~3-4 days)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38912" y="1956816"/>
            <a:ext cx="4480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0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Almost all of US volumes to Chile route via Canal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20040" y="2267712"/>
            <a:ext cx="4663440" cy="548640"/>
          </a:xfrm>
          <a:prstGeom prst="rect">
            <a:avLst/>
          </a:prstGeom>
          <a:solidFill>
            <a:srgbClr val="0A7B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38912" y="2304288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Pacific Coast → South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38912" y="2560320"/>
            <a:ext cx="4480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0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~14–18 days total voyage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20040" y="2834640"/>
            <a:ext cx="4663440" cy="548640"/>
          </a:xfrm>
          <a:prstGeom prst="rect">
            <a:avLst/>
          </a:prstGeom>
          <a:solidFill>
            <a:srgbClr val="1A4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38912" y="2871216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Chilean Pacific Ports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38912" y="3127248"/>
            <a:ext cx="4480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0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Quintero/Concón (Aconcagua) · San Vicente (Bio Bio)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20040" y="3438144"/>
            <a:ext cx="4663440" cy="54864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38912" y="3474720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ENAP Refineries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38912" y="3730752"/>
            <a:ext cx="4480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C0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~230 kbd capacity · ~56% of demand · ~44% must be imported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5166360" y="960120"/>
            <a:ext cx="3657600" cy="379476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166360" y="960120"/>
            <a:ext cx="3657600" cy="292608"/>
          </a:xfrm>
          <a:prstGeom prst="rect">
            <a:avLst/>
          </a:prstGeom>
          <a:solidFill>
            <a:srgbClr val="2E34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303520" y="978408"/>
            <a:ext cx="3383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NUMBERS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257800" y="132588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20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~88%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5257800" y="1746504"/>
            <a:ext cx="1691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Chile's external product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imports from the US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7040880" y="132588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2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~75-80%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7040880" y="1746504"/>
            <a:ext cx="1691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US volumes route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Panama Canal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257800" y="242316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2000" b="1" dirty="0">
                <a:solidFill>
                  <a:srgbClr val="2E6D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~56%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257800" y="2843784"/>
            <a:ext cx="1691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 met by ENAP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(~192 kbd output)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7040880" y="242316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20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~44%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7040880" y="2843784"/>
            <a:ext cx="1691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imported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(~150 kbd gap, 88% from US)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5257800" y="352044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20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days</a:t>
            </a:r>
            <a:endParaRPr lang="en-US" sz="2000" dirty="0"/>
          </a:p>
        </p:txBody>
      </p:sp>
      <p:sp>
        <p:nvSpPr>
          <p:cNvPr id="36" name="Text 34"/>
          <p:cNvSpPr/>
          <p:nvPr/>
        </p:nvSpPr>
        <p:spPr>
          <a:xfrm>
            <a:off x="5257800" y="3941064"/>
            <a:ext cx="1691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stock cover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(IEA STOCKDAT, Oct-25)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7040880" y="3520440"/>
            <a:ext cx="1691640" cy="438912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20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7040880" y="3941064"/>
            <a:ext cx="16916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strategic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 held by Chile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320040" y="491947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 © 2014 – 2026 Kpler. Confidential. All rights reserved.</a:t>
            </a:r>
            <a:endParaRPr lang="en-US" sz="700" dirty="0"/>
          </a:p>
        </p:txBody>
      </p:sp>
      <p:sp>
        <p:nvSpPr>
          <p:cNvPr id="40" name="Text 38"/>
          <p:cNvSpPr/>
          <p:nvPr/>
        </p:nvSpPr>
        <p:spPr>
          <a:xfrm>
            <a:off x="8229600" y="48463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E34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F95C4A"/>
          </a:solidFill>
          <a:ln w="12700">
            <a:solidFill>
              <a:srgbClr val="F95C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41080" y="0"/>
            <a:ext cx="502920" cy="384048"/>
          </a:xfrm>
          <a:prstGeom prst="rect">
            <a:avLst/>
          </a:prstGeom>
          <a:solidFill>
            <a:srgbClr val="E8EC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41080" y="18288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64592" y="12801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" y="182880"/>
            <a:ext cx="8046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The Backup Supplier Is Also Being Squeezed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20040" y="786384"/>
            <a:ext cx="8503920" cy="0"/>
          </a:xfrm>
          <a:prstGeom prst="line">
            <a:avLst/>
          </a:prstGeom>
          <a:noFill/>
          <a:ln w="9525">
            <a:solidFill>
              <a:srgbClr val="E8E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4937760" cy="379476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60120"/>
            <a:ext cx="4937760" cy="274320"/>
          </a:xfrm>
          <a:prstGeom prst="rect">
            <a:avLst/>
          </a:prstGeom>
          <a:solidFill>
            <a:srgbClr val="28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978408"/>
            <a:ext cx="4663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Korea Diesel Exports to Chile (kbd)  |  Source: Kpler</a:t>
            </a:r>
            <a:endParaRPr lang="en-US" sz="900" dirty="0"/>
          </a:p>
        </p:txBody>
      </p:sp>
      <p:graphicFrame>
        <p:nvGraphicFramePr>
          <p:cNvPr id="12" name="Chart 0"/>
          <p:cNvGraphicFramePr/>
          <p:nvPr/>
        </p:nvGraphicFramePr>
        <p:xfrm>
          <a:off x="347472" y="1261872"/>
          <a:ext cx="4882896" cy="324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hape 10"/>
          <p:cNvSpPr/>
          <p:nvPr/>
        </p:nvSpPr>
        <p:spPr>
          <a:xfrm>
            <a:off x="5440680" y="960120"/>
            <a:ext cx="3383280" cy="379476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5440680" y="960120"/>
            <a:ext cx="3383280" cy="27432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559552" y="978408"/>
            <a:ext cx="31455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DOUBLE SQUEEZE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5532120" y="1298448"/>
            <a:ext cx="50292" cy="713232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5614416" y="1298448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 runs ~323 kbd of refinery cuts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5614416" y="1572768"/>
            <a:ext cx="312724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 refineries depend on Gulf crude — Hormuz cuts feedstock → cuts runs → cuts diesel export capacity to Chile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5532120" y="2148840"/>
            <a:ext cx="50292" cy="713232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5614416" y="2148840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 shrinks when Chile needs it most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5614416" y="2423160"/>
            <a:ext cx="312724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 historically spikes to 30+ kbd when US/Canal supply tightens. Under the current conflict, that spike capacity is itself constrained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5532120" y="2999232"/>
            <a:ext cx="50292" cy="713232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5614416" y="2999232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China: opportunistic, not reliable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5614416" y="3273552"/>
            <a:ext cx="312724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 to Chile: rarely above 8 kbd, entirely ad hoc. Japan and Singapore have barely appeared in Kpler data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5532120" y="3849624"/>
            <a:ext cx="50292" cy="713232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614416" y="3849624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Mining sector impact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5614416" y="4123944"/>
            <a:ext cx="312724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Chile's copper and lithium mines run on diesel. SK run cuts → less export availability → higher operating costs for the sector this audience represents</a:t>
            </a:r>
            <a:endParaRPr lang="en-US" sz="850" dirty="0"/>
          </a:p>
        </p:txBody>
      </p:sp>
      <p:sp>
        <p:nvSpPr>
          <p:cNvPr id="28" name="Text 25"/>
          <p:cNvSpPr/>
          <p:nvPr/>
        </p:nvSpPr>
        <p:spPr>
          <a:xfrm>
            <a:off x="320040" y="491947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 © 2014 – 2026 Kpler. Confidential. All rights reserved.</a:t>
            </a:r>
            <a:endParaRPr lang="en-US" sz="700" dirty="0"/>
          </a:p>
        </p:txBody>
      </p:sp>
      <p:sp>
        <p:nvSpPr>
          <p:cNvPr id="29" name="Text 26"/>
          <p:cNvSpPr/>
          <p:nvPr/>
        </p:nvSpPr>
        <p:spPr>
          <a:xfrm>
            <a:off x="8229600" y="48463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E34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F95C4A"/>
          </a:solidFill>
          <a:ln w="12700">
            <a:solidFill>
              <a:srgbClr val="F95C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41080" y="0"/>
            <a:ext cx="502920" cy="384048"/>
          </a:xfrm>
          <a:prstGeom prst="rect">
            <a:avLst/>
          </a:prstGeom>
          <a:solidFill>
            <a:srgbClr val="E8EC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41080" y="18288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64592" y="12801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" y="182880"/>
            <a:ext cx="8046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Gas: No Direct Strait Exposure — But the Price Signal Reaches Chile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20040" y="786384"/>
            <a:ext cx="8503920" cy="0"/>
          </a:xfrm>
          <a:prstGeom prst="line">
            <a:avLst/>
          </a:prstGeom>
          <a:noFill/>
          <a:ln w="9525">
            <a:solidFill>
              <a:srgbClr val="E8E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4160520" cy="379476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60120"/>
            <a:ext cx="4160520" cy="274320"/>
          </a:xfrm>
          <a:prstGeom prst="rect">
            <a:avLst/>
          </a:prstGeom>
          <a:solidFill>
            <a:srgbClr val="28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97840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 LNG SUPPLY (2024–2025)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11480" y="1353312"/>
            <a:ext cx="3977640" cy="914400"/>
          </a:xfrm>
          <a:prstGeom prst="rect">
            <a:avLst/>
          </a:prstGeom>
          <a:solidFill>
            <a:srgbClr val="25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11480" y="1353312"/>
            <a:ext cx="50292" cy="91440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2920" y="1399032"/>
            <a:ext cx="8763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~55%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1420368" y="1408176"/>
            <a:ext cx="2849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Trinidad &amp; Tobago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1443228" y="1700784"/>
            <a:ext cx="28270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supplier · Atlantic routing · no SOH exposure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11480" y="2377440"/>
            <a:ext cx="3977640" cy="914400"/>
          </a:xfrm>
          <a:prstGeom prst="rect">
            <a:avLst/>
          </a:prstGeom>
          <a:solidFill>
            <a:srgbClr val="25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11480" y="2377440"/>
            <a:ext cx="50292" cy="914400"/>
          </a:xfrm>
          <a:prstGeom prst="rect">
            <a:avLst/>
          </a:prstGeom>
          <a:solidFill>
            <a:srgbClr val="4A9F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" y="2423160"/>
            <a:ext cx="7955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A9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~44%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379220" y="2432304"/>
            <a:ext cx="28910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United States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1389888" y="2724912"/>
            <a:ext cx="2880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Henry Hub-linked LNG · via Panama Canal or Cape Horn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11480" y="3401568"/>
            <a:ext cx="3977640" cy="914400"/>
          </a:xfrm>
          <a:prstGeom prst="rect">
            <a:avLst/>
          </a:prstGeom>
          <a:solidFill>
            <a:srgbClr val="25355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11480" y="3401568"/>
            <a:ext cx="50292" cy="914400"/>
          </a:xfrm>
          <a:prstGeom prst="rect">
            <a:avLst/>
          </a:prstGeom>
          <a:solidFill>
            <a:srgbClr val="5BBF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02920" y="3447288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5BB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~1%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1298448" y="3456432"/>
            <a:ext cx="2971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Equatorial Guinea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298448" y="3749040"/>
            <a:ext cx="2971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Occasional spot cargoes only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411480" y="3520440"/>
            <a:ext cx="3977640" cy="566928"/>
          </a:xfrm>
          <a:prstGeom prst="rect">
            <a:avLst/>
          </a:prstGeom>
          <a:solidFill>
            <a:srgbClr val="1A24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30352" y="3547872"/>
            <a:ext cx="3749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note:  </a:t>
            </a:r>
            <a:r>
              <a:rPr lang="en-US" sz="8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 once relied on Argentine pipeline gas, but Argentina curtailed exports in the mid-2000s. Chile built two LNG import terminals (Quintero + Mejillones) precisely because of that supply shock. The lesson was learned once — but the structural vulnerability of depending on seaborne LNG spot markets persists.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663440" y="960120"/>
            <a:ext cx="4160520" cy="3794760"/>
          </a:xfrm>
          <a:prstGeom prst="rect">
            <a:avLst/>
          </a:prstGeom>
          <a:solidFill>
            <a:srgbClr val="1E28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663440" y="960120"/>
            <a:ext cx="4160520" cy="27432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00600" y="97840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PRICE COMPETITION RISK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754880" y="1298448"/>
            <a:ext cx="3977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T&amp;T sends its LNG (2024–25):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754880" y="1664208"/>
            <a:ext cx="274320" cy="27432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84064" y="1645920"/>
            <a:ext cx="502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14%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650992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650992" y="181051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Largest single buyer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4754880" y="2157984"/>
            <a:ext cx="274320" cy="274320"/>
          </a:xfrm>
          <a:prstGeom prst="rect">
            <a:avLst/>
          </a:prstGeom>
          <a:solidFill>
            <a:srgbClr val="4A9F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084064" y="2139696"/>
            <a:ext cx="502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A9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650992" y="213969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650992" y="2304288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Netherlands, UK, Italy, Spain, Croatia...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4754880" y="2651760"/>
            <a:ext cx="274320" cy="274320"/>
          </a:xfrm>
          <a:prstGeom prst="rect">
            <a:avLst/>
          </a:prstGeom>
          <a:solidFill>
            <a:srgbClr val="5BBFA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5084064" y="2633472"/>
            <a:ext cx="502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B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16%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5650992" y="2633472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Asia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650992" y="2798064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Korea, Japan, China, India...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754880" y="3145536"/>
            <a:ext cx="274320" cy="274320"/>
          </a:xfrm>
          <a:prstGeom prst="rect">
            <a:avLst/>
          </a:prstGeom>
          <a:solidFill>
            <a:srgbClr val="8A9BB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5084064" y="3127248"/>
            <a:ext cx="502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28%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5650992" y="312724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of LatAm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5650992" y="3291840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Colombia, Puerto Rico, Brazil, Argentina...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4754880" y="3639312"/>
            <a:ext cx="274320" cy="274320"/>
          </a:xfrm>
          <a:prstGeom prst="rect">
            <a:avLst/>
          </a:prstGeom>
          <a:solidFill>
            <a:srgbClr val="C0C8D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5084064" y="3621024"/>
            <a:ext cx="502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C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9%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5650992" y="362102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America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5650992" y="3785616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US, Canada</a:t>
            </a:r>
            <a:endParaRPr lang="en-US" sz="750" dirty="0"/>
          </a:p>
        </p:txBody>
      </p:sp>
      <p:sp>
        <p:nvSpPr>
          <p:cNvPr id="53" name="Shape 51"/>
          <p:cNvSpPr/>
          <p:nvPr/>
        </p:nvSpPr>
        <p:spPr>
          <a:xfrm>
            <a:off x="4754880" y="4133088"/>
            <a:ext cx="274320" cy="274320"/>
          </a:xfrm>
          <a:prstGeom prst="rect">
            <a:avLst/>
          </a:prstGeom>
          <a:solidFill>
            <a:srgbClr val="50586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5084064" y="4114800"/>
            <a:ext cx="5029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058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3%</a:t>
            </a:r>
            <a:endParaRPr lang="en-US" sz="1400" dirty="0"/>
          </a:p>
        </p:txBody>
      </p:sp>
      <p:sp>
        <p:nvSpPr>
          <p:cNvPr id="55" name="Text 53"/>
          <p:cNvSpPr/>
          <p:nvPr/>
        </p:nvSpPr>
        <p:spPr>
          <a:xfrm>
            <a:off x="5650992" y="411480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5650992" y="4279392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 East, Africa</a:t>
            </a:r>
            <a:endParaRPr lang="en-US" sz="750" dirty="0"/>
          </a:p>
        </p:txBody>
      </p:sp>
      <p:sp>
        <p:nvSpPr>
          <p:cNvPr id="57" name="Shape 55"/>
          <p:cNvSpPr/>
          <p:nvPr/>
        </p:nvSpPr>
        <p:spPr>
          <a:xfrm>
            <a:off x="4663440" y="4572000"/>
            <a:ext cx="4160520" cy="201168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4773168" y="4581144"/>
            <a:ext cx="3977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TTF or JKM spikes, T&amp;T cargoes destined for Chile reroute to Europe or Asia — the highest bidder wins.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320040" y="491947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 © 2014 – 2026 Kpler. Confidential. All rights reserved.</a:t>
            </a:r>
            <a:endParaRPr lang="en-US" sz="700" dirty="0"/>
          </a:p>
        </p:txBody>
      </p:sp>
      <p:sp>
        <p:nvSpPr>
          <p:cNvPr id="60" name="Text 58"/>
          <p:cNvSpPr/>
          <p:nvPr/>
        </p:nvSpPr>
        <p:spPr>
          <a:xfrm>
            <a:off x="8229600" y="48463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F95C4A"/>
          </a:solidFill>
          <a:ln w="12700">
            <a:solidFill>
              <a:srgbClr val="F95C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641080" y="0"/>
            <a:ext cx="502920" cy="384048"/>
          </a:xfrm>
          <a:prstGeom prst="rect">
            <a:avLst/>
          </a:prstGeom>
          <a:solidFill>
            <a:srgbClr val="E8EC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641080" y="18288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164592" y="128016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" y="182880"/>
            <a:ext cx="8046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Three Scenarios — One Consistent Structural Exposure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20040" y="786384"/>
            <a:ext cx="8503920" cy="0"/>
          </a:xfrm>
          <a:prstGeom prst="line">
            <a:avLst/>
          </a:prstGeom>
          <a:noFill/>
          <a:ln w="9525">
            <a:solidFill>
              <a:srgbClr val="E8E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8503920" cy="182880"/>
          </a:xfrm>
          <a:prstGeom prst="rect">
            <a:avLst/>
          </a:prstGeom>
          <a:solidFill>
            <a:srgbClr val="E8EC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60120"/>
            <a:ext cx="4663440" cy="182880"/>
          </a:xfrm>
          <a:prstGeom prst="rect">
            <a:avLst/>
          </a:prstGeom>
          <a:solidFill>
            <a:srgbClr val="2E7D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983480" y="960120"/>
            <a:ext cx="2103120" cy="182880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086600" y="960120"/>
            <a:ext cx="1737360" cy="182880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978408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~55%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5029200" y="978408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~25%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7114032" y="978408"/>
            <a:ext cx="1645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Escalation ~20%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20040" y="1234440"/>
            <a:ext cx="2743200" cy="365760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" y="1234440"/>
            <a:ext cx="2743200" cy="402336"/>
          </a:xfrm>
          <a:prstGeom prst="rect">
            <a:avLst/>
          </a:prstGeom>
          <a:solidFill>
            <a:srgbClr val="2E7D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11480" y="1261872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BASE CASE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11480" y="169164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E7D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De-escalation Apr/May · Hormuz normal by July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11480" y="2011680"/>
            <a:ext cx="2560320" cy="237744"/>
          </a:xfrm>
          <a:prstGeom prst="rect">
            <a:avLst/>
          </a:prstGeom>
          <a:solidFill>
            <a:srgbClr val="2E7D45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202082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E7D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settles $85–100/bbl by Q3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11480" y="232257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2E7D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 product flows via Panama Canal continue uninterrupted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11480" y="281635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2E7D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Korean diesel exports recover as SK refinery runs normalise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411480" y="331012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2E7D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 weathers without physical shortage — elevated cost, manageable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11480" y="380390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2E7D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IEA 90-day obligation remains unmet (pre-existing structural issue)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3172968" y="1234440"/>
            <a:ext cx="2743200" cy="365760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3172968" y="1234440"/>
            <a:ext cx="2743200" cy="402336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264408" y="1261872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EXTENDED CONFLICT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264408" y="169164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resolution through Q3 2026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64408" y="2011680"/>
            <a:ext cx="2560320" cy="237744"/>
          </a:xfrm>
          <a:prstGeom prst="rect">
            <a:avLst/>
          </a:prstGeom>
          <a:solidFill>
            <a:srgbClr val="E8A02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310128" y="202082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moves to $110–130/bbl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3264408" y="232257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 run cuts persist — diesel export capacity to Chile contracts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3264408" y="281635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Panama Canal transit costs rise as global tanker demand surges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3264408" y="331012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Chile's 31-day product cover becomes uncomfortably thin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3264408" y="380390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Aconcagua (swing refinery) faces feedstock cost pressure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025896" y="1234440"/>
            <a:ext cx="2743200" cy="365760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025896" y="1234440"/>
            <a:ext cx="2743200" cy="402336"/>
          </a:xfrm>
          <a:prstGeom prst="rect">
            <a:avLst/>
          </a:prstGeom>
          <a:solidFill>
            <a:srgbClr val="F95C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117336" y="1261872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ESCALATION / WILD CARD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117336" y="169164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 spreads · Hormuz effectively closed Q3+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117336" y="2011680"/>
            <a:ext cx="2560320" cy="237744"/>
          </a:xfrm>
          <a:prstGeom prst="rect">
            <a:avLst/>
          </a:prstGeom>
          <a:solidFill>
            <a:srgbClr val="F95C4A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163056" y="202082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 tests $150+ (WH models $200)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6117336" y="2322576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Asian product export capacity broadly compressed — all alternatives scarce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6117336" y="2816352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 release becomes irrelevant as logistics infrastructure strains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6117336" y="331012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measures required; export restrictions possible globally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6117336" y="3803904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850" dirty="0">
                <a:solidFill>
                  <a:srgbClr val="3D4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Mining sector cost shock: copper &amp; lithium production economics impaired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320040" y="4681728"/>
            <a:ext cx="8503920" cy="182880"/>
          </a:xfrm>
          <a:prstGeom prst="rect">
            <a:avLst/>
          </a:prstGeom>
          <a:solidFill>
            <a:srgbClr val="2E344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38912" y="4681728"/>
            <a:ext cx="8321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MESSAGE: The war is not creating Chile's energy vulnerability — it is revealing one that already existed.  31 days of cover.  No strategic reserve.  A single supply chain through Panama.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320040" y="4919472"/>
            <a:ext cx="7772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 © 2014 – 2026 Kpler. Confidential. All rights reserved.</a:t>
            </a:r>
            <a:endParaRPr lang="en-US" sz="700" dirty="0"/>
          </a:p>
        </p:txBody>
      </p:sp>
      <p:sp>
        <p:nvSpPr>
          <p:cNvPr id="49" name="Text 47"/>
          <p:cNvSpPr/>
          <p:nvPr/>
        </p:nvSpPr>
        <p:spPr>
          <a:xfrm>
            <a:off x="8229600" y="484632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F95C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kpler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1068</Words>
  <Application>Microsoft Office PowerPoint</Application>
  <PresentationFormat>On-screen Show (16:9)</PresentationFormat>
  <Paragraphs>161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Strait Shock — Kpler Energy Intelligence</dc:title>
  <dc:subject>PptxGenJS Presentation</dc:subject>
  <dc:creator>Michelle Brouhard</dc:creator>
  <cp:lastModifiedBy>Luis Alberto Pino</cp:lastModifiedBy>
  <cp:revision>2</cp:revision>
  <dcterms:created xsi:type="dcterms:W3CDTF">2026-04-01T16:29:47Z</dcterms:created>
  <dcterms:modified xsi:type="dcterms:W3CDTF">2026-04-15T14:28:03Z</dcterms:modified>
</cp:coreProperties>
</file>