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Calibri (MS)" panose="020B0604020202020204" charset="0"/>
      <p:regular r:id="rId11"/>
    </p:embeddedFont>
    <p:embeddedFont>
      <p:font typeface="Calibri (MS) Bold" panose="020B0604020202020204" charset="0"/>
      <p:regular r:id="rId12"/>
    </p:embeddedFont>
    <p:embeddedFont>
      <p:font typeface="Calibri (MS) Italics" panose="020B0604020202020204" charset="0"/>
      <p:regular r:id="rId13"/>
    </p:embeddedFont>
    <p:embeddedFont>
      <p:font typeface="Gabriel Sans Condensed" panose="020B0604020202020204" charset="0"/>
      <p:regular r:id="rId14"/>
    </p:embeddedFont>
    <p:embeddedFont>
      <p:font typeface="Gabriel Sans Condensed Bold" panose="020B0604020202020204" charset="0"/>
      <p:regular r:id="rId15"/>
    </p:embeddedFont>
    <p:embeddedFont>
      <p:font typeface="IBM Plex Sans" panose="020F0502020204030204" pitchFamily="34" charset="0"/>
      <p:regular r:id="rId16"/>
    </p:embeddedFont>
    <p:embeddedFont>
      <p:font typeface="Telegraf" panose="020B0604020202020204" charset="0"/>
      <p:regular r:id="rId17"/>
    </p:embeddedFont>
    <p:embeddedFont>
      <p:font typeface="Telegraf Mediu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sv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svg"/><Relationship Id="rId7" Type="http://schemas.openxmlformats.org/officeDocument/2006/relationships/image" Target="../media/image44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5347" y="0"/>
            <a:ext cx="12532653" cy="10287000"/>
            <a:chOff x="0" y="0"/>
            <a:chExt cx="1671020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7000"/>
            </a:blip>
            <a:srcRect l="9421" r="9421"/>
            <a:stretch>
              <a:fillRect/>
            </a:stretch>
          </p:blipFill>
          <p:spPr>
            <a:xfrm>
              <a:off x="0" y="0"/>
              <a:ext cx="16710205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75534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2824864">
            <a:off x="-4867960" y="5551876"/>
            <a:ext cx="10853228" cy="8761515"/>
          </a:xfrm>
          <a:custGeom>
            <a:avLst/>
            <a:gdLst/>
            <a:ahLst/>
            <a:cxnLst/>
            <a:rect l="l" t="t" r="r" b="b"/>
            <a:pathLst>
              <a:path w="10853228" h="8761515">
                <a:moveTo>
                  <a:pt x="0" y="0"/>
                </a:moveTo>
                <a:lnTo>
                  <a:pt x="10853228" y="0"/>
                </a:lnTo>
                <a:lnTo>
                  <a:pt x="10853228" y="8761515"/>
                </a:lnTo>
                <a:lnTo>
                  <a:pt x="0" y="8761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1720112">
            <a:off x="10221175" y="-6517052"/>
            <a:ext cx="10853228" cy="8761515"/>
          </a:xfrm>
          <a:custGeom>
            <a:avLst/>
            <a:gdLst/>
            <a:ahLst/>
            <a:cxnLst/>
            <a:rect l="l" t="t" r="r" b="b"/>
            <a:pathLst>
              <a:path w="10853228" h="8761515">
                <a:moveTo>
                  <a:pt x="0" y="0"/>
                </a:moveTo>
                <a:lnTo>
                  <a:pt x="10853227" y="0"/>
                </a:lnTo>
                <a:lnTo>
                  <a:pt x="10853227" y="8761515"/>
                </a:lnTo>
                <a:lnTo>
                  <a:pt x="0" y="8761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" name="Group 7"/>
          <p:cNvGrpSpPr/>
          <p:nvPr/>
        </p:nvGrpSpPr>
        <p:grpSpPr>
          <a:xfrm>
            <a:off x="1028700" y="757505"/>
            <a:ext cx="1516158" cy="151615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7444" y="0"/>
                  </a:moveTo>
                  <a:lnTo>
                    <a:pt x="695356" y="0"/>
                  </a:lnTo>
                  <a:cubicBezTo>
                    <a:pt x="726504" y="0"/>
                    <a:pt x="756376" y="12374"/>
                    <a:pt x="778401" y="34399"/>
                  </a:cubicBezTo>
                  <a:cubicBezTo>
                    <a:pt x="800426" y="56424"/>
                    <a:pt x="812800" y="86296"/>
                    <a:pt x="812800" y="117444"/>
                  </a:cubicBezTo>
                  <a:lnTo>
                    <a:pt x="812800" y="695356"/>
                  </a:lnTo>
                  <a:cubicBezTo>
                    <a:pt x="812800" y="726504"/>
                    <a:pt x="800426" y="756376"/>
                    <a:pt x="778401" y="778401"/>
                  </a:cubicBezTo>
                  <a:cubicBezTo>
                    <a:pt x="756376" y="800426"/>
                    <a:pt x="726504" y="812800"/>
                    <a:pt x="695356" y="812800"/>
                  </a:cubicBezTo>
                  <a:lnTo>
                    <a:pt x="117444" y="812800"/>
                  </a:lnTo>
                  <a:cubicBezTo>
                    <a:pt x="86296" y="812800"/>
                    <a:pt x="56424" y="800426"/>
                    <a:pt x="34399" y="778401"/>
                  </a:cubicBezTo>
                  <a:cubicBezTo>
                    <a:pt x="12374" y="756376"/>
                    <a:pt x="0" y="726504"/>
                    <a:pt x="0" y="695356"/>
                  </a:cubicBezTo>
                  <a:lnTo>
                    <a:pt x="0" y="117444"/>
                  </a:lnTo>
                  <a:cubicBezTo>
                    <a:pt x="0" y="86296"/>
                    <a:pt x="12374" y="56424"/>
                    <a:pt x="34399" y="34399"/>
                  </a:cubicBezTo>
                  <a:cubicBezTo>
                    <a:pt x="56424" y="12374"/>
                    <a:pt x="86296" y="0"/>
                    <a:pt x="117444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3103794"/>
            <a:ext cx="9579428" cy="4056284"/>
            <a:chOff x="0" y="0"/>
            <a:chExt cx="12772571" cy="54083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12772571" cy="57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93"/>
                </a:lnSpc>
              </a:pPr>
              <a:r>
                <a:rPr lang="en-US" sz="2423" i="1">
                  <a:solidFill>
                    <a:srgbClr val="FFFFF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04 de marzo de 2026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435662"/>
              <a:ext cx="12772571" cy="197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3"/>
                </a:lnSpc>
              </a:pPr>
              <a:r>
                <a:rPr lang="en-US" sz="2323" i="1">
                  <a:solidFill>
                    <a:srgbClr val="FFFFF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Calidad, confianza y competitividad para el posicionamiento de los productos chilenos en el comercio internacional</a:t>
              </a:r>
            </a:p>
            <a:p>
              <a:pPr algn="ctr">
                <a:lnSpc>
                  <a:spcPts val="5323"/>
                </a:lnSpc>
              </a:pPr>
              <a:endParaRPr lang="en-US" sz="2323" i="1">
                <a:solidFill>
                  <a:srgbClr val="FFFFFF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58594"/>
              <a:ext cx="12772571" cy="240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0"/>
                </a:lnSpc>
              </a:pPr>
              <a:endParaRPr/>
            </a:p>
            <a:p>
              <a:pPr algn="ctr">
                <a:lnSpc>
                  <a:spcPts val="4630"/>
                </a:lnSpc>
              </a:pPr>
              <a:r>
                <a:rPr lang="en-US" sz="3858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“Certificación Halal: Puente Estratégico de Chile hacia los Mercados Globales”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97449" y="1158145"/>
            <a:ext cx="3105307" cy="714878"/>
            <a:chOff x="0" y="0"/>
            <a:chExt cx="4140409" cy="95317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4083189" cy="82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7"/>
                </a:lnSpc>
              </a:pPr>
              <a:r>
                <a:rPr lang="en-US" sz="4097" b="1">
                  <a:solidFill>
                    <a:srgbClr val="325BAD"/>
                  </a:solidFill>
                  <a:latin typeface="Gabriel Sans Condensed Bold"/>
                  <a:ea typeface="Gabriel Sans Condensed Bold"/>
                  <a:cs typeface="Gabriel Sans Condensed Bold"/>
                  <a:sym typeface="Gabriel Sans Condensed Bold"/>
                </a:rPr>
                <a:t>CHILE</a:t>
              </a:r>
              <a:r>
                <a:rPr lang="en-US" sz="4097" b="1">
                  <a:solidFill>
                    <a:srgbClr val="E50318"/>
                  </a:solidFill>
                  <a:latin typeface="Gabriel Sans Condensed Bold"/>
                  <a:ea typeface="Gabriel Sans Condensed Bold"/>
                  <a:cs typeface="Gabriel Sans Condensed Bold"/>
                  <a:sym typeface="Gabriel Sans Condensed Bold"/>
                </a:rPr>
                <a:t>HALAL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836738" y="17394"/>
              <a:ext cx="303671" cy="303671"/>
            </a:xfrm>
            <a:custGeom>
              <a:avLst/>
              <a:gdLst/>
              <a:ahLst/>
              <a:cxnLst/>
              <a:rect l="l" t="t" r="r" b="b"/>
              <a:pathLst>
                <a:path w="303671" h="303671">
                  <a:moveTo>
                    <a:pt x="0" y="0"/>
                  </a:moveTo>
                  <a:lnTo>
                    <a:pt x="303671" y="0"/>
                  </a:lnTo>
                  <a:lnTo>
                    <a:pt x="303671" y="303671"/>
                  </a:lnTo>
                  <a:lnTo>
                    <a:pt x="0" y="303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033" y="661408"/>
              <a:ext cx="4056156" cy="29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0"/>
                </a:lnSpc>
              </a:pPr>
              <a:r>
                <a:rPr lang="en-US" sz="1490">
                  <a:solidFill>
                    <a:srgbClr val="FEFDFD"/>
                  </a:solidFill>
                  <a:latin typeface="Gabriel Sans Condensed"/>
                  <a:ea typeface="Gabriel Sans Condensed"/>
                  <a:cs typeface="Gabriel Sans Condensed"/>
                  <a:sym typeface="Gabriel Sans Condensed"/>
                </a:rPr>
                <a:t>Centro de Certificación Halal de Chile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385" y="2075625"/>
            <a:ext cx="7403436" cy="1693488"/>
            <a:chOff x="0" y="0"/>
            <a:chExt cx="1949876" cy="4460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9876" cy="446022"/>
            </a:xfrm>
            <a:custGeom>
              <a:avLst/>
              <a:gdLst/>
              <a:ahLst/>
              <a:cxnLst/>
              <a:rect l="l" t="t" r="r" b="b"/>
              <a:pathLst>
                <a:path w="1949876" h="446022">
                  <a:moveTo>
                    <a:pt x="31372" y="0"/>
                  </a:moveTo>
                  <a:lnTo>
                    <a:pt x="1918505" y="0"/>
                  </a:lnTo>
                  <a:cubicBezTo>
                    <a:pt x="1926825" y="0"/>
                    <a:pt x="1934804" y="3305"/>
                    <a:pt x="1940688" y="9189"/>
                  </a:cubicBezTo>
                  <a:cubicBezTo>
                    <a:pt x="1946571" y="15072"/>
                    <a:pt x="1949876" y="23051"/>
                    <a:pt x="1949876" y="31372"/>
                  </a:cubicBezTo>
                  <a:lnTo>
                    <a:pt x="1949876" y="414650"/>
                  </a:lnTo>
                  <a:cubicBezTo>
                    <a:pt x="1949876" y="431976"/>
                    <a:pt x="1935831" y="446022"/>
                    <a:pt x="1918505" y="446022"/>
                  </a:cubicBezTo>
                  <a:lnTo>
                    <a:pt x="31372" y="446022"/>
                  </a:lnTo>
                  <a:cubicBezTo>
                    <a:pt x="14046" y="446022"/>
                    <a:pt x="0" y="431976"/>
                    <a:pt x="0" y="414650"/>
                  </a:cubicBezTo>
                  <a:lnTo>
                    <a:pt x="0" y="31372"/>
                  </a:lnTo>
                  <a:cubicBezTo>
                    <a:pt x="0" y="14046"/>
                    <a:pt x="14046" y="0"/>
                    <a:pt x="31372" y="0"/>
                  </a:cubicBezTo>
                  <a:close/>
                </a:path>
              </a:pathLst>
            </a:custGeom>
            <a:solidFill>
              <a:srgbClr val="73C7DD">
                <a:alpha val="14902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49876" cy="493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59385" y="4296756"/>
            <a:ext cx="7403436" cy="1693488"/>
            <a:chOff x="0" y="0"/>
            <a:chExt cx="1949876" cy="446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876" cy="446022"/>
            </a:xfrm>
            <a:custGeom>
              <a:avLst/>
              <a:gdLst/>
              <a:ahLst/>
              <a:cxnLst/>
              <a:rect l="l" t="t" r="r" b="b"/>
              <a:pathLst>
                <a:path w="1949876" h="446022">
                  <a:moveTo>
                    <a:pt x="31372" y="0"/>
                  </a:moveTo>
                  <a:lnTo>
                    <a:pt x="1918505" y="0"/>
                  </a:lnTo>
                  <a:cubicBezTo>
                    <a:pt x="1926825" y="0"/>
                    <a:pt x="1934804" y="3305"/>
                    <a:pt x="1940688" y="9189"/>
                  </a:cubicBezTo>
                  <a:cubicBezTo>
                    <a:pt x="1946571" y="15072"/>
                    <a:pt x="1949876" y="23051"/>
                    <a:pt x="1949876" y="31372"/>
                  </a:cubicBezTo>
                  <a:lnTo>
                    <a:pt x="1949876" y="414650"/>
                  </a:lnTo>
                  <a:cubicBezTo>
                    <a:pt x="1949876" y="431976"/>
                    <a:pt x="1935831" y="446022"/>
                    <a:pt x="1918505" y="446022"/>
                  </a:cubicBezTo>
                  <a:lnTo>
                    <a:pt x="31372" y="446022"/>
                  </a:lnTo>
                  <a:cubicBezTo>
                    <a:pt x="14046" y="446022"/>
                    <a:pt x="0" y="431976"/>
                    <a:pt x="0" y="414650"/>
                  </a:cubicBezTo>
                  <a:lnTo>
                    <a:pt x="0" y="31372"/>
                  </a:lnTo>
                  <a:cubicBezTo>
                    <a:pt x="0" y="14046"/>
                    <a:pt x="14046" y="0"/>
                    <a:pt x="31372" y="0"/>
                  </a:cubicBezTo>
                  <a:close/>
                </a:path>
              </a:pathLst>
            </a:custGeom>
            <a:solidFill>
              <a:srgbClr val="73C7DD">
                <a:alpha val="14902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9876" cy="493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59385" y="6514119"/>
            <a:ext cx="7403436" cy="1693488"/>
            <a:chOff x="0" y="0"/>
            <a:chExt cx="1949876" cy="4460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9876" cy="446022"/>
            </a:xfrm>
            <a:custGeom>
              <a:avLst/>
              <a:gdLst/>
              <a:ahLst/>
              <a:cxnLst/>
              <a:rect l="l" t="t" r="r" b="b"/>
              <a:pathLst>
                <a:path w="1949876" h="446022">
                  <a:moveTo>
                    <a:pt x="31372" y="0"/>
                  </a:moveTo>
                  <a:lnTo>
                    <a:pt x="1918505" y="0"/>
                  </a:lnTo>
                  <a:cubicBezTo>
                    <a:pt x="1926825" y="0"/>
                    <a:pt x="1934804" y="3305"/>
                    <a:pt x="1940688" y="9189"/>
                  </a:cubicBezTo>
                  <a:cubicBezTo>
                    <a:pt x="1946571" y="15072"/>
                    <a:pt x="1949876" y="23051"/>
                    <a:pt x="1949876" y="31372"/>
                  </a:cubicBezTo>
                  <a:lnTo>
                    <a:pt x="1949876" y="414650"/>
                  </a:lnTo>
                  <a:cubicBezTo>
                    <a:pt x="1949876" y="431976"/>
                    <a:pt x="1935831" y="446022"/>
                    <a:pt x="1918505" y="446022"/>
                  </a:cubicBezTo>
                  <a:lnTo>
                    <a:pt x="31372" y="446022"/>
                  </a:lnTo>
                  <a:cubicBezTo>
                    <a:pt x="14046" y="446022"/>
                    <a:pt x="0" y="431976"/>
                    <a:pt x="0" y="414650"/>
                  </a:cubicBezTo>
                  <a:lnTo>
                    <a:pt x="0" y="31372"/>
                  </a:lnTo>
                  <a:cubicBezTo>
                    <a:pt x="0" y="14046"/>
                    <a:pt x="14046" y="0"/>
                    <a:pt x="31372" y="0"/>
                  </a:cubicBezTo>
                  <a:close/>
                </a:path>
              </a:pathLst>
            </a:custGeom>
            <a:solidFill>
              <a:srgbClr val="73C7DD">
                <a:alpha val="14902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49876" cy="493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552420">
            <a:off x="3582927" y="7044599"/>
            <a:ext cx="7139112" cy="8541230"/>
          </a:xfrm>
          <a:custGeom>
            <a:avLst/>
            <a:gdLst/>
            <a:ahLst/>
            <a:cxnLst/>
            <a:rect l="l" t="t" r="r" b="b"/>
            <a:pathLst>
              <a:path w="7139112" h="8541230">
                <a:moveTo>
                  <a:pt x="0" y="0"/>
                </a:moveTo>
                <a:lnTo>
                  <a:pt x="7139112" y="0"/>
                </a:lnTo>
                <a:lnTo>
                  <a:pt x="7139112" y="8541230"/>
                </a:lnTo>
                <a:lnTo>
                  <a:pt x="0" y="85412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90576" r="-10296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 rot="-3552420">
            <a:off x="11606739" y="-5226477"/>
            <a:ext cx="7139112" cy="8541230"/>
          </a:xfrm>
          <a:custGeom>
            <a:avLst/>
            <a:gdLst/>
            <a:ahLst/>
            <a:cxnLst/>
            <a:rect l="l" t="t" r="r" b="b"/>
            <a:pathLst>
              <a:path w="7139112" h="8541230">
                <a:moveTo>
                  <a:pt x="0" y="0"/>
                </a:moveTo>
                <a:lnTo>
                  <a:pt x="7139112" y="0"/>
                </a:lnTo>
                <a:lnTo>
                  <a:pt x="7139112" y="8541230"/>
                </a:lnTo>
                <a:lnTo>
                  <a:pt x="0" y="85412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576" r="-10296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9427671" y="4639635"/>
            <a:ext cx="806119" cy="1003089"/>
          </a:xfrm>
          <a:custGeom>
            <a:avLst/>
            <a:gdLst/>
            <a:ahLst/>
            <a:cxnLst/>
            <a:rect l="l" t="t" r="r" b="b"/>
            <a:pathLst>
              <a:path w="806119" h="1003089">
                <a:moveTo>
                  <a:pt x="0" y="0"/>
                </a:moveTo>
                <a:lnTo>
                  <a:pt x="806119" y="0"/>
                </a:lnTo>
                <a:lnTo>
                  <a:pt x="806119" y="1003089"/>
                </a:lnTo>
                <a:lnTo>
                  <a:pt x="0" y="10030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9522508" y="6819356"/>
            <a:ext cx="835300" cy="1003089"/>
          </a:xfrm>
          <a:custGeom>
            <a:avLst/>
            <a:gdLst/>
            <a:ahLst/>
            <a:cxnLst/>
            <a:rect l="l" t="t" r="r" b="b"/>
            <a:pathLst>
              <a:path w="835300" h="1003089">
                <a:moveTo>
                  <a:pt x="0" y="0"/>
                </a:moveTo>
                <a:lnTo>
                  <a:pt x="835300" y="0"/>
                </a:lnTo>
                <a:lnTo>
                  <a:pt x="835300" y="1003089"/>
                </a:lnTo>
                <a:lnTo>
                  <a:pt x="0" y="10030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Freeform 15"/>
          <p:cNvSpPr/>
          <p:nvPr/>
        </p:nvSpPr>
        <p:spPr>
          <a:xfrm>
            <a:off x="9427671" y="2435111"/>
            <a:ext cx="1118964" cy="974516"/>
          </a:xfrm>
          <a:custGeom>
            <a:avLst/>
            <a:gdLst/>
            <a:ahLst/>
            <a:cxnLst/>
            <a:rect l="l" t="t" r="r" b="b"/>
            <a:pathLst>
              <a:path w="1118964" h="974516">
                <a:moveTo>
                  <a:pt x="0" y="0"/>
                </a:moveTo>
                <a:lnTo>
                  <a:pt x="1118964" y="0"/>
                </a:lnTo>
                <a:lnTo>
                  <a:pt x="1118964" y="974516"/>
                </a:lnTo>
                <a:lnTo>
                  <a:pt x="0" y="9745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TextBox 16"/>
          <p:cNvSpPr txBox="1"/>
          <p:nvPr/>
        </p:nvSpPr>
        <p:spPr>
          <a:xfrm>
            <a:off x="10758549" y="2393414"/>
            <a:ext cx="5286488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Palabra árabe que significa “Licito” o “permitido”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58549" y="4422121"/>
            <a:ext cx="5507715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Todo lo que consume el cuerpo debe ser halal. El mundo del consumidor halal se reduce a productos certificados halal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58549" y="6563345"/>
            <a:ext cx="5286488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El consumo halal se convierte en un gran porcentaje de los gastos del consumidor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709921"/>
            <a:ext cx="7178664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¿Qué significa “Halal” realmente?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7617" y="-49438"/>
            <a:ext cx="18420384" cy="10348907"/>
          </a:xfrm>
          <a:custGeom>
            <a:avLst/>
            <a:gdLst/>
            <a:ahLst/>
            <a:cxnLst/>
            <a:rect l="l" t="t" r="r" b="b"/>
            <a:pathLst>
              <a:path w="18420384" h="10348907">
                <a:moveTo>
                  <a:pt x="0" y="0"/>
                </a:moveTo>
                <a:lnTo>
                  <a:pt x="18420384" y="0"/>
                </a:lnTo>
                <a:lnTo>
                  <a:pt x="18420384" y="10348907"/>
                </a:lnTo>
                <a:lnTo>
                  <a:pt x="0" y="103489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1115824" y="2460417"/>
            <a:ext cx="15842150" cy="4330713"/>
            <a:chOff x="0" y="0"/>
            <a:chExt cx="4172418" cy="11405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72418" cy="1140599"/>
            </a:xfrm>
            <a:custGeom>
              <a:avLst/>
              <a:gdLst/>
              <a:ahLst/>
              <a:cxnLst/>
              <a:rect l="l" t="t" r="r" b="b"/>
              <a:pathLst>
                <a:path w="4172418" h="1140599">
                  <a:moveTo>
                    <a:pt x="14661" y="0"/>
                  </a:moveTo>
                  <a:lnTo>
                    <a:pt x="4157757" y="0"/>
                  </a:lnTo>
                  <a:cubicBezTo>
                    <a:pt x="4165854" y="0"/>
                    <a:pt x="4172418" y="6564"/>
                    <a:pt x="4172418" y="14661"/>
                  </a:cubicBezTo>
                  <a:lnTo>
                    <a:pt x="4172418" y="1125939"/>
                  </a:lnTo>
                  <a:cubicBezTo>
                    <a:pt x="4172418" y="1134036"/>
                    <a:pt x="4165854" y="1140599"/>
                    <a:pt x="4157757" y="1140599"/>
                  </a:cubicBezTo>
                  <a:lnTo>
                    <a:pt x="14661" y="1140599"/>
                  </a:lnTo>
                  <a:cubicBezTo>
                    <a:pt x="6564" y="1140599"/>
                    <a:pt x="0" y="1134036"/>
                    <a:pt x="0" y="1125939"/>
                  </a:cubicBezTo>
                  <a:lnTo>
                    <a:pt x="0" y="14661"/>
                  </a:lnTo>
                  <a:cubicBezTo>
                    <a:pt x="0" y="6564"/>
                    <a:pt x="6564" y="0"/>
                    <a:pt x="14661" y="0"/>
                  </a:cubicBezTo>
                  <a:close/>
                </a:path>
              </a:pathLst>
            </a:custGeom>
            <a:solidFill>
              <a:srgbClr val="73C7DD">
                <a:alpha val="14902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72418" cy="118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989" y="1484769"/>
            <a:ext cx="18068874" cy="62289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55728" y="754094"/>
            <a:ext cx="1177654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7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Mercado Halal Global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3768" y="7930109"/>
            <a:ext cx="396257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86C4"/>
                </a:solidFill>
                <a:latin typeface="Calibri (MS)"/>
                <a:ea typeface="Calibri (MS)"/>
                <a:cs typeface="Calibri (MS)"/>
                <a:sym typeface="Calibri (MS)"/>
              </a:rPr>
              <a:t>2.500 millones de personas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3833" y="7342365"/>
            <a:ext cx="3962571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Clientes Potenciales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62714" y="7930109"/>
            <a:ext cx="396257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86C4"/>
                </a:solidFill>
                <a:latin typeface="Calibri (MS)"/>
                <a:ea typeface="Calibri (MS)"/>
                <a:cs typeface="Calibri (MS)"/>
                <a:sym typeface="Calibri (MS)"/>
              </a:rPr>
              <a:t>$2.4 trillones de dólares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62714" y="7184250"/>
            <a:ext cx="3962571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Ingresos del mercado Halal (2023)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99352" y="7686003"/>
            <a:ext cx="396257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86C4"/>
                </a:solidFill>
                <a:latin typeface="Calibri (MS)"/>
                <a:ea typeface="Calibri (MS)"/>
                <a:cs typeface="Calibri (MS)"/>
                <a:sym typeface="Calibri (MS)"/>
              </a:rPr>
              <a:t>$3.5 trillones de dólares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03301" y="7184250"/>
            <a:ext cx="4754673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Proyección para 2028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39028" y="9495384"/>
            <a:ext cx="8467094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Fuente:  State of the Global Islamic Economy Report 2024/2025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146" y="-49790"/>
            <a:ext cx="18487442" cy="10386581"/>
          </a:xfrm>
          <a:custGeom>
            <a:avLst/>
            <a:gdLst/>
            <a:ahLst/>
            <a:cxnLst/>
            <a:rect l="l" t="t" r="r" b="b"/>
            <a:pathLst>
              <a:path w="18487442" h="10386581">
                <a:moveTo>
                  <a:pt x="0" y="0"/>
                </a:moveTo>
                <a:lnTo>
                  <a:pt x="18487442" y="0"/>
                </a:lnTo>
                <a:lnTo>
                  <a:pt x="18487442" y="10386580"/>
                </a:lnTo>
                <a:lnTo>
                  <a:pt x="0" y="103865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5400000">
            <a:off x="13027001" y="-5870783"/>
            <a:ext cx="6934297" cy="11134088"/>
          </a:xfrm>
          <a:custGeom>
            <a:avLst/>
            <a:gdLst/>
            <a:ahLst/>
            <a:cxnLst/>
            <a:rect l="l" t="t" r="r" b="b"/>
            <a:pathLst>
              <a:path w="6934297" h="11134088">
                <a:moveTo>
                  <a:pt x="0" y="0"/>
                </a:moveTo>
                <a:lnTo>
                  <a:pt x="6934298" y="0"/>
                </a:lnTo>
                <a:lnTo>
                  <a:pt x="6934298" y="11134088"/>
                </a:lnTo>
                <a:lnTo>
                  <a:pt x="0" y="111340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2109395" y="8070649"/>
            <a:ext cx="11213201" cy="986940"/>
            <a:chOff x="0" y="0"/>
            <a:chExt cx="14950935" cy="1315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9885" cy="1315920"/>
            </a:xfrm>
            <a:custGeom>
              <a:avLst/>
              <a:gdLst/>
              <a:ahLst/>
              <a:cxnLst/>
              <a:rect l="l" t="t" r="r" b="b"/>
              <a:pathLst>
                <a:path w="1879885" h="1315920">
                  <a:moveTo>
                    <a:pt x="0" y="0"/>
                  </a:moveTo>
                  <a:lnTo>
                    <a:pt x="1879885" y="0"/>
                  </a:lnTo>
                  <a:lnTo>
                    <a:pt x="1879885" y="1315920"/>
                  </a:lnTo>
                  <a:lnTo>
                    <a:pt x="0" y="131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554748" y="0"/>
              <a:ext cx="1948103" cy="1297923"/>
            </a:xfrm>
            <a:custGeom>
              <a:avLst/>
              <a:gdLst/>
              <a:ahLst/>
              <a:cxnLst/>
              <a:rect l="l" t="t" r="r" b="b"/>
              <a:pathLst>
                <a:path w="1948103" h="1297923">
                  <a:moveTo>
                    <a:pt x="0" y="0"/>
                  </a:moveTo>
                  <a:lnTo>
                    <a:pt x="1948102" y="0"/>
                  </a:lnTo>
                  <a:lnTo>
                    <a:pt x="1948102" y="1297923"/>
                  </a:lnTo>
                  <a:lnTo>
                    <a:pt x="0" y="129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7"/>
            <p:cNvSpPr/>
            <p:nvPr/>
          </p:nvSpPr>
          <p:spPr>
            <a:xfrm>
              <a:off x="7585817" y="0"/>
              <a:ext cx="1946885" cy="1297923"/>
            </a:xfrm>
            <a:custGeom>
              <a:avLst/>
              <a:gdLst/>
              <a:ahLst/>
              <a:cxnLst/>
              <a:rect l="l" t="t" r="r" b="b"/>
              <a:pathLst>
                <a:path w="1946885" h="1297923">
                  <a:moveTo>
                    <a:pt x="0" y="0"/>
                  </a:moveTo>
                  <a:lnTo>
                    <a:pt x="1946885" y="0"/>
                  </a:lnTo>
                  <a:lnTo>
                    <a:pt x="1946885" y="1297923"/>
                  </a:lnTo>
                  <a:lnTo>
                    <a:pt x="0" y="129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207565" y="0"/>
              <a:ext cx="2020114" cy="1297923"/>
            </a:xfrm>
            <a:custGeom>
              <a:avLst/>
              <a:gdLst/>
              <a:ahLst/>
              <a:cxnLst/>
              <a:rect l="l" t="t" r="r" b="b"/>
              <a:pathLst>
                <a:path w="2020114" h="1297923">
                  <a:moveTo>
                    <a:pt x="0" y="0"/>
                  </a:moveTo>
                  <a:lnTo>
                    <a:pt x="2020114" y="0"/>
                  </a:lnTo>
                  <a:lnTo>
                    <a:pt x="2020114" y="1297923"/>
                  </a:lnTo>
                  <a:lnTo>
                    <a:pt x="0" y="129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906961" y="0"/>
              <a:ext cx="2043974" cy="1297923"/>
            </a:xfrm>
            <a:custGeom>
              <a:avLst/>
              <a:gdLst/>
              <a:ahLst/>
              <a:cxnLst/>
              <a:rect l="l" t="t" r="r" b="b"/>
              <a:pathLst>
                <a:path w="2043974" h="1297923">
                  <a:moveTo>
                    <a:pt x="0" y="0"/>
                  </a:moveTo>
                  <a:lnTo>
                    <a:pt x="2043974" y="0"/>
                  </a:lnTo>
                  <a:lnTo>
                    <a:pt x="2043974" y="1297923"/>
                  </a:lnTo>
                  <a:lnTo>
                    <a:pt x="0" y="129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77713" y="15988"/>
              <a:ext cx="1733242" cy="1299931"/>
            </a:xfrm>
            <a:custGeom>
              <a:avLst/>
              <a:gdLst/>
              <a:ahLst/>
              <a:cxnLst/>
              <a:rect l="l" t="t" r="r" b="b"/>
              <a:pathLst>
                <a:path w="1733242" h="1299931">
                  <a:moveTo>
                    <a:pt x="0" y="0"/>
                  </a:moveTo>
                  <a:lnTo>
                    <a:pt x="1733242" y="0"/>
                  </a:lnTo>
                  <a:lnTo>
                    <a:pt x="1733242" y="1299932"/>
                  </a:lnTo>
                  <a:lnTo>
                    <a:pt x="0" y="1299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23007" y="3688749"/>
            <a:ext cx="3636293" cy="3636293"/>
          </a:xfrm>
          <a:custGeom>
            <a:avLst/>
            <a:gdLst/>
            <a:ahLst/>
            <a:cxnLst/>
            <a:rect l="l" t="t" r="r" b="b"/>
            <a:pathLst>
              <a:path w="3636293" h="3636293">
                <a:moveTo>
                  <a:pt x="0" y="0"/>
                </a:moveTo>
                <a:lnTo>
                  <a:pt x="3636293" y="0"/>
                </a:lnTo>
                <a:lnTo>
                  <a:pt x="3636293" y="3636293"/>
                </a:lnTo>
                <a:lnTo>
                  <a:pt x="0" y="3636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TextBox 12"/>
          <p:cNvSpPr txBox="1"/>
          <p:nvPr/>
        </p:nvSpPr>
        <p:spPr>
          <a:xfrm>
            <a:off x="685226" y="814658"/>
            <a:ext cx="1406153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Destinos acreditados: Tú producto con alcance mundial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50871" y="2071958"/>
            <a:ext cx="8077743" cy="198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 través de nuestra Acreditaciónes oficiales y nuestras alianzas internacionales, estamos habilitados para llevar tus productos a todo el mundo, incluidos los mercados halal mas estrictos en materia de permisos como: Emiratos Arabes Unidos, Indonesia, Singapour, Tailandia, Malasia y Arabia Saudita.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419813" y="4385690"/>
            <a:ext cx="8339859" cy="2939352"/>
            <a:chOff x="0" y="0"/>
            <a:chExt cx="11119812" cy="3919135"/>
          </a:xfrm>
        </p:grpSpPr>
        <p:sp>
          <p:nvSpPr>
            <p:cNvPr id="15" name="Freeform 15"/>
            <p:cNvSpPr/>
            <p:nvPr/>
          </p:nvSpPr>
          <p:spPr>
            <a:xfrm>
              <a:off x="97629" y="575180"/>
              <a:ext cx="4267453" cy="3343955"/>
            </a:xfrm>
            <a:custGeom>
              <a:avLst/>
              <a:gdLst/>
              <a:ahLst/>
              <a:cxnLst/>
              <a:rect l="l" t="t" r="r" b="b"/>
              <a:pathLst>
                <a:path w="4267453" h="3343955">
                  <a:moveTo>
                    <a:pt x="0" y="0"/>
                  </a:moveTo>
                  <a:lnTo>
                    <a:pt x="4267453" y="0"/>
                  </a:lnTo>
                  <a:lnTo>
                    <a:pt x="4267453" y="3343955"/>
                  </a:lnTo>
                  <a:lnTo>
                    <a:pt x="0" y="334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501824" y="575180"/>
              <a:ext cx="4617988" cy="3343955"/>
            </a:xfrm>
            <a:custGeom>
              <a:avLst/>
              <a:gdLst/>
              <a:ahLst/>
              <a:cxnLst/>
              <a:rect l="l" t="t" r="r" b="b"/>
              <a:pathLst>
                <a:path w="4617988" h="3343955">
                  <a:moveTo>
                    <a:pt x="0" y="0"/>
                  </a:moveTo>
                  <a:lnTo>
                    <a:pt x="4617988" y="0"/>
                  </a:lnTo>
                  <a:lnTo>
                    <a:pt x="4617988" y="3343955"/>
                  </a:lnTo>
                  <a:lnTo>
                    <a:pt x="0" y="334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8937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462710" cy="41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Acreditación Gobierno Indonesia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579463" y="-38100"/>
              <a:ext cx="4462710" cy="41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9"/>
                </a:lnSpc>
              </a:pPr>
              <a:r>
                <a:rPr lang="en-US" sz="18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Acreditación Gobierno Emiratos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-4179772" y="-987449"/>
            <a:ext cx="7216809" cy="11587703"/>
          </a:xfrm>
          <a:custGeom>
            <a:avLst/>
            <a:gdLst/>
            <a:ahLst/>
            <a:cxnLst/>
            <a:rect l="l" t="t" r="r" b="b"/>
            <a:pathLst>
              <a:path w="7216809" h="11587703">
                <a:moveTo>
                  <a:pt x="0" y="0"/>
                </a:moveTo>
                <a:lnTo>
                  <a:pt x="7216809" y="0"/>
                </a:lnTo>
                <a:lnTo>
                  <a:pt x="7216809" y="11587704"/>
                </a:lnTo>
                <a:lnTo>
                  <a:pt x="0" y="11587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9437" y="-21007"/>
            <a:ext cx="18384975" cy="10329013"/>
          </a:xfrm>
          <a:custGeom>
            <a:avLst/>
            <a:gdLst/>
            <a:ahLst/>
            <a:cxnLst/>
            <a:rect l="l" t="t" r="r" b="b"/>
            <a:pathLst>
              <a:path w="18384975" h="10329013">
                <a:moveTo>
                  <a:pt x="0" y="0"/>
                </a:moveTo>
                <a:lnTo>
                  <a:pt x="18384974" y="0"/>
                </a:lnTo>
                <a:lnTo>
                  <a:pt x="18384974" y="10329014"/>
                </a:lnTo>
                <a:lnTo>
                  <a:pt x="0" y="103290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1169164" flipH="1">
            <a:off x="-3133105" y="5420749"/>
            <a:ext cx="13641572" cy="11086877"/>
          </a:xfrm>
          <a:custGeom>
            <a:avLst/>
            <a:gdLst/>
            <a:ahLst/>
            <a:cxnLst/>
            <a:rect l="l" t="t" r="r" b="b"/>
            <a:pathLst>
              <a:path w="13641572" h="11086877">
                <a:moveTo>
                  <a:pt x="13641571" y="0"/>
                </a:moveTo>
                <a:lnTo>
                  <a:pt x="0" y="0"/>
                </a:lnTo>
                <a:lnTo>
                  <a:pt x="0" y="11086877"/>
                </a:lnTo>
                <a:lnTo>
                  <a:pt x="13641571" y="11086877"/>
                </a:lnTo>
                <a:lnTo>
                  <a:pt x="1364157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2409494" flipH="1">
            <a:off x="11297360" y="-7733888"/>
            <a:ext cx="12856110" cy="10448511"/>
          </a:xfrm>
          <a:custGeom>
            <a:avLst/>
            <a:gdLst/>
            <a:ahLst/>
            <a:cxnLst/>
            <a:rect l="l" t="t" r="r" b="b"/>
            <a:pathLst>
              <a:path w="12856110" h="10448511">
                <a:moveTo>
                  <a:pt x="12856110" y="0"/>
                </a:moveTo>
                <a:lnTo>
                  <a:pt x="0" y="0"/>
                </a:lnTo>
                <a:lnTo>
                  <a:pt x="0" y="10448511"/>
                </a:lnTo>
                <a:lnTo>
                  <a:pt x="12856110" y="10448511"/>
                </a:lnTo>
                <a:lnTo>
                  <a:pt x="128561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1477788" y="1516716"/>
            <a:ext cx="643748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Beneficios Tangibles de la Certificación ¿Para qué?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7958" y="1535766"/>
            <a:ext cx="8121342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Mercado global y en expansión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37958" y="6577377"/>
            <a:ext cx="8121342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Sello de calidad e inocuidad valorado en todo el mundo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37958" y="4896840"/>
            <a:ext cx="8121342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Sector aún no correctamente abordado por muchas empresas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7958" y="3216303"/>
            <a:ext cx="8121342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Demanda importante de productos de calidad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7958" y="8257913"/>
            <a:ext cx="8121342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1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Oportunidad de expansión y diversificación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4263504"/>
            <a:ext cx="6851025" cy="5121141"/>
          </a:xfrm>
          <a:custGeom>
            <a:avLst/>
            <a:gdLst/>
            <a:ahLst/>
            <a:cxnLst/>
            <a:rect l="l" t="t" r="r" b="b"/>
            <a:pathLst>
              <a:path w="6851025" h="5121141">
                <a:moveTo>
                  <a:pt x="0" y="0"/>
                </a:moveTo>
                <a:lnTo>
                  <a:pt x="6851025" y="0"/>
                </a:lnTo>
                <a:lnTo>
                  <a:pt x="6851025" y="5121141"/>
                </a:lnTo>
                <a:lnTo>
                  <a:pt x="0" y="5121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146" y="-49790"/>
            <a:ext cx="18487442" cy="10386581"/>
          </a:xfrm>
          <a:custGeom>
            <a:avLst/>
            <a:gdLst/>
            <a:ahLst/>
            <a:cxnLst/>
            <a:rect l="l" t="t" r="r" b="b"/>
            <a:pathLst>
              <a:path w="18487442" h="10386581">
                <a:moveTo>
                  <a:pt x="0" y="0"/>
                </a:moveTo>
                <a:lnTo>
                  <a:pt x="18487442" y="0"/>
                </a:lnTo>
                <a:lnTo>
                  <a:pt x="18487442" y="10386580"/>
                </a:lnTo>
                <a:lnTo>
                  <a:pt x="0" y="103865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5400000">
            <a:off x="12658938" y="-5956335"/>
            <a:ext cx="7216809" cy="11587703"/>
          </a:xfrm>
          <a:custGeom>
            <a:avLst/>
            <a:gdLst/>
            <a:ahLst/>
            <a:cxnLst/>
            <a:rect l="l" t="t" r="r" b="b"/>
            <a:pathLst>
              <a:path w="7216809" h="11587703">
                <a:moveTo>
                  <a:pt x="0" y="0"/>
                </a:moveTo>
                <a:lnTo>
                  <a:pt x="7216808" y="0"/>
                </a:lnTo>
                <a:lnTo>
                  <a:pt x="7216808" y="11587704"/>
                </a:lnTo>
                <a:lnTo>
                  <a:pt x="0" y="11587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7577958">
            <a:off x="-120633" y="6304957"/>
            <a:ext cx="8816772" cy="14156692"/>
          </a:xfrm>
          <a:custGeom>
            <a:avLst/>
            <a:gdLst/>
            <a:ahLst/>
            <a:cxnLst/>
            <a:rect l="l" t="t" r="r" b="b"/>
            <a:pathLst>
              <a:path w="8816772" h="14156692">
                <a:moveTo>
                  <a:pt x="0" y="0"/>
                </a:moveTo>
                <a:lnTo>
                  <a:pt x="8816772" y="0"/>
                </a:lnTo>
                <a:lnTo>
                  <a:pt x="8816772" y="14156692"/>
                </a:lnTo>
                <a:lnTo>
                  <a:pt x="0" y="141566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" name="Group 5"/>
          <p:cNvGrpSpPr/>
          <p:nvPr/>
        </p:nvGrpSpPr>
        <p:grpSpPr>
          <a:xfrm>
            <a:off x="1155234" y="2280506"/>
            <a:ext cx="6486682" cy="993047"/>
            <a:chOff x="0" y="0"/>
            <a:chExt cx="8648909" cy="13240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648909" cy="1324063"/>
              <a:chOff x="0" y="0"/>
              <a:chExt cx="1708426" cy="2615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73C7DD">
                  <a:alpha val="14902"/>
                </a:srgbClr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01665" y="230232"/>
              <a:ext cx="7445578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Sin límite de productos.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58149" y="2140046"/>
            <a:ext cx="6486682" cy="993047"/>
            <a:chOff x="0" y="0"/>
            <a:chExt cx="8648909" cy="132406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648909" cy="1324063"/>
              <a:chOff x="0" y="0"/>
              <a:chExt cx="1708426" cy="2615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427" cy="261543"/>
              </a:xfrm>
              <a:custGeom>
                <a:avLst/>
                <a:gdLst/>
                <a:ahLst/>
                <a:cxnLst/>
                <a:rect l="l" t="t" r="r" b="b"/>
                <a:pathLst>
                  <a:path w="1708427" h="261543">
                    <a:moveTo>
                      <a:pt x="35805" y="0"/>
                    </a:moveTo>
                    <a:lnTo>
                      <a:pt x="1672621" y="0"/>
                    </a:lnTo>
                    <a:cubicBezTo>
                      <a:pt x="1692396" y="0"/>
                      <a:pt x="1708427" y="16031"/>
                      <a:pt x="1708427" y="35805"/>
                    </a:cubicBezTo>
                    <a:lnTo>
                      <a:pt x="1708427" y="225738"/>
                    </a:lnTo>
                    <a:cubicBezTo>
                      <a:pt x="1708427" y="235234"/>
                      <a:pt x="1704654" y="244341"/>
                      <a:pt x="1697939" y="251056"/>
                    </a:cubicBezTo>
                    <a:cubicBezTo>
                      <a:pt x="1691225" y="257771"/>
                      <a:pt x="1682117" y="261543"/>
                      <a:pt x="1672621" y="261543"/>
                    </a:cubicBezTo>
                    <a:lnTo>
                      <a:pt x="35805" y="261543"/>
                    </a:lnTo>
                    <a:cubicBezTo>
                      <a:pt x="16031" y="261543"/>
                      <a:pt x="0" y="245513"/>
                      <a:pt x="0" y="225738"/>
                    </a:cubicBezTo>
                    <a:lnTo>
                      <a:pt x="0" y="35805"/>
                    </a:lnTo>
                    <a:cubicBezTo>
                      <a:pt x="0" y="16031"/>
                      <a:pt x="16031" y="0"/>
                      <a:pt x="35805" y="0"/>
                    </a:cubicBezTo>
                    <a:close/>
                  </a:path>
                </a:pathLst>
              </a:custGeom>
              <a:solidFill>
                <a:srgbClr val="73C7DD">
                  <a:alpha val="14902"/>
                </a:srgbClr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708426" cy="309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01665" y="230232"/>
              <a:ext cx="7445578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Asesoría continua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7007841" y="4449084"/>
            <a:ext cx="3771675" cy="3692496"/>
          </a:xfrm>
          <a:custGeom>
            <a:avLst/>
            <a:gdLst/>
            <a:ahLst/>
            <a:cxnLst/>
            <a:rect l="l" t="t" r="r" b="b"/>
            <a:pathLst>
              <a:path w="3771675" h="3692496">
                <a:moveTo>
                  <a:pt x="0" y="0"/>
                </a:moveTo>
                <a:lnTo>
                  <a:pt x="3771675" y="0"/>
                </a:lnTo>
                <a:lnTo>
                  <a:pt x="3771675" y="3692496"/>
                </a:lnTo>
                <a:lnTo>
                  <a:pt x="0" y="3692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060" t="-27389" r="-51733" b="-3436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Freeform 16"/>
          <p:cNvSpPr/>
          <p:nvPr/>
        </p:nvSpPr>
        <p:spPr>
          <a:xfrm>
            <a:off x="10579075" y="6931435"/>
            <a:ext cx="723871" cy="725685"/>
          </a:xfrm>
          <a:custGeom>
            <a:avLst/>
            <a:gdLst/>
            <a:ahLst/>
            <a:cxnLst/>
            <a:rect l="l" t="t" r="r" b="b"/>
            <a:pathLst>
              <a:path w="723871" h="725685">
                <a:moveTo>
                  <a:pt x="0" y="0"/>
                </a:moveTo>
                <a:lnTo>
                  <a:pt x="723871" y="0"/>
                </a:lnTo>
                <a:lnTo>
                  <a:pt x="723871" y="725686"/>
                </a:lnTo>
                <a:lnTo>
                  <a:pt x="0" y="7256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Freeform 17"/>
          <p:cNvSpPr/>
          <p:nvPr/>
        </p:nvSpPr>
        <p:spPr>
          <a:xfrm>
            <a:off x="10579075" y="5257719"/>
            <a:ext cx="810181" cy="764609"/>
          </a:xfrm>
          <a:custGeom>
            <a:avLst/>
            <a:gdLst/>
            <a:ahLst/>
            <a:cxnLst/>
            <a:rect l="l" t="t" r="r" b="b"/>
            <a:pathLst>
              <a:path w="810181" h="764609">
                <a:moveTo>
                  <a:pt x="0" y="0"/>
                </a:moveTo>
                <a:lnTo>
                  <a:pt x="810181" y="0"/>
                </a:lnTo>
                <a:lnTo>
                  <a:pt x="810181" y="764609"/>
                </a:lnTo>
                <a:lnTo>
                  <a:pt x="0" y="764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Freeform 18"/>
          <p:cNvSpPr/>
          <p:nvPr/>
        </p:nvSpPr>
        <p:spPr>
          <a:xfrm>
            <a:off x="9564380" y="4018918"/>
            <a:ext cx="730937" cy="730937"/>
          </a:xfrm>
          <a:custGeom>
            <a:avLst/>
            <a:gdLst/>
            <a:ahLst/>
            <a:cxnLst/>
            <a:rect l="l" t="t" r="r" b="b"/>
            <a:pathLst>
              <a:path w="730937" h="730937">
                <a:moveTo>
                  <a:pt x="0" y="0"/>
                </a:moveTo>
                <a:lnTo>
                  <a:pt x="730937" y="0"/>
                </a:lnTo>
                <a:lnTo>
                  <a:pt x="730937" y="730937"/>
                </a:lnTo>
                <a:lnTo>
                  <a:pt x="0" y="730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Freeform 19"/>
          <p:cNvSpPr/>
          <p:nvPr/>
        </p:nvSpPr>
        <p:spPr>
          <a:xfrm>
            <a:off x="9564380" y="8027592"/>
            <a:ext cx="590052" cy="784122"/>
          </a:xfrm>
          <a:custGeom>
            <a:avLst/>
            <a:gdLst/>
            <a:ahLst/>
            <a:cxnLst/>
            <a:rect l="l" t="t" r="r" b="b"/>
            <a:pathLst>
              <a:path w="590052" h="784122">
                <a:moveTo>
                  <a:pt x="0" y="0"/>
                </a:moveTo>
                <a:lnTo>
                  <a:pt x="590052" y="0"/>
                </a:lnTo>
                <a:lnTo>
                  <a:pt x="590052" y="784122"/>
                </a:lnTo>
                <a:lnTo>
                  <a:pt x="0" y="7841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0" name="Freeform 20"/>
          <p:cNvSpPr/>
          <p:nvPr/>
        </p:nvSpPr>
        <p:spPr>
          <a:xfrm>
            <a:off x="7254074" y="8005372"/>
            <a:ext cx="775683" cy="912569"/>
          </a:xfrm>
          <a:custGeom>
            <a:avLst/>
            <a:gdLst/>
            <a:ahLst/>
            <a:cxnLst/>
            <a:rect l="l" t="t" r="r" b="b"/>
            <a:pathLst>
              <a:path w="775683" h="912569">
                <a:moveTo>
                  <a:pt x="0" y="0"/>
                </a:moveTo>
                <a:lnTo>
                  <a:pt x="775683" y="0"/>
                </a:lnTo>
                <a:lnTo>
                  <a:pt x="775683" y="912569"/>
                </a:lnTo>
                <a:lnTo>
                  <a:pt x="0" y="9125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1" name="Freeform 21"/>
          <p:cNvSpPr/>
          <p:nvPr/>
        </p:nvSpPr>
        <p:spPr>
          <a:xfrm>
            <a:off x="6330612" y="7021208"/>
            <a:ext cx="546140" cy="546140"/>
          </a:xfrm>
          <a:custGeom>
            <a:avLst/>
            <a:gdLst/>
            <a:ahLst/>
            <a:cxnLst/>
            <a:rect l="l" t="t" r="r" b="b"/>
            <a:pathLst>
              <a:path w="546140" h="546140">
                <a:moveTo>
                  <a:pt x="0" y="0"/>
                </a:moveTo>
                <a:lnTo>
                  <a:pt x="546139" y="0"/>
                </a:lnTo>
                <a:lnTo>
                  <a:pt x="546139" y="546140"/>
                </a:lnTo>
                <a:lnTo>
                  <a:pt x="0" y="5461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2" name="Freeform 22"/>
          <p:cNvSpPr/>
          <p:nvPr/>
        </p:nvSpPr>
        <p:spPr>
          <a:xfrm>
            <a:off x="6236082" y="5318375"/>
            <a:ext cx="735199" cy="703953"/>
          </a:xfrm>
          <a:custGeom>
            <a:avLst/>
            <a:gdLst/>
            <a:ahLst/>
            <a:cxnLst/>
            <a:rect l="l" t="t" r="r" b="b"/>
            <a:pathLst>
              <a:path w="735199" h="703953">
                <a:moveTo>
                  <a:pt x="0" y="0"/>
                </a:moveTo>
                <a:lnTo>
                  <a:pt x="735199" y="0"/>
                </a:lnTo>
                <a:lnTo>
                  <a:pt x="735199" y="703953"/>
                </a:lnTo>
                <a:lnTo>
                  <a:pt x="0" y="7039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Freeform 23"/>
          <p:cNvSpPr/>
          <p:nvPr/>
        </p:nvSpPr>
        <p:spPr>
          <a:xfrm>
            <a:off x="7007841" y="4155126"/>
            <a:ext cx="808870" cy="795634"/>
          </a:xfrm>
          <a:custGeom>
            <a:avLst/>
            <a:gdLst/>
            <a:ahLst/>
            <a:cxnLst/>
            <a:rect l="l" t="t" r="r" b="b"/>
            <a:pathLst>
              <a:path w="808870" h="795634">
                <a:moveTo>
                  <a:pt x="0" y="0"/>
                </a:moveTo>
                <a:lnTo>
                  <a:pt x="808870" y="0"/>
                </a:lnTo>
                <a:lnTo>
                  <a:pt x="808870" y="795634"/>
                </a:lnTo>
                <a:lnTo>
                  <a:pt x="0" y="7956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4" name="TextBox 24"/>
          <p:cNvSpPr txBox="1"/>
          <p:nvPr/>
        </p:nvSpPr>
        <p:spPr>
          <a:xfrm>
            <a:off x="626069" y="579533"/>
            <a:ext cx="162306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Nuestro proceso de certificación: Un camino claro y asistido.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95317" y="3890648"/>
            <a:ext cx="2658981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Recepción de solicitud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89256" y="5375546"/>
            <a:ext cx="2658981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Revisión de solicitud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89256" y="7029800"/>
            <a:ext cx="1212967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Contratos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95317" y="8227977"/>
            <a:ext cx="2799866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Pre-Auditoria (Gratuito)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95093" y="8155175"/>
            <a:ext cx="2658981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Auditoria Documental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287753" y="7029800"/>
            <a:ext cx="1909509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Auditoria In-Situ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38281" y="5613201"/>
            <a:ext cx="2658981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Decisión de Certificación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12301" y="3987220"/>
            <a:ext cx="2658981" cy="76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Emisión de Certificación Halal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6419660"/>
          </a:xfrm>
          <a:custGeom>
            <a:avLst/>
            <a:gdLst/>
            <a:ahLst/>
            <a:cxnLst/>
            <a:rect l="l" t="t" r="r" b="b"/>
            <a:pathLst>
              <a:path w="18288000" h="6419660">
                <a:moveTo>
                  <a:pt x="0" y="0"/>
                </a:moveTo>
                <a:lnTo>
                  <a:pt x="18288000" y="0"/>
                </a:lnTo>
                <a:lnTo>
                  <a:pt x="18288000" y="6419660"/>
                </a:lnTo>
                <a:lnTo>
                  <a:pt x="0" y="6419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6004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flipH="1">
            <a:off x="1271209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flipH="1">
            <a:off x="4600173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flipH="1">
            <a:off x="7925919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flipH="1">
            <a:off x="11258100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flipH="1">
            <a:off x="14583846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00321" y="3690331"/>
            <a:ext cx="1895997" cy="189598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929285" y="3690331"/>
            <a:ext cx="1895997" cy="189598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055" r="-3055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255031" y="3690331"/>
            <a:ext cx="1895997" cy="1895989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587212" y="3690331"/>
            <a:ext cx="1895997" cy="1895989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49999" r="-49999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4912958" y="3690331"/>
            <a:ext cx="1895997" cy="1895989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1028700"/>
            <a:ext cx="16230600" cy="1927527"/>
            <a:chOff x="0" y="0"/>
            <a:chExt cx="21640800" cy="257003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66675"/>
              <a:ext cx="21640800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en-US" sz="6500" b="1">
                  <a:solidFill>
                    <a:srgbClr val="FFFFFF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Empresas Certificadas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86190"/>
              <a:ext cx="21640800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Las siguientes empresas son un caso de exito para Chilehalal, pues una vez obtuvieron su certificación, nunca más la dejaron ir ya que supieron el valor que este aporta a su industria.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7991" y="6735005"/>
            <a:ext cx="2560657" cy="1223095"/>
            <a:chOff x="0" y="0"/>
            <a:chExt cx="3414209" cy="16307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47625"/>
              <a:ext cx="3414209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IANSA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81494"/>
              <a:ext cx="3414209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Azúcar, innovación, agrícola, industrial, chilena.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258100" y="6735005"/>
            <a:ext cx="2554221" cy="1480270"/>
            <a:chOff x="0" y="0"/>
            <a:chExt cx="3405628" cy="197369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868794"/>
              <a:ext cx="3405628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Internacional, alimentos, bebidas, nutrición, innovación.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405628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NESTLÉ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761989" y="6735005"/>
            <a:ext cx="2781669" cy="1480270"/>
            <a:chOff x="0" y="0"/>
            <a:chExt cx="3708892" cy="197369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868794"/>
              <a:ext cx="3708892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Concentrados, snacks, salsas, trigos, liderazgo nacional e internacional.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3708892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CAROZZI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25919" y="6735005"/>
            <a:ext cx="2554221" cy="1213570"/>
            <a:chOff x="0" y="0"/>
            <a:chExt cx="3405628" cy="161809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868794"/>
              <a:ext cx="3405628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Lácteos, nutrición, chilena, calidad, confiable.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3405628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SOPROLE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00173" y="6735005"/>
            <a:ext cx="2554221" cy="1480270"/>
            <a:chOff x="0" y="0"/>
            <a:chExt cx="3405628" cy="1973694"/>
          </a:xfrm>
        </p:grpSpPr>
        <p:sp>
          <p:nvSpPr>
            <p:cNvPr id="34" name="TextBox 34"/>
            <p:cNvSpPr txBox="1"/>
            <p:nvPr/>
          </p:nvSpPr>
          <p:spPr>
            <a:xfrm>
              <a:off x="0" y="868794"/>
              <a:ext cx="3405628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Alimentos, tradición, innovación, calidad, chilena.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3405628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WATTS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6419660"/>
          </a:xfrm>
          <a:custGeom>
            <a:avLst/>
            <a:gdLst/>
            <a:ahLst/>
            <a:cxnLst/>
            <a:rect l="l" t="t" r="r" b="b"/>
            <a:pathLst>
              <a:path w="18288000" h="6419660">
                <a:moveTo>
                  <a:pt x="0" y="0"/>
                </a:moveTo>
                <a:lnTo>
                  <a:pt x="18288000" y="0"/>
                </a:lnTo>
                <a:lnTo>
                  <a:pt x="18288000" y="6419660"/>
                </a:lnTo>
                <a:lnTo>
                  <a:pt x="0" y="6419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6004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flipH="1">
            <a:off x="1271209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flipH="1">
            <a:off x="4600173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flipH="1">
            <a:off x="7925919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flipH="1">
            <a:off x="11258100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flipH="1">
            <a:off x="14583846" y="3358955"/>
            <a:ext cx="2554221" cy="2554221"/>
          </a:xfrm>
          <a:custGeom>
            <a:avLst/>
            <a:gdLst/>
            <a:ahLst/>
            <a:cxnLst/>
            <a:rect l="l" t="t" r="r" b="b"/>
            <a:pathLst>
              <a:path w="2554221" h="2554221">
                <a:moveTo>
                  <a:pt x="2554221" y="0"/>
                </a:moveTo>
                <a:lnTo>
                  <a:pt x="0" y="0"/>
                </a:lnTo>
                <a:lnTo>
                  <a:pt x="0" y="2554221"/>
                </a:lnTo>
                <a:lnTo>
                  <a:pt x="2554221" y="2554221"/>
                </a:lnTo>
                <a:lnTo>
                  <a:pt x="2554221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00321" y="3690331"/>
            <a:ext cx="1895997" cy="189598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679" t="-6942" r="-5048" b="-3786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929285" y="3690331"/>
            <a:ext cx="1895997" cy="189598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262" t="-133" r="-2749" b="-387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255031" y="3690331"/>
            <a:ext cx="1895997" cy="1895989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587212" y="3690331"/>
            <a:ext cx="1895997" cy="1895989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4912958" y="3690331"/>
            <a:ext cx="1895997" cy="1895989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5245" r="-15245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1028700"/>
            <a:ext cx="16230600" cy="1927527"/>
            <a:chOff x="0" y="0"/>
            <a:chExt cx="21640800" cy="257003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42875"/>
              <a:ext cx="21640800" cy="146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en-US" sz="65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Empresas Certificadas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48090"/>
              <a:ext cx="21640800" cy="1122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Las siguientes empresas son un caso de exito para Chilehalal, pues una vez obtuvieron su certificación, nunca más la dejaron ir ya que supieron el valor que este aporta a su industria.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1490" y="6735005"/>
            <a:ext cx="2687157" cy="1223095"/>
            <a:chOff x="0" y="0"/>
            <a:chExt cx="3582876" cy="16307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66675"/>
              <a:ext cx="358287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FRIGOSORNO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81494"/>
              <a:ext cx="3582876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Carne, chilena, calidad, innovación, sostenible.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258100" y="6735005"/>
            <a:ext cx="2554221" cy="1213570"/>
            <a:chOff x="0" y="0"/>
            <a:chExt cx="3405628" cy="161809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868794"/>
              <a:ext cx="3405628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Lácteos, sostenible, presencia continental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340562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GLORIA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761989" y="6735005"/>
            <a:ext cx="2197937" cy="1937470"/>
            <a:chOff x="0" y="0"/>
            <a:chExt cx="2930582" cy="258329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478394"/>
              <a:ext cx="2930582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Frutas, verduras, chilena, innovación, exportación.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2930582" cy="128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INVERTEC FOODS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25919" y="6735005"/>
            <a:ext cx="2554221" cy="1480270"/>
            <a:chOff x="0" y="0"/>
            <a:chExt cx="3405628" cy="197369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868794"/>
              <a:ext cx="3405628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Lacteos, Liderazgo, innovación, presencia internacional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66675"/>
              <a:ext cx="340562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COLÚN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00173" y="6735005"/>
            <a:ext cx="2554221" cy="1480270"/>
            <a:chOff x="0" y="0"/>
            <a:chExt cx="3405628" cy="1973694"/>
          </a:xfrm>
        </p:grpSpPr>
        <p:sp>
          <p:nvSpPr>
            <p:cNvPr id="34" name="TextBox 34"/>
            <p:cNvSpPr txBox="1"/>
            <p:nvPr/>
          </p:nvSpPr>
          <p:spPr>
            <a:xfrm>
              <a:off x="0" y="868794"/>
              <a:ext cx="3405628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Yodo, químicos, innovación, industrial, chilena.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340562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SQM - AJAY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8163">
            <a:off x="12458608" y="-4088144"/>
            <a:ext cx="9418766" cy="6867136"/>
          </a:xfrm>
          <a:custGeom>
            <a:avLst/>
            <a:gdLst/>
            <a:ahLst/>
            <a:cxnLst/>
            <a:rect l="l" t="t" r="r" b="b"/>
            <a:pathLst>
              <a:path w="9418766" h="6867136">
                <a:moveTo>
                  <a:pt x="0" y="0"/>
                </a:moveTo>
                <a:lnTo>
                  <a:pt x="9418766" y="0"/>
                </a:lnTo>
                <a:lnTo>
                  <a:pt x="9418766" y="6867137"/>
                </a:lnTo>
                <a:lnTo>
                  <a:pt x="0" y="68671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rot="-1837389">
            <a:off x="6263080" y="7852576"/>
            <a:ext cx="7682213" cy="5601032"/>
          </a:xfrm>
          <a:custGeom>
            <a:avLst/>
            <a:gdLst/>
            <a:ahLst/>
            <a:cxnLst/>
            <a:rect l="l" t="t" r="r" b="b"/>
            <a:pathLst>
              <a:path w="7682213" h="5601032">
                <a:moveTo>
                  <a:pt x="0" y="0"/>
                </a:moveTo>
                <a:lnTo>
                  <a:pt x="7682213" y="0"/>
                </a:lnTo>
                <a:lnTo>
                  <a:pt x="7682213" y="5601032"/>
                </a:lnTo>
                <a:lnTo>
                  <a:pt x="0" y="5601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6298411" y="7847965"/>
            <a:ext cx="4979497" cy="1238176"/>
            <a:chOff x="0" y="0"/>
            <a:chExt cx="6639329" cy="16509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6639329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Llámanos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28856"/>
              <a:ext cx="6639329" cy="1122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+(56) 9 7165 7092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51765" y="1320307"/>
            <a:ext cx="7521039" cy="7521039"/>
          </a:xfrm>
          <a:custGeom>
            <a:avLst/>
            <a:gdLst/>
            <a:ahLst/>
            <a:cxnLst/>
            <a:rect l="l" t="t" r="r" b="b"/>
            <a:pathLst>
              <a:path w="7521039" h="7521039">
                <a:moveTo>
                  <a:pt x="0" y="0"/>
                </a:moveTo>
                <a:lnTo>
                  <a:pt x="7521039" y="0"/>
                </a:lnTo>
                <a:lnTo>
                  <a:pt x="7521039" y="7521038"/>
                </a:lnTo>
                <a:lnTo>
                  <a:pt x="0" y="75210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20853" y="2358735"/>
            <a:ext cx="5582863" cy="558284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8585" r="-28585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024117"/>
            <a:ext cx="7759459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0"/>
              </a:lnSpc>
            </a:pPr>
            <a:r>
              <a:rPr lang="en-US" sz="5825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¿Estás Listo Para Exportar al Mundo Halal?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7122499"/>
            <a:ext cx="4979497" cy="819076"/>
            <a:chOff x="0" y="0"/>
            <a:chExt cx="6639329" cy="109210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14300"/>
              <a:ext cx="6639329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b="1" u="non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Correo electrónico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28856"/>
              <a:ext cx="6639329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gerencia@chilehalal.com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8267065"/>
            <a:ext cx="4979497" cy="819076"/>
            <a:chOff x="0" y="0"/>
            <a:chExt cx="6639329" cy="109210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14300"/>
              <a:ext cx="6639329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Pagina web: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28856"/>
              <a:ext cx="6639329" cy="563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www.chilehalal.com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6207" y="857613"/>
            <a:ext cx="925387" cy="92538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2421" y="0"/>
                  </a:moveTo>
                  <a:lnTo>
                    <a:pt x="620379" y="0"/>
                  </a:lnTo>
                  <a:cubicBezTo>
                    <a:pt x="726650" y="0"/>
                    <a:pt x="812800" y="86150"/>
                    <a:pt x="812800" y="192421"/>
                  </a:cubicBezTo>
                  <a:lnTo>
                    <a:pt x="812800" y="620379"/>
                  </a:lnTo>
                  <a:cubicBezTo>
                    <a:pt x="812800" y="726650"/>
                    <a:pt x="726650" y="812800"/>
                    <a:pt x="620379" y="812800"/>
                  </a:cubicBezTo>
                  <a:lnTo>
                    <a:pt x="192421" y="812800"/>
                  </a:lnTo>
                  <a:cubicBezTo>
                    <a:pt x="86150" y="812800"/>
                    <a:pt x="0" y="726650"/>
                    <a:pt x="0" y="620379"/>
                  </a:cubicBezTo>
                  <a:lnTo>
                    <a:pt x="0" y="192421"/>
                  </a:lnTo>
                  <a:cubicBezTo>
                    <a:pt x="0" y="86150"/>
                    <a:pt x="86150" y="0"/>
                    <a:pt x="192421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38225" y="3879406"/>
            <a:ext cx="4398097" cy="120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El tiempo avanza mientras esperas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Apunta al mercado halal</a:t>
            </a:r>
          </a:p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 gana.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965795" y="962868"/>
            <a:ext cx="3105307" cy="714878"/>
            <a:chOff x="0" y="0"/>
            <a:chExt cx="4140409" cy="95317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4083189" cy="82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7"/>
                </a:lnSpc>
              </a:pPr>
              <a:r>
                <a:rPr lang="en-US" sz="4097" b="1">
                  <a:solidFill>
                    <a:srgbClr val="325BAD"/>
                  </a:solidFill>
                  <a:latin typeface="Gabriel Sans Condensed Bold"/>
                  <a:ea typeface="Gabriel Sans Condensed Bold"/>
                  <a:cs typeface="Gabriel Sans Condensed Bold"/>
                  <a:sym typeface="Gabriel Sans Condensed Bold"/>
                </a:rPr>
                <a:t>CHILE</a:t>
              </a:r>
              <a:r>
                <a:rPr lang="en-US" sz="4097" b="1">
                  <a:solidFill>
                    <a:srgbClr val="E50318"/>
                  </a:solidFill>
                  <a:latin typeface="Gabriel Sans Condensed Bold"/>
                  <a:ea typeface="Gabriel Sans Condensed Bold"/>
                  <a:cs typeface="Gabriel Sans Condensed Bold"/>
                  <a:sym typeface="Gabriel Sans Condensed Bold"/>
                </a:rPr>
                <a:t>HALAL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3836738" y="17394"/>
              <a:ext cx="303671" cy="303671"/>
            </a:xfrm>
            <a:custGeom>
              <a:avLst/>
              <a:gdLst/>
              <a:ahLst/>
              <a:cxnLst/>
              <a:rect l="l" t="t" r="r" b="b"/>
              <a:pathLst>
                <a:path w="303671" h="303671">
                  <a:moveTo>
                    <a:pt x="0" y="0"/>
                  </a:moveTo>
                  <a:lnTo>
                    <a:pt x="303671" y="0"/>
                  </a:lnTo>
                  <a:lnTo>
                    <a:pt x="303671" y="303671"/>
                  </a:lnTo>
                  <a:lnTo>
                    <a:pt x="0" y="303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7033" y="661408"/>
              <a:ext cx="4056156" cy="29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0"/>
                </a:lnSpc>
              </a:pPr>
              <a:r>
                <a:rPr lang="en-US" sz="1490">
                  <a:solidFill>
                    <a:srgbClr val="FEFDFD"/>
                  </a:solidFill>
                  <a:latin typeface="Gabriel Sans Condensed"/>
                  <a:ea typeface="Gabriel Sans Condensed"/>
                  <a:cs typeface="Gabriel Sans Condensed"/>
                  <a:sym typeface="Gabriel Sans Condensed"/>
                </a:rPr>
                <a:t>Centro de Certificación Halal de Chile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 (MS)</vt:lpstr>
      <vt:lpstr>Calibri</vt:lpstr>
      <vt:lpstr>Gabriel Sans Condensed</vt:lpstr>
      <vt:lpstr>IBM Plex Sans</vt:lpstr>
      <vt:lpstr>Telegraf Medium</vt:lpstr>
      <vt:lpstr>Calibri (MS) Italics</vt:lpstr>
      <vt:lpstr>Arial</vt:lpstr>
      <vt:lpstr>Calibri (MS) Bold</vt:lpstr>
      <vt:lpstr>Gabriel Sans Condensed Bold</vt:lpstr>
      <vt:lpstr>Telegraf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Negocios de Perfil de Empresa Tecnológico Abstracto Azul Marino Blanco</dc:title>
  <dc:creator>Martin Bezama</dc:creator>
  <cp:lastModifiedBy>Luis Alberto Pino</cp:lastModifiedBy>
  <cp:revision>2</cp:revision>
  <dcterms:created xsi:type="dcterms:W3CDTF">2006-08-16T00:00:00Z</dcterms:created>
  <dcterms:modified xsi:type="dcterms:W3CDTF">2026-04-09T18:54:52Z</dcterms:modified>
  <dc:identifier>DAGyBnSIF6k</dc:identifier>
</cp:coreProperties>
</file>