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56" r:id="rId3"/>
    <p:sldId id="264" r:id="rId4"/>
    <p:sldId id="262" r:id="rId5"/>
    <p:sldId id="271" r:id="rId6"/>
    <p:sldId id="269" r:id="rId7"/>
    <p:sldId id="266" r:id="rId8"/>
    <p:sldId id="272" r:id="rId9"/>
  </p:sldIdLst>
  <p:sldSz cx="12192000" cy="6858000"/>
  <p:notesSz cx="7077075" cy="9363075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89542" autoAdjust="0"/>
  </p:normalViewPr>
  <p:slideViewPr>
    <p:cSldViewPr snapToGrid="0">
      <p:cViewPr varScale="1">
        <p:scale>
          <a:sx n="99" d="100"/>
          <a:sy n="99" d="100"/>
        </p:scale>
        <p:origin x="10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74DF0C-492E-486A-8695-1930A6C0EFB2}" type="doc">
      <dgm:prSet loTypeId="urn:microsoft.com/office/officeart/2005/8/layout/vProcess5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0BC3685-4C45-4FFA-91B3-C6F972564762}">
      <dgm:prSet/>
      <dgm:spPr/>
      <dgm:t>
        <a:bodyPr/>
        <a:lstStyle/>
        <a:p>
          <a:r>
            <a:rPr lang="es-ES" b="1" dirty="0"/>
            <a:t>INTENSIFICACIÓN DE POLÍTICAS COMERCIALES Y TECNOLÓGICAS ESTRATÉGICAS</a:t>
          </a:r>
        </a:p>
        <a:p>
          <a:r>
            <a:rPr lang="es-ES" dirty="0"/>
            <a:t>EEUU y otras economías refuerzan medidas comerciales, industriales y regulatorias en función de seguridad económica, resiliencia productiva y competencia tecnológica.</a:t>
          </a:r>
          <a:endParaRPr lang="en-US" dirty="0"/>
        </a:p>
      </dgm:t>
    </dgm:pt>
    <dgm:pt modelId="{D69BC056-DEE0-4B39-B1BE-D77FF0E3185E}" type="parTrans" cxnId="{3CBD93D1-6DED-4E2B-82CF-864CF31D9790}">
      <dgm:prSet/>
      <dgm:spPr/>
      <dgm:t>
        <a:bodyPr/>
        <a:lstStyle/>
        <a:p>
          <a:endParaRPr lang="en-US"/>
        </a:p>
      </dgm:t>
    </dgm:pt>
    <dgm:pt modelId="{CBFABF57-C527-479A-96C9-04DE1123C9E6}" type="sibTrans" cxnId="{3CBD93D1-6DED-4E2B-82CF-864CF31D9790}">
      <dgm:prSet/>
      <dgm:spPr/>
      <dgm:t>
        <a:bodyPr/>
        <a:lstStyle/>
        <a:p>
          <a:endParaRPr lang="en-US"/>
        </a:p>
      </dgm:t>
    </dgm:pt>
    <dgm:pt modelId="{C4A505DF-7235-4C5A-8696-7D83E82381CB}">
      <dgm:prSet/>
      <dgm:spPr/>
      <dgm:t>
        <a:bodyPr/>
        <a:lstStyle/>
        <a:p>
          <a:pPr>
            <a:buNone/>
          </a:pPr>
          <a:r>
            <a:rPr lang="es-ES" b="1" dirty="0"/>
            <a:t>RECONFIGURACIÓN DE CADENAS DE SUMINISTRO.</a:t>
          </a:r>
        </a:p>
        <a:p>
          <a:pPr>
            <a:buNone/>
          </a:pPr>
          <a:r>
            <a:rPr lang="es-ES" dirty="0"/>
            <a:t>Se observa una diversificación productiva hacia economías con competitividad industrial, previsibilidad regulatoria y cercanía a grandes mercados — Ej. MX, VN, India y otras del Sudeste Asiático— más que una relocalización fuera de Asia.</a:t>
          </a:r>
        </a:p>
      </dgm:t>
    </dgm:pt>
    <dgm:pt modelId="{4115C856-1EF7-4AC6-B312-895D3891B74C}" type="parTrans" cxnId="{7EF66F25-A405-4C65-84C1-A06ACDDEE00E}">
      <dgm:prSet/>
      <dgm:spPr/>
      <dgm:t>
        <a:bodyPr/>
        <a:lstStyle/>
        <a:p>
          <a:endParaRPr lang="en-US"/>
        </a:p>
      </dgm:t>
    </dgm:pt>
    <dgm:pt modelId="{65200DA9-EF10-41BB-850B-09592155488B}" type="sibTrans" cxnId="{7EF66F25-A405-4C65-84C1-A06ACDDEE00E}">
      <dgm:prSet/>
      <dgm:spPr/>
      <dgm:t>
        <a:bodyPr/>
        <a:lstStyle/>
        <a:p>
          <a:endParaRPr lang="en-US"/>
        </a:p>
      </dgm:t>
    </dgm:pt>
    <dgm:pt modelId="{DECB3BB0-8D9E-4A3C-923F-09D2AB362256}">
      <dgm:prSet/>
      <dgm:spPr/>
      <dgm:t>
        <a:bodyPr/>
        <a:lstStyle/>
        <a:p>
          <a:pPr>
            <a:buNone/>
          </a:pPr>
          <a:r>
            <a:rPr lang="es-ES" b="1" dirty="0"/>
            <a:t>IMPACTO EN ECONOMÍAS ABIERTAS Y EXPORTADORAS DE RECURSOS</a:t>
          </a:r>
        </a:p>
        <a:p>
          <a:pPr>
            <a:buNone/>
          </a:pPr>
          <a:r>
            <a:rPr lang="es-ES" dirty="0"/>
            <a:t>Mayor volatilidad externa, pero también nuevas oportunidades de inserción en cadenas de valor estratégicas en energía, alimentos, minerales críticos y servicios asociados.</a:t>
          </a:r>
        </a:p>
      </dgm:t>
    </dgm:pt>
    <dgm:pt modelId="{983D0D4D-79F1-47AB-A914-48064F44CA1A}" type="parTrans" cxnId="{939C4C1D-D2D4-426C-8FDD-1F85C837A004}">
      <dgm:prSet/>
      <dgm:spPr/>
      <dgm:t>
        <a:bodyPr/>
        <a:lstStyle/>
        <a:p>
          <a:endParaRPr lang="en-US"/>
        </a:p>
      </dgm:t>
    </dgm:pt>
    <dgm:pt modelId="{79E4C82D-5077-4613-AC0F-B2B9EDC34F65}" type="sibTrans" cxnId="{939C4C1D-D2D4-426C-8FDD-1F85C837A004}">
      <dgm:prSet/>
      <dgm:spPr/>
      <dgm:t>
        <a:bodyPr/>
        <a:lstStyle/>
        <a:p>
          <a:endParaRPr lang="en-US"/>
        </a:p>
      </dgm:t>
    </dgm:pt>
    <dgm:pt modelId="{4A2F1A67-D79B-4F19-B50D-AD79A03FECEC}" type="pres">
      <dgm:prSet presAssocID="{EC74DF0C-492E-486A-8695-1930A6C0EFB2}" presName="outerComposite" presStyleCnt="0">
        <dgm:presLayoutVars>
          <dgm:chMax val="5"/>
          <dgm:dir/>
          <dgm:resizeHandles val="exact"/>
        </dgm:presLayoutVars>
      </dgm:prSet>
      <dgm:spPr/>
    </dgm:pt>
    <dgm:pt modelId="{8B014D9E-5204-4967-9203-FB371A9D923D}" type="pres">
      <dgm:prSet presAssocID="{EC74DF0C-492E-486A-8695-1930A6C0EFB2}" presName="dummyMaxCanvas" presStyleCnt="0">
        <dgm:presLayoutVars/>
      </dgm:prSet>
      <dgm:spPr/>
    </dgm:pt>
    <dgm:pt modelId="{4A5B62B1-4EBF-4CFE-8DCB-D7D5D9D7661E}" type="pres">
      <dgm:prSet presAssocID="{EC74DF0C-492E-486A-8695-1930A6C0EFB2}" presName="ThreeNodes_1" presStyleLbl="node1" presStyleIdx="0" presStyleCnt="3" custScaleX="110279" custScaleY="94955" custLinFactNeighborX="4753">
        <dgm:presLayoutVars>
          <dgm:bulletEnabled val="1"/>
        </dgm:presLayoutVars>
      </dgm:prSet>
      <dgm:spPr/>
    </dgm:pt>
    <dgm:pt modelId="{026A99F6-96F6-434A-B05E-C4D05692C1EC}" type="pres">
      <dgm:prSet presAssocID="{EC74DF0C-492E-486A-8695-1930A6C0EFB2}" presName="ThreeNodes_2" presStyleLbl="node1" presStyleIdx="1" presStyleCnt="3" custScaleX="105526">
        <dgm:presLayoutVars>
          <dgm:bulletEnabled val="1"/>
        </dgm:presLayoutVars>
      </dgm:prSet>
      <dgm:spPr/>
    </dgm:pt>
    <dgm:pt modelId="{D42BBC2F-0D06-4EF3-BBFF-3F2E326C126E}" type="pres">
      <dgm:prSet presAssocID="{EC74DF0C-492E-486A-8695-1930A6C0EFB2}" presName="ThreeNodes_3" presStyleLbl="node1" presStyleIdx="2" presStyleCnt="3" custScaleX="103624" custLinFactNeighborX="-5282">
        <dgm:presLayoutVars>
          <dgm:bulletEnabled val="1"/>
        </dgm:presLayoutVars>
      </dgm:prSet>
      <dgm:spPr/>
    </dgm:pt>
    <dgm:pt modelId="{712691C2-45D7-4AE9-909E-9B0D9CAB426D}" type="pres">
      <dgm:prSet presAssocID="{EC74DF0C-492E-486A-8695-1930A6C0EFB2}" presName="ThreeConn_1-2" presStyleLbl="fgAccFollowNode1" presStyleIdx="0" presStyleCnt="2" custLinFactNeighborX="21845">
        <dgm:presLayoutVars>
          <dgm:bulletEnabled val="1"/>
        </dgm:presLayoutVars>
      </dgm:prSet>
      <dgm:spPr/>
    </dgm:pt>
    <dgm:pt modelId="{FC17B289-9C9F-4836-9591-442A9849DCCB}" type="pres">
      <dgm:prSet presAssocID="{EC74DF0C-492E-486A-8695-1930A6C0EFB2}" presName="ThreeConn_2-3" presStyleLbl="fgAccFollowNode1" presStyleIdx="1" presStyleCnt="2">
        <dgm:presLayoutVars>
          <dgm:bulletEnabled val="1"/>
        </dgm:presLayoutVars>
      </dgm:prSet>
      <dgm:spPr/>
    </dgm:pt>
    <dgm:pt modelId="{931F1040-3701-425C-86E6-11D22C2CBA04}" type="pres">
      <dgm:prSet presAssocID="{EC74DF0C-492E-486A-8695-1930A6C0EFB2}" presName="ThreeNodes_1_text" presStyleLbl="node1" presStyleIdx="2" presStyleCnt="3">
        <dgm:presLayoutVars>
          <dgm:bulletEnabled val="1"/>
        </dgm:presLayoutVars>
      </dgm:prSet>
      <dgm:spPr/>
    </dgm:pt>
    <dgm:pt modelId="{DD419890-C58B-418A-B443-80410BCFC48E}" type="pres">
      <dgm:prSet presAssocID="{EC74DF0C-492E-486A-8695-1930A6C0EFB2}" presName="ThreeNodes_2_text" presStyleLbl="node1" presStyleIdx="2" presStyleCnt="3">
        <dgm:presLayoutVars>
          <dgm:bulletEnabled val="1"/>
        </dgm:presLayoutVars>
      </dgm:prSet>
      <dgm:spPr/>
    </dgm:pt>
    <dgm:pt modelId="{306B479B-8163-4A79-9EEE-6FD977A071DD}" type="pres">
      <dgm:prSet presAssocID="{EC74DF0C-492E-486A-8695-1930A6C0EFB2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E92210C-970E-43EF-AE54-7B8397D90BDD}" type="presOf" srcId="{EC74DF0C-492E-486A-8695-1930A6C0EFB2}" destId="{4A2F1A67-D79B-4F19-B50D-AD79A03FECEC}" srcOrd="0" destOrd="0" presId="urn:microsoft.com/office/officeart/2005/8/layout/vProcess5"/>
    <dgm:cxn modelId="{939C4C1D-D2D4-426C-8FDD-1F85C837A004}" srcId="{EC74DF0C-492E-486A-8695-1930A6C0EFB2}" destId="{DECB3BB0-8D9E-4A3C-923F-09D2AB362256}" srcOrd="2" destOrd="0" parTransId="{983D0D4D-79F1-47AB-A914-48064F44CA1A}" sibTransId="{79E4C82D-5077-4613-AC0F-B2B9EDC34F65}"/>
    <dgm:cxn modelId="{14795421-4ADD-4396-A198-015946993730}" type="presOf" srcId="{00BC3685-4C45-4FFA-91B3-C6F972564762}" destId="{931F1040-3701-425C-86E6-11D22C2CBA04}" srcOrd="1" destOrd="0" presId="urn:microsoft.com/office/officeart/2005/8/layout/vProcess5"/>
    <dgm:cxn modelId="{7EF66F25-A405-4C65-84C1-A06ACDDEE00E}" srcId="{EC74DF0C-492E-486A-8695-1930A6C0EFB2}" destId="{C4A505DF-7235-4C5A-8696-7D83E82381CB}" srcOrd="1" destOrd="0" parTransId="{4115C856-1EF7-4AC6-B312-895D3891B74C}" sibTransId="{65200DA9-EF10-41BB-850B-09592155488B}"/>
    <dgm:cxn modelId="{A11AD842-DD08-4FE9-9E91-44A6F5B1098C}" type="presOf" srcId="{00BC3685-4C45-4FFA-91B3-C6F972564762}" destId="{4A5B62B1-4EBF-4CFE-8DCB-D7D5D9D7661E}" srcOrd="0" destOrd="0" presId="urn:microsoft.com/office/officeart/2005/8/layout/vProcess5"/>
    <dgm:cxn modelId="{29D55749-CE98-41F3-B081-6D28102E8101}" type="presOf" srcId="{C4A505DF-7235-4C5A-8696-7D83E82381CB}" destId="{DD419890-C58B-418A-B443-80410BCFC48E}" srcOrd="1" destOrd="0" presId="urn:microsoft.com/office/officeart/2005/8/layout/vProcess5"/>
    <dgm:cxn modelId="{81901683-C5D6-4894-8132-B036FF76FDA4}" type="presOf" srcId="{CBFABF57-C527-479A-96C9-04DE1123C9E6}" destId="{712691C2-45D7-4AE9-909E-9B0D9CAB426D}" srcOrd="0" destOrd="0" presId="urn:microsoft.com/office/officeart/2005/8/layout/vProcess5"/>
    <dgm:cxn modelId="{1C1E36AF-1856-453B-B010-7F61F0468B5A}" type="presOf" srcId="{C4A505DF-7235-4C5A-8696-7D83E82381CB}" destId="{026A99F6-96F6-434A-B05E-C4D05692C1EC}" srcOrd="0" destOrd="0" presId="urn:microsoft.com/office/officeart/2005/8/layout/vProcess5"/>
    <dgm:cxn modelId="{3CBD93D1-6DED-4E2B-82CF-864CF31D9790}" srcId="{EC74DF0C-492E-486A-8695-1930A6C0EFB2}" destId="{00BC3685-4C45-4FFA-91B3-C6F972564762}" srcOrd="0" destOrd="0" parTransId="{D69BC056-DEE0-4B39-B1BE-D77FF0E3185E}" sibTransId="{CBFABF57-C527-479A-96C9-04DE1123C9E6}"/>
    <dgm:cxn modelId="{DE9A34D2-462C-426B-89D8-1107D816CDD0}" type="presOf" srcId="{65200DA9-EF10-41BB-850B-09592155488B}" destId="{FC17B289-9C9F-4836-9591-442A9849DCCB}" srcOrd="0" destOrd="0" presId="urn:microsoft.com/office/officeart/2005/8/layout/vProcess5"/>
    <dgm:cxn modelId="{D2F959D5-BCC0-4502-ABAA-A52AAD2A5C8D}" type="presOf" srcId="{DECB3BB0-8D9E-4A3C-923F-09D2AB362256}" destId="{D42BBC2F-0D06-4EF3-BBFF-3F2E326C126E}" srcOrd="0" destOrd="0" presId="urn:microsoft.com/office/officeart/2005/8/layout/vProcess5"/>
    <dgm:cxn modelId="{2D0B0DE9-26A4-40AD-9946-8CE93A9646A0}" type="presOf" srcId="{DECB3BB0-8D9E-4A3C-923F-09D2AB362256}" destId="{306B479B-8163-4A79-9EEE-6FD977A071DD}" srcOrd="1" destOrd="0" presId="urn:microsoft.com/office/officeart/2005/8/layout/vProcess5"/>
    <dgm:cxn modelId="{BB350849-07FA-438F-9882-9ECFD48F1A2D}" type="presParOf" srcId="{4A2F1A67-D79B-4F19-B50D-AD79A03FECEC}" destId="{8B014D9E-5204-4967-9203-FB371A9D923D}" srcOrd="0" destOrd="0" presId="urn:microsoft.com/office/officeart/2005/8/layout/vProcess5"/>
    <dgm:cxn modelId="{7B1D2CE2-7F7D-4F01-988A-F7D9A92B6E62}" type="presParOf" srcId="{4A2F1A67-D79B-4F19-B50D-AD79A03FECEC}" destId="{4A5B62B1-4EBF-4CFE-8DCB-D7D5D9D7661E}" srcOrd="1" destOrd="0" presId="urn:microsoft.com/office/officeart/2005/8/layout/vProcess5"/>
    <dgm:cxn modelId="{77EAB1D8-6712-4798-AA14-798F0DA329CF}" type="presParOf" srcId="{4A2F1A67-D79B-4F19-B50D-AD79A03FECEC}" destId="{026A99F6-96F6-434A-B05E-C4D05692C1EC}" srcOrd="2" destOrd="0" presId="urn:microsoft.com/office/officeart/2005/8/layout/vProcess5"/>
    <dgm:cxn modelId="{A0F3121A-6267-4735-80CF-7EB085BE9E53}" type="presParOf" srcId="{4A2F1A67-D79B-4F19-B50D-AD79A03FECEC}" destId="{D42BBC2F-0D06-4EF3-BBFF-3F2E326C126E}" srcOrd="3" destOrd="0" presId="urn:microsoft.com/office/officeart/2005/8/layout/vProcess5"/>
    <dgm:cxn modelId="{CEFB83F2-7E97-4EDB-9EE5-30995C785172}" type="presParOf" srcId="{4A2F1A67-D79B-4F19-B50D-AD79A03FECEC}" destId="{712691C2-45D7-4AE9-909E-9B0D9CAB426D}" srcOrd="4" destOrd="0" presId="urn:microsoft.com/office/officeart/2005/8/layout/vProcess5"/>
    <dgm:cxn modelId="{E8169C12-DEF4-4F65-A2B3-F190D2BF2A1E}" type="presParOf" srcId="{4A2F1A67-D79B-4F19-B50D-AD79A03FECEC}" destId="{FC17B289-9C9F-4836-9591-442A9849DCCB}" srcOrd="5" destOrd="0" presId="urn:microsoft.com/office/officeart/2005/8/layout/vProcess5"/>
    <dgm:cxn modelId="{17E08C72-74B4-4690-9FFE-82504B6EF449}" type="presParOf" srcId="{4A2F1A67-D79B-4F19-B50D-AD79A03FECEC}" destId="{931F1040-3701-425C-86E6-11D22C2CBA04}" srcOrd="6" destOrd="0" presId="urn:microsoft.com/office/officeart/2005/8/layout/vProcess5"/>
    <dgm:cxn modelId="{E181FD17-F6C2-4D24-B022-98D880A03A8D}" type="presParOf" srcId="{4A2F1A67-D79B-4F19-B50D-AD79A03FECEC}" destId="{DD419890-C58B-418A-B443-80410BCFC48E}" srcOrd="7" destOrd="0" presId="urn:microsoft.com/office/officeart/2005/8/layout/vProcess5"/>
    <dgm:cxn modelId="{FCC78A55-5887-4E7B-86B2-CBCCDDEB3ABF}" type="presParOf" srcId="{4A2F1A67-D79B-4F19-B50D-AD79A03FECEC}" destId="{306B479B-8163-4A79-9EEE-6FD977A071D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4BD519-E263-4D8A-8204-63218D7D014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761E95-327E-4DF6-9D13-03880FFF7CE5}">
      <dgm:prSet custT="1"/>
      <dgm:spPr/>
      <dgm:t>
        <a:bodyPr/>
        <a:lstStyle/>
        <a:p>
          <a:r>
            <a:rPr lang="es-ES" sz="2000" b="1" dirty="0"/>
            <a:t>Riesgos:</a:t>
          </a:r>
          <a:r>
            <a:rPr lang="es-ES" sz="2000" dirty="0"/>
            <a:t> </a:t>
          </a:r>
        </a:p>
        <a:p>
          <a:r>
            <a:rPr lang="es-ES" sz="2000" dirty="0"/>
            <a:t>Volatilidad de precios de </a:t>
          </a:r>
          <a:r>
            <a:rPr lang="es-ES" sz="2000" dirty="0" err="1"/>
            <a:t>commodities</a:t>
          </a:r>
          <a:r>
            <a:rPr lang="es-ES" sz="2000" dirty="0"/>
            <a:t>, demanda por cobre y alimentos, y mayor competencia derivada de redireccionamientos de flujos comerciales.</a:t>
          </a:r>
          <a:endParaRPr lang="en-US" sz="2000" dirty="0"/>
        </a:p>
      </dgm:t>
    </dgm:pt>
    <dgm:pt modelId="{6082131D-3C52-4606-B92C-93E429E4C818}" type="parTrans" cxnId="{782D4872-8FA3-4985-A7BF-E5E6E53B2E02}">
      <dgm:prSet/>
      <dgm:spPr/>
      <dgm:t>
        <a:bodyPr/>
        <a:lstStyle/>
        <a:p>
          <a:endParaRPr lang="en-US" sz="2000"/>
        </a:p>
      </dgm:t>
    </dgm:pt>
    <dgm:pt modelId="{09EE8C7F-6ECE-4DDF-BE18-F9E1CB73C24D}" type="sibTrans" cxnId="{782D4872-8FA3-4985-A7BF-E5E6E53B2E02}">
      <dgm:prSet/>
      <dgm:spPr/>
      <dgm:t>
        <a:bodyPr/>
        <a:lstStyle/>
        <a:p>
          <a:endParaRPr lang="en-US" sz="2000"/>
        </a:p>
      </dgm:t>
    </dgm:pt>
    <dgm:pt modelId="{6811FE20-5B31-4D89-89B9-EFA5BCC5EB73}">
      <dgm:prSet custT="1"/>
      <dgm:spPr/>
      <dgm:t>
        <a:bodyPr/>
        <a:lstStyle/>
        <a:p>
          <a:r>
            <a:rPr lang="es-ES" sz="2000" b="1" dirty="0"/>
            <a:t>Nuevas oportunidades estratégicas:</a:t>
          </a:r>
          <a:br>
            <a:rPr lang="es-ES" sz="2000" dirty="0"/>
          </a:br>
          <a:r>
            <a:rPr lang="es-ES" sz="2000" dirty="0"/>
            <a:t>Integración en cadenas de valor de la transición energética —especialmente minerales críticos, baterías y tecnologías asociadas— junto con diversificación de socios hacia economías emergentes de Asia como ASEAN e India.</a:t>
          </a:r>
          <a:endParaRPr lang="en-US" sz="2000" dirty="0"/>
        </a:p>
      </dgm:t>
    </dgm:pt>
    <dgm:pt modelId="{23D9CA72-1BE8-4888-8820-F2C3BAA7F5AA}" type="parTrans" cxnId="{F42AA2A0-D592-4C0F-8E69-E19117A1D184}">
      <dgm:prSet/>
      <dgm:spPr/>
      <dgm:t>
        <a:bodyPr/>
        <a:lstStyle/>
        <a:p>
          <a:endParaRPr lang="en-US" sz="2000"/>
        </a:p>
      </dgm:t>
    </dgm:pt>
    <dgm:pt modelId="{440C1428-3D6B-406A-ACF6-78F22D4A69E8}" type="sibTrans" cxnId="{F42AA2A0-D592-4C0F-8E69-E19117A1D184}">
      <dgm:prSet/>
      <dgm:spPr/>
      <dgm:t>
        <a:bodyPr/>
        <a:lstStyle/>
        <a:p>
          <a:endParaRPr lang="en-US" sz="2000"/>
        </a:p>
      </dgm:t>
    </dgm:pt>
    <dgm:pt modelId="{DAD64985-D04B-4B3B-AAE8-73C60C00249D}">
      <dgm:prSet custT="1"/>
      <dgm:spPr/>
      <dgm:t>
        <a:bodyPr/>
        <a:lstStyle/>
        <a:p>
          <a:r>
            <a:rPr lang="es-ES" sz="2000" b="1" kern="1200" dirty="0"/>
            <a:t>Implicancias de política:</a:t>
          </a:r>
          <a:br>
            <a:rPr lang="es-ES" sz="2000" kern="1200" dirty="0"/>
          </a:br>
          <a:r>
            <a:rPr lang="es-ES" sz="2000" kern="1200" dirty="0"/>
            <a:t>Requiere una diplomacia económica más activa, posicionamiento en </a:t>
          </a:r>
          <a:r>
            <a:rPr lang="es-ES" sz="2000" kern="1200" dirty="0" err="1"/>
            <a:t>hubs</a:t>
          </a:r>
          <a:r>
            <a:rPr lang="es-ES" sz="2000" kern="1200" dirty="0"/>
            <a:t> tecnológicos y mayor coordinación público-privada para capturar estas oportunidades.</a:t>
          </a:r>
          <a:endParaRPr lang="en-US" sz="2000" kern="1200" dirty="0">
            <a:solidFill>
              <a:prstClr val="white"/>
            </a:solidFill>
            <a:latin typeface="Aptos" panose="02110004020202020204"/>
            <a:ea typeface="+mn-ea"/>
            <a:cs typeface="+mn-cs"/>
          </a:endParaRPr>
        </a:p>
      </dgm:t>
    </dgm:pt>
    <dgm:pt modelId="{CBFE8B0D-B276-4B44-986D-AFF8A335336C}" type="parTrans" cxnId="{28FBD888-B344-4F0F-A0E1-C7BFE260F091}">
      <dgm:prSet/>
      <dgm:spPr/>
      <dgm:t>
        <a:bodyPr/>
        <a:lstStyle/>
        <a:p>
          <a:endParaRPr lang="en-US"/>
        </a:p>
      </dgm:t>
    </dgm:pt>
    <dgm:pt modelId="{F5EBDDF1-A610-4C45-B3E1-EFA78B5FC76D}" type="sibTrans" cxnId="{28FBD888-B344-4F0F-A0E1-C7BFE260F091}">
      <dgm:prSet/>
      <dgm:spPr/>
      <dgm:t>
        <a:bodyPr/>
        <a:lstStyle/>
        <a:p>
          <a:endParaRPr lang="en-US"/>
        </a:p>
      </dgm:t>
    </dgm:pt>
    <dgm:pt modelId="{D6A306B2-1CB0-473B-8BEF-D35AC9807499}" type="pres">
      <dgm:prSet presAssocID="{344BD519-E263-4D8A-8204-63218D7D0141}" presName="linear" presStyleCnt="0">
        <dgm:presLayoutVars>
          <dgm:animLvl val="lvl"/>
          <dgm:resizeHandles val="exact"/>
        </dgm:presLayoutVars>
      </dgm:prSet>
      <dgm:spPr/>
    </dgm:pt>
    <dgm:pt modelId="{A6F53456-2AF8-4BAF-83FE-E8B8DC9B3835}" type="pres">
      <dgm:prSet presAssocID="{9B761E95-327E-4DF6-9D13-03880FFF7CE5}" presName="parentText" presStyleLbl="node1" presStyleIdx="0" presStyleCnt="3" custLinFactY="-11543" custLinFactNeighborX="-460" custLinFactNeighborY="-100000">
        <dgm:presLayoutVars>
          <dgm:chMax val="0"/>
          <dgm:bulletEnabled val="1"/>
        </dgm:presLayoutVars>
      </dgm:prSet>
      <dgm:spPr/>
    </dgm:pt>
    <dgm:pt modelId="{7640E778-820E-4DE2-B141-E7E3CC4E4CD2}" type="pres">
      <dgm:prSet presAssocID="{09EE8C7F-6ECE-4DDF-BE18-F9E1CB73C24D}" presName="spacer" presStyleCnt="0"/>
      <dgm:spPr/>
    </dgm:pt>
    <dgm:pt modelId="{4E94A2D9-EE93-44FE-897B-DCA7923BE289}" type="pres">
      <dgm:prSet presAssocID="{6811FE20-5B31-4D89-89B9-EFA5BCC5EB73}" presName="parentText" presStyleLbl="node1" presStyleIdx="1" presStyleCnt="3" custLinFactY="-11504" custLinFactNeighborY="-100000">
        <dgm:presLayoutVars>
          <dgm:chMax val="0"/>
          <dgm:bulletEnabled val="1"/>
        </dgm:presLayoutVars>
      </dgm:prSet>
      <dgm:spPr/>
    </dgm:pt>
    <dgm:pt modelId="{24A9D2E0-6F46-4AA4-97CC-30BAC90D12C3}" type="pres">
      <dgm:prSet presAssocID="{440C1428-3D6B-406A-ACF6-78F22D4A69E8}" presName="spacer" presStyleCnt="0"/>
      <dgm:spPr/>
    </dgm:pt>
    <dgm:pt modelId="{B97E8741-0BF0-42FA-B92F-6FF4CD525C18}" type="pres">
      <dgm:prSet presAssocID="{DAD64985-D04B-4B3B-AAE8-73C60C00249D}" presName="parentText" presStyleLbl="node1" presStyleIdx="2" presStyleCnt="3" custLinFactY="-5192" custLinFactNeighborY="-100000">
        <dgm:presLayoutVars>
          <dgm:chMax val="0"/>
          <dgm:bulletEnabled val="1"/>
        </dgm:presLayoutVars>
      </dgm:prSet>
      <dgm:spPr/>
    </dgm:pt>
  </dgm:ptLst>
  <dgm:cxnLst>
    <dgm:cxn modelId="{BF821534-3CF9-4FA7-AE5C-D9994E36958C}" type="presOf" srcId="{6811FE20-5B31-4D89-89B9-EFA5BCC5EB73}" destId="{4E94A2D9-EE93-44FE-897B-DCA7923BE289}" srcOrd="0" destOrd="0" presId="urn:microsoft.com/office/officeart/2005/8/layout/vList2"/>
    <dgm:cxn modelId="{782D4872-8FA3-4985-A7BF-E5E6E53B2E02}" srcId="{344BD519-E263-4D8A-8204-63218D7D0141}" destId="{9B761E95-327E-4DF6-9D13-03880FFF7CE5}" srcOrd="0" destOrd="0" parTransId="{6082131D-3C52-4606-B92C-93E429E4C818}" sibTransId="{09EE8C7F-6ECE-4DDF-BE18-F9E1CB73C24D}"/>
    <dgm:cxn modelId="{28FBD888-B344-4F0F-A0E1-C7BFE260F091}" srcId="{344BD519-E263-4D8A-8204-63218D7D0141}" destId="{DAD64985-D04B-4B3B-AAE8-73C60C00249D}" srcOrd="2" destOrd="0" parTransId="{CBFE8B0D-B276-4B44-986D-AFF8A335336C}" sibTransId="{F5EBDDF1-A610-4C45-B3E1-EFA78B5FC76D}"/>
    <dgm:cxn modelId="{14F80992-D48D-40C9-A2FB-90F903DB48AF}" type="presOf" srcId="{344BD519-E263-4D8A-8204-63218D7D0141}" destId="{D6A306B2-1CB0-473B-8BEF-D35AC9807499}" srcOrd="0" destOrd="0" presId="urn:microsoft.com/office/officeart/2005/8/layout/vList2"/>
    <dgm:cxn modelId="{F42AA2A0-D592-4C0F-8E69-E19117A1D184}" srcId="{344BD519-E263-4D8A-8204-63218D7D0141}" destId="{6811FE20-5B31-4D89-89B9-EFA5BCC5EB73}" srcOrd="1" destOrd="0" parTransId="{23D9CA72-1BE8-4888-8820-F2C3BAA7F5AA}" sibTransId="{440C1428-3D6B-406A-ACF6-78F22D4A69E8}"/>
    <dgm:cxn modelId="{8EA27FA9-B544-4A98-93FE-1DA5A269F3EF}" type="presOf" srcId="{9B761E95-327E-4DF6-9D13-03880FFF7CE5}" destId="{A6F53456-2AF8-4BAF-83FE-E8B8DC9B3835}" srcOrd="0" destOrd="0" presId="urn:microsoft.com/office/officeart/2005/8/layout/vList2"/>
    <dgm:cxn modelId="{7830FCB5-07E4-4BD6-B13B-D520DFC9D26E}" type="presOf" srcId="{DAD64985-D04B-4B3B-AAE8-73C60C00249D}" destId="{B97E8741-0BF0-42FA-B92F-6FF4CD525C18}" srcOrd="0" destOrd="0" presId="urn:microsoft.com/office/officeart/2005/8/layout/vList2"/>
    <dgm:cxn modelId="{98A5059D-D347-4B3E-9E5A-FE9926AD1747}" type="presParOf" srcId="{D6A306B2-1CB0-473B-8BEF-D35AC9807499}" destId="{A6F53456-2AF8-4BAF-83FE-E8B8DC9B3835}" srcOrd="0" destOrd="0" presId="urn:microsoft.com/office/officeart/2005/8/layout/vList2"/>
    <dgm:cxn modelId="{05F4FCCE-28CA-4BCE-9843-C3149E012E9E}" type="presParOf" srcId="{D6A306B2-1CB0-473B-8BEF-D35AC9807499}" destId="{7640E778-820E-4DE2-B141-E7E3CC4E4CD2}" srcOrd="1" destOrd="0" presId="urn:microsoft.com/office/officeart/2005/8/layout/vList2"/>
    <dgm:cxn modelId="{CD1964F5-E397-4F39-8845-840023C82844}" type="presParOf" srcId="{D6A306B2-1CB0-473B-8BEF-D35AC9807499}" destId="{4E94A2D9-EE93-44FE-897B-DCA7923BE289}" srcOrd="2" destOrd="0" presId="urn:microsoft.com/office/officeart/2005/8/layout/vList2"/>
    <dgm:cxn modelId="{317795FD-C818-4318-863E-0D3A247F574C}" type="presParOf" srcId="{D6A306B2-1CB0-473B-8BEF-D35AC9807499}" destId="{24A9D2E0-6F46-4AA4-97CC-30BAC90D12C3}" srcOrd="3" destOrd="0" presId="urn:microsoft.com/office/officeart/2005/8/layout/vList2"/>
    <dgm:cxn modelId="{DBFBF0F9-51C5-437A-8B6E-BCA5264316A4}" type="presParOf" srcId="{D6A306B2-1CB0-473B-8BEF-D35AC9807499}" destId="{B97E8741-0BF0-42FA-B92F-6FF4CD525C1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3328FF-BC81-4676-A96B-A9DB3E0E8A93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1D6C19-8BAC-46EE-A2D5-B01914DB4339}">
      <dgm:prSet/>
      <dgm:spPr/>
      <dgm:t>
        <a:bodyPr/>
        <a:lstStyle/>
        <a:p>
          <a:pPr algn="just"/>
          <a:r>
            <a:rPr lang="es-ES" dirty="0"/>
            <a:t>Cuenta con una amplia red de acuerdos comerciales en Asia-Pacífico, lo que facilita su inserción en cadenas regionales de valor y reduce incertidumbre para la inversión.</a:t>
          </a:r>
          <a:endParaRPr lang="en-US" dirty="0"/>
        </a:p>
      </dgm:t>
    </dgm:pt>
    <dgm:pt modelId="{B420D0E3-D205-476E-AD33-740EA2E30F8E}" type="parTrans" cxnId="{3137C40F-1AC8-49EB-8369-F1D1067FA41F}">
      <dgm:prSet/>
      <dgm:spPr/>
      <dgm:t>
        <a:bodyPr/>
        <a:lstStyle/>
        <a:p>
          <a:endParaRPr lang="en-US"/>
        </a:p>
      </dgm:t>
    </dgm:pt>
    <dgm:pt modelId="{AE98944D-4A3E-41D9-A5FB-5678AC4E3532}" type="sibTrans" cxnId="{3137C40F-1AC8-49EB-8369-F1D1067FA41F}">
      <dgm:prSet/>
      <dgm:spPr/>
      <dgm:t>
        <a:bodyPr/>
        <a:lstStyle/>
        <a:p>
          <a:endParaRPr lang="en-US"/>
        </a:p>
      </dgm:t>
    </dgm:pt>
    <dgm:pt modelId="{9A8A53F3-F9EB-47AC-8995-05D3FE57E0E7}">
      <dgm:prSet/>
      <dgm:spPr/>
      <dgm:t>
        <a:bodyPr/>
        <a:lstStyle/>
        <a:p>
          <a:pPr algn="just"/>
          <a:r>
            <a:rPr lang="es-ES" dirty="0"/>
            <a:t>La estabilidad institucional, seguridad jurídica y políticas macroeconómicas previsibles han permitido atraer inversión extranjera en sectores estratégicos como minería, energías renovables y servicios globales.</a:t>
          </a:r>
          <a:endParaRPr lang="en-US" dirty="0"/>
        </a:p>
      </dgm:t>
    </dgm:pt>
    <dgm:pt modelId="{2577064F-957E-4971-A645-A177BF16BB1D}" type="parTrans" cxnId="{B8CD964F-0E26-4D84-A4A7-4CD410ECCD14}">
      <dgm:prSet/>
      <dgm:spPr/>
      <dgm:t>
        <a:bodyPr/>
        <a:lstStyle/>
        <a:p>
          <a:endParaRPr lang="en-US"/>
        </a:p>
      </dgm:t>
    </dgm:pt>
    <dgm:pt modelId="{F7432252-FAD4-497E-9906-E05502766C71}" type="sibTrans" cxnId="{B8CD964F-0E26-4D84-A4A7-4CD410ECCD14}">
      <dgm:prSet/>
      <dgm:spPr/>
      <dgm:t>
        <a:bodyPr/>
        <a:lstStyle/>
        <a:p>
          <a:endParaRPr lang="en-US"/>
        </a:p>
      </dgm:t>
    </dgm:pt>
    <dgm:pt modelId="{6EA7FF03-0C68-4F12-B3BF-D0654FF20193}">
      <dgm:prSet/>
      <dgm:spPr/>
      <dgm:t>
        <a:bodyPr/>
        <a:lstStyle/>
        <a:p>
          <a:pPr algn="just"/>
          <a:r>
            <a:rPr lang="es-CL" dirty="0"/>
            <a:t>Contamos con recursos estratégicos —cobre, litio, energías renovables, servicios tecnológicos, alimentos premium— </a:t>
          </a:r>
          <a:r>
            <a:rPr lang="es-ES" dirty="0"/>
            <a:t>con creciente demanda en Asia, lo que abre oportunidades para avanzar en cadenas de valor asociadas a la transición energética y seguridad alimentaria.</a:t>
          </a:r>
          <a:endParaRPr lang="en-US" dirty="0"/>
        </a:p>
      </dgm:t>
    </dgm:pt>
    <dgm:pt modelId="{4F46D69E-F3BC-4B4B-980D-66513BC89F53}" type="parTrans" cxnId="{84C85E79-EB60-4476-AE15-2FC8603F35E5}">
      <dgm:prSet/>
      <dgm:spPr/>
      <dgm:t>
        <a:bodyPr/>
        <a:lstStyle/>
        <a:p>
          <a:endParaRPr lang="en-US"/>
        </a:p>
      </dgm:t>
    </dgm:pt>
    <dgm:pt modelId="{C2B48CBD-FDF5-49BD-B476-4E7ADCFF50F8}" type="sibTrans" cxnId="{84C85E79-EB60-4476-AE15-2FC8603F35E5}">
      <dgm:prSet/>
      <dgm:spPr/>
      <dgm:t>
        <a:bodyPr/>
        <a:lstStyle/>
        <a:p>
          <a:endParaRPr lang="en-US"/>
        </a:p>
      </dgm:t>
    </dgm:pt>
    <dgm:pt modelId="{25D4B910-20C2-4880-8C8F-CD8D4AA2E5D5}">
      <dgm:prSet/>
      <dgm:spPr/>
      <dgm:t>
        <a:bodyPr/>
        <a:lstStyle/>
        <a:p>
          <a:pPr algn="just"/>
          <a:r>
            <a:rPr lang="es-ES" dirty="0"/>
            <a:t>Hemos sido pionero en acuerdos comerciales de nueva generación, incorporando comercio digital, servicios, sostenibilidad e inclusión económica.</a:t>
          </a:r>
          <a:endParaRPr lang="en-US" dirty="0"/>
        </a:p>
      </dgm:t>
    </dgm:pt>
    <dgm:pt modelId="{AF7EC46F-BDA4-4733-B3D7-9E590756DECD}" type="parTrans" cxnId="{95457A7C-9F56-41B6-B8B5-223B02DE0687}">
      <dgm:prSet/>
      <dgm:spPr/>
      <dgm:t>
        <a:bodyPr/>
        <a:lstStyle/>
        <a:p>
          <a:endParaRPr lang="en-US"/>
        </a:p>
      </dgm:t>
    </dgm:pt>
    <dgm:pt modelId="{2418B59D-B447-45F9-8A14-C0C863A325AE}" type="sibTrans" cxnId="{95457A7C-9F56-41B6-B8B5-223B02DE0687}">
      <dgm:prSet/>
      <dgm:spPr/>
      <dgm:t>
        <a:bodyPr/>
        <a:lstStyle/>
        <a:p>
          <a:endParaRPr lang="en-US"/>
        </a:p>
      </dgm:t>
    </dgm:pt>
    <dgm:pt modelId="{E0D9F364-2F81-4100-B590-275F6605F3A0}" type="pres">
      <dgm:prSet presAssocID="{173328FF-BC81-4676-A96B-A9DB3E0E8A93}" presName="vert0" presStyleCnt="0">
        <dgm:presLayoutVars>
          <dgm:dir/>
          <dgm:animOne val="branch"/>
          <dgm:animLvl val="lvl"/>
        </dgm:presLayoutVars>
      </dgm:prSet>
      <dgm:spPr/>
    </dgm:pt>
    <dgm:pt modelId="{E430A45E-26E1-425D-8921-A99E2A2DC0FB}" type="pres">
      <dgm:prSet presAssocID="{981D6C19-8BAC-46EE-A2D5-B01914DB4339}" presName="thickLine" presStyleLbl="alignNode1" presStyleIdx="0" presStyleCnt="4"/>
      <dgm:spPr/>
    </dgm:pt>
    <dgm:pt modelId="{E5B1DEF6-AA62-44DC-8D32-C9C6F87298B6}" type="pres">
      <dgm:prSet presAssocID="{981D6C19-8BAC-46EE-A2D5-B01914DB4339}" presName="horz1" presStyleCnt="0"/>
      <dgm:spPr/>
    </dgm:pt>
    <dgm:pt modelId="{2F48C003-EB70-493A-BDD5-70E36201952F}" type="pres">
      <dgm:prSet presAssocID="{981D6C19-8BAC-46EE-A2D5-B01914DB4339}" presName="tx1" presStyleLbl="revTx" presStyleIdx="0" presStyleCnt="4"/>
      <dgm:spPr/>
    </dgm:pt>
    <dgm:pt modelId="{F2EC0F9B-599E-42A7-8438-62C562D26E11}" type="pres">
      <dgm:prSet presAssocID="{981D6C19-8BAC-46EE-A2D5-B01914DB4339}" presName="vert1" presStyleCnt="0"/>
      <dgm:spPr/>
    </dgm:pt>
    <dgm:pt modelId="{9EDC2FE9-C2EB-4975-8B33-A0B46CFB0643}" type="pres">
      <dgm:prSet presAssocID="{9A8A53F3-F9EB-47AC-8995-05D3FE57E0E7}" presName="thickLine" presStyleLbl="alignNode1" presStyleIdx="1" presStyleCnt="4"/>
      <dgm:spPr/>
    </dgm:pt>
    <dgm:pt modelId="{62156DB0-D45B-4389-A0A5-98245865F71B}" type="pres">
      <dgm:prSet presAssocID="{9A8A53F3-F9EB-47AC-8995-05D3FE57E0E7}" presName="horz1" presStyleCnt="0"/>
      <dgm:spPr/>
    </dgm:pt>
    <dgm:pt modelId="{DE4DC4D0-ADFE-487C-B1A9-33C69C1D918A}" type="pres">
      <dgm:prSet presAssocID="{9A8A53F3-F9EB-47AC-8995-05D3FE57E0E7}" presName="tx1" presStyleLbl="revTx" presStyleIdx="1" presStyleCnt="4"/>
      <dgm:spPr/>
    </dgm:pt>
    <dgm:pt modelId="{CD344794-54DA-47E8-AF18-8468968A25A6}" type="pres">
      <dgm:prSet presAssocID="{9A8A53F3-F9EB-47AC-8995-05D3FE57E0E7}" presName="vert1" presStyleCnt="0"/>
      <dgm:spPr/>
    </dgm:pt>
    <dgm:pt modelId="{15D64C1D-5409-433A-90B2-665E3F6A62F6}" type="pres">
      <dgm:prSet presAssocID="{6EA7FF03-0C68-4F12-B3BF-D0654FF20193}" presName="thickLine" presStyleLbl="alignNode1" presStyleIdx="2" presStyleCnt="4"/>
      <dgm:spPr/>
    </dgm:pt>
    <dgm:pt modelId="{22707FDC-4034-47C8-BDB2-37246F662E11}" type="pres">
      <dgm:prSet presAssocID="{6EA7FF03-0C68-4F12-B3BF-D0654FF20193}" presName="horz1" presStyleCnt="0"/>
      <dgm:spPr/>
    </dgm:pt>
    <dgm:pt modelId="{FD3B8E23-AE37-468C-8F8D-49DD316BD5D7}" type="pres">
      <dgm:prSet presAssocID="{6EA7FF03-0C68-4F12-B3BF-D0654FF20193}" presName="tx1" presStyleLbl="revTx" presStyleIdx="2" presStyleCnt="4"/>
      <dgm:spPr/>
    </dgm:pt>
    <dgm:pt modelId="{74A50A31-B94C-4CCF-B247-4F391DAB8792}" type="pres">
      <dgm:prSet presAssocID="{6EA7FF03-0C68-4F12-B3BF-D0654FF20193}" presName="vert1" presStyleCnt="0"/>
      <dgm:spPr/>
    </dgm:pt>
    <dgm:pt modelId="{B26A0043-0626-4257-BF4F-A5D317119ACE}" type="pres">
      <dgm:prSet presAssocID="{25D4B910-20C2-4880-8C8F-CD8D4AA2E5D5}" presName="thickLine" presStyleLbl="alignNode1" presStyleIdx="3" presStyleCnt="4"/>
      <dgm:spPr/>
    </dgm:pt>
    <dgm:pt modelId="{5900FAA9-BCB9-4955-A94A-425C14CC80FB}" type="pres">
      <dgm:prSet presAssocID="{25D4B910-20C2-4880-8C8F-CD8D4AA2E5D5}" presName="horz1" presStyleCnt="0"/>
      <dgm:spPr/>
    </dgm:pt>
    <dgm:pt modelId="{CEB64AA3-85C2-4887-BAC2-0BABD5113BF7}" type="pres">
      <dgm:prSet presAssocID="{25D4B910-20C2-4880-8C8F-CD8D4AA2E5D5}" presName="tx1" presStyleLbl="revTx" presStyleIdx="3" presStyleCnt="4"/>
      <dgm:spPr/>
    </dgm:pt>
    <dgm:pt modelId="{3208AE7A-059C-4D03-ADF5-F318581BBB0E}" type="pres">
      <dgm:prSet presAssocID="{25D4B910-20C2-4880-8C8F-CD8D4AA2E5D5}" presName="vert1" presStyleCnt="0"/>
      <dgm:spPr/>
    </dgm:pt>
  </dgm:ptLst>
  <dgm:cxnLst>
    <dgm:cxn modelId="{7FF36203-6DAC-4829-820D-12C8341F6762}" type="presOf" srcId="{25D4B910-20C2-4880-8C8F-CD8D4AA2E5D5}" destId="{CEB64AA3-85C2-4887-BAC2-0BABD5113BF7}" srcOrd="0" destOrd="0" presId="urn:microsoft.com/office/officeart/2008/layout/LinedList"/>
    <dgm:cxn modelId="{CF734C0D-1A09-4594-91C8-8BECE0366E45}" type="presOf" srcId="{9A8A53F3-F9EB-47AC-8995-05D3FE57E0E7}" destId="{DE4DC4D0-ADFE-487C-B1A9-33C69C1D918A}" srcOrd="0" destOrd="0" presId="urn:microsoft.com/office/officeart/2008/layout/LinedList"/>
    <dgm:cxn modelId="{3137C40F-1AC8-49EB-8369-F1D1067FA41F}" srcId="{173328FF-BC81-4676-A96B-A9DB3E0E8A93}" destId="{981D6C19-8BAC-46EE-A2D5-B01914DB4339}" srcOrd="0" destOrd="0" parTransId="{B420D0E3-D205-476E-AD33-740EA2E30F8E}" sibTransId="{AE98944D-4A3E-41D9-A5FB-5678AC4E3532}"/>
    <dgm:cxn modelId="{BBDBC633-49CB-40B0-A368-6C70D2591007}" type="presOf" srcId="{981D6C19-8BAC-46EE-A2D5-B01914DB4339}" destId="{2F48C003-EB70-493A-BDD5-70E36201952F}" srcOrd="0" destOrd="0" presId="urn:microsoft.com/office/officeart/2008/layout/LinedList"/>
    <dgm:cxn modelId="{B8CD964F-0E26-4D84-A4A7-4CD410ECCD14}" srcId="{173328FF-BC81-4676-A96B-A9DB3E0E8A93}" destId="{9A8A53F3-F9EB-47AC-8995-05D3FE57E0E7}" srcOrd="1" destOrd="0" parTransId="{2577064F-957E-4971-A645-A177BF16BB1D}" sibTransId="{F7432252-FAD4-497E-9906-E05502766C71}"/>
    <dgm:cxn modelId="{84C85E79-EB60-4476-AE15-2FC8603F35E5}" srcId="{173328FF-BC81-4676-A96B-A9DB3E0E8A93}" destId="{6EA7FF03-0C68-4F12-B3BF-D0654FF20193}" srcOrd="2" destOrd="0" parTransId="{4F46D69E-F3BC-4B4B-980D-66513BC89F53}" sibTransId="{C2B48CBD-FDF5-49BD-B476-4E7ADCFF50F8}"/>
    <dgm:cxn modelId="{49C54D5A-ABDC-416C-AF04-05BA9D6D3416}" type="presOf" srcId="{173328FF-BC81-4676-A96B-A9DB3E0E8A93}" destId="{E0D9F364-2F81-4100-B590-275F6605F3A0}" srcOrd="0" destOrd="0" presId="urn:microsoft.com/office/officeart/2008/layout/LinedList"/>
    <dgm:cxn modelId="{95457A7C-9F56-41B6-B8B5-223B02DE0687}" srcId="{173328FF-BC81-4676-A96B-A9DB3E0E8A93}" destId="{25D4B910-20C2-4880-8C8F-CD8D4AA2E5D5}" srcOrd="3" destOrd="0" parTransId="{AF7EC46F-BDA4-4733-B3D7-9E590756DECD}" sibTransId="{2418B59D-B447-45F9-8A14-C0C863A325AE}"/>
    <dgm:cxn modelId="{F9009481-DA40-4BAC-B0D6-31B0F4B6FB95}" type="presOf" srcId="{6EA7FF03-0C68-4F12-B3BF-D0654FF20193}" destId="{FD3B8E23-AE37-468C-8F8D-49DD316BD5D7}" srcOrd="0" destOrd="0" presId="urn:microsoft.com/office/officeart/2008/layout/LinedList"/>
    <dgm:cxn modelId="{55BD1B35-08BC-4D18-811B-89E39DB1F681}" type="presParOf" srcId="{E0D9F364-2F81-4100-B590-275F6605F3A0}" destId="{E430A45E-26E1-425D-8921-A99E2A2DC0FB}" srcOrd="0" destOrd="0" presId="urn:microsoft.com/office/officeart/2008/layout/LinedList"/>
    <dgm:cxn modelId="{201F46A3-5BEE-4B9E-84BE-CB7DA551149A}" type="presParOf" srcId="{E0D9F364-2F81-4100-B590-275F6605F3A0}" destId="{E5B1DEF6-AA62-44DC-8D32-C9C6F87298B6}" srcOrd="1" destOrd="0" presId="urn:microsoft.com/office/officeart/2008/layout/LinedList"/>
    <dgm:cxn modelId="{4B9749A6-FA70-4C94-B5B1-8504F8435AF2}" type="presParOf" srcId="{E5B1DEF6-AA62-44DC-8D32-C9C6F87298B6}" destId="{2F48C003-EB70-493A-BDD5-70E36201952F}" srcOrd="0" destOrd="0" presId="urn:microsoft.com/office/officeart/2008/layout/LinedList"/>
    <dgm:cxn modelId="{69DCEC52-C2DA-4BC0-ABE4-905BA20A64F3}" type="presParOf" srcId="{E5B1DEF6-AA62-44DC-8D32-C9C6F87298B6}" destId="{F2EC0F9B-599E-42A7-8438-62C562D26E11}" srcOrd="1" destOrd="0" presId="urn:microsoft.com/office/officeart/2008/layout/LinedList"/>
    <dgm:cxn modelId="{9CD54F06-EC12-496D-BC3B-3CD5470ADDC7}" type="presParOf" srcId="{E0D9F364-2F81-4100-B590-275F6605F3A0}" destId="{9EDC2FE9-C2EB-4975-8B33-A0B46CFB0643}" srcOrd="2" destOrd="0" presId="urn:microsoft.com/office/officeart/2008/layout/LinedList"/>
    <dgm:cxn modelId="{BD41D4F7-EB01-4ADC-B1C5-9D4922DC0792}" type="presParOf" srcId="{E0D9F364-2F81-4100-B590-275F6605F3A0}" destId="{62156DB0-D45B-4389-A0A5-98245865F71B}" srcOrd="3" destOrd="0" presId="urn:microsoft.com/office/officeart/2008/layout/LinedList"/>
    <dgm:cxn modelId="{03395B05-CD6E-4AA3-8849-C42CA9535AF4}" type="presParOf" srcId="{62156DB0-D45B-4389-A0A5-98245865F71B}" destId="{DE4DC4D0-ADFE-487C-B1A9-33C69C1D918A}" srcOrd="0" destOrd="0" presId="urn:microsoft.com/office/officeart/2008/layout/LinedList"/>
    <dgm:cxn modelId="{A8AFE4FC-B4EA-480E-8E0D-1BEE5E425661}" type="presParOf" srcId="{62156DB0-D45B-4389-A0A5-98245865F71B}" destId="{CD344794-54DA-47E8-AF18-8468968A25A6}" srcOrd="1" destOrd="0" presId="urn:microsoft.com/office/officeart/2008/layout/LinedList"/>
    <dgm:cxn modelId="{7BC8E930-D62B-4EF4-9A14-9660C4B2A387}" type="presParOf" srcId="{E0D9F364-2F81-4100-B590-275F6605F3A0}" destId="{15D64C1D-5409-433A-90B2-665E3F6A62F6}" srcOrd="4" destOrd="0" presId="urn:microsoft.com/office/officeart/2008/layout/LinedList"/>
    <dgm:cxn modelId="{346EEFCA-C25C-4226-9D4B-9658E8F60739}" type="presParOf" srcId="{E0D9F364-2F81-4100-B590-275F6605F3A0}" destId="{22707FDC-4034-47C8-BDB2-37246F662E11}" srcOrd="5" destOrd="0" presId="urn:microsoft.com/office/officeart/2008/layout/LinedList"/>
    <dgm:cxn modelId="{B94CA6B3-58E4-406C-A5BE-D0661F9340D7}" type="presParOf" srcId="{22707FDC-4034-47C8-BDB2-37246F662E11}" destId="{FD3B8E23-AE37-468C-8F8D-49DD316BD5D7}" srcOrd="0" destOrd="0" presId="urn:microsoft.com/office/officeart/2008/layout/LinedList"/>
    <dgm:cxn modelId="{EC24D285-CC02-491B-BDCC-6894843A1106}" type="presParOf" srcId="{22707FDC-4034-47C8-BDB2-37246F662E11}" destId="{74A50A31-B94C-4CCF-B247-4F391DAB8792}" srcOrd="1" destOrd="0" presId="urn:microsoft.com/office/officeart/2008/layout/LinedList"/>
    <dgm:cxn modelId="{E8C55164-97AA-4161-8770-B0D621B33777}" type="presParOf" srcId="{E0D9F364-2F81-4100-B590-275F6605F3A0}" destId="{B26A0043-0626-4257-BF4F-A5D317119ACE}" srcOrd="6" destOrd="0" presId="urn:microsoft.com/office/officeart/2008/layout/LinedList"/>
    <dgm:cxn modelId="{E0CB5B6E-76A3-4BEA-9806-DC174E892560}" type="presParOf" srcId="{E0D9F364-2F81-4100-B590-275F6605F3A0}" destId="{5900FAA9-BCB9-4955-A94A-425C14CC80FB}" srcOrd="7" destOrd="0" presId="urn:microsoft.com/office/officeart/2008/layout/LinedList"/>
    <dgm:cxn modelId="{CBA0A7CA-9FC1-4E6E-BBCB-20E15853FF59}" type="presParOf" srcId="{5900FAA9-BCB9-4955-A94A-425C14CC80FB}" destId="{CEB64AA3-85C2-4887-BAC2-0BABD5113BF7}" srcOrd="0" destOrd="0" presId="urn:microsoft.com/office/officeart/2008/layout/LinedList"/>
    <dgm:cxn modelId="{A206B19B-3D01-4183-8064-079F379BF079}" type="presParOf" srcId="{5900FAA9-BCB9-4955-A94A-425C14CC80FB}" destId="{3208AE7A-059C-4D03-ADF5-F318581BBB0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B62B1-4EBF-4CFE-8DCB-D7D5D9D7661E}">
      <dsp:nvSpPr>
        <dsp:cNvPr id="0" name=""/>
        <dsp:cNvSpPr/>
      </dsp:nvSpPr>
      <dsp:spPr>
        <a:xfrm>
          <a:off x="122850" y="36436"/>
          <a:ext cx="10607014" cy="13715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dirty="0"/>
            <a:t>INTENSIFICACIÓN DE POLÍTICAS COMERCIALES Y TECNOLÓGICAS ESTRATÉGICAS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EEUU y otras economías refuerzan medidas comerciales, industriales y regulatorias en función de seguridad económica, resiliencia productiva y competencia tecnológica.</a:t>
          </a:r>
          <a:endParaRPr lang="en-US" sz="1700" kern="1200" dirty="0"/>
        </a:p>
      </dsp:txBody>
      <dsp:txXfrm>
        <a:off x="163023" y="76609"/>
        <a:ext cx="8901062" cy="1291253"/>
      </dsp:txXfrm>
    </dsp:sp>
    <dsp:sp modelId="{026A99F6-96F6-434A-B05E-C4D05692C1EC}">
      <dsp:nvSpPr>
        <dsp:cNvPr id="0" name=""/>
        <dsp:cNvSpPr/>
      </dsp:nvSpPr>
      <dsp:spPr>
        <a:xfrm>
          <a:off x="742947" y="1685219"/>
          <a:ext cx="10149854" cy="14444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dirty="0"/>
            <a:t>RECONFIGURACIÓN DE CADENAS DE SUMINISTRO.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Se observa una diversificación productiva hacia economías con competitividad industrial, previsibilidad regulatoria y cercanía a grandes mercados — Ej. MX, VN, India y otras del Sudeste Asiático— más que una relocalización fuera de Asia.</a:t>
          </a:r>
        </a:p>
      </dsp:txBody>
      <dsp:txXfrm>
        <a:off x="785254" y="1727526"/>
        <a:ext cx="8178873" cy="1359859"/>
      </dsp:txXfrm>
    </dsp:sp>
    <dsp:sp modelId="{D42BBC2F-0D06-4EF3-BBFF-3F2E326C126E}">
      <dsp:nvSpPr>
        <dsp:cNvPr id="0" name=""/>
        <dsp:cNvSpPr/>
      </dsp:nvSpPr>
      <dsp:spPr>
        <a:xfrm>
          <a:off x="1175054" y="3370438"/>
          <a:ext cx="9966913" cy="14444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dirty="0"/>
            <a:t>IMPACTO EN ECONOMÍAS ABIERTAS Y EXPORTADORAS DE RECURSOS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Mayor volatilidad externa, pero también nuevas oportunidades de inserción en cadenas de valor estratégicas en energía, alimentos, minerales críticos y servicios asociados.</a:t>
          </a:r>
        </a:p>
      </dsp:txBody>
      <dsp:txXfrm>
        <a:off x="1217361" y="3412745"/>
        <a:ext cx="8029932" cy="1359859"/>
      </dsp:txXfrm>
    </dsp:sp>
    <dsp:sp modelId="{712691C2-45D7-4AE9-909E-9B0D9CAB426D}">
      <dsp:nvSpPr>
        <dsp:cNvPr id="0" name=""/>
        <dsp:cNvSpPr/>
      </dsp:nvSpPr>
      <dsp:spPr>
        <a:xfrm>
          <a:off x="9044566" y="1095392"/>
          <a:ext cx="938907" cy="93890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255820" y="1095392"/>
        <a:ext cx="516399" cy="706528"/>
      </dsp:txXfrm>
    </dsp:sp>
    <dsp:sp modelId="{FC17B289-9C9F-4836-9591-442A9849DCCB}">
      <dsp:nvSpPr>
        <dsp:cNvPr id="0" name=""/>
        <dsp:cNvSpPr/>
      </dsp:nvSpPr>
      <dsp:spPr>
        <a:xfrm>
          <a:off x="9688139" y="2770981"/>
          <a:ext cx="938907" cy="93890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1944666"/>
            <a:satOff val="2667"/>
            <a:lumOff val="401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899393" y="2770981"/>
        <a:ext cx="516399" cy="7065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53456-2AF8-4BAF-83FE-E8B8DC9B3835}">
      <dsp:nvSpPr>
        <dsp:cNvPr id="0" name=""/>
        <dsp:cNvSpPr/>
      </dsp:nvSpPr>
      <dsp:spPr>
        <a:xfrm>
          <a:off x="0" y="61118"/>
          <a:ext cx="10447564" cy="14116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Riesgos:</a:t>
          </a:r>
          <a:r>
            <a:rPr lang="es-ES" sz="2000" kern="1200" dirty="0"/>
            <a:t>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Volatilidad de precios de </a:t>
          </a:r>
          <a:r>
            <a:rPr lang="es-ES" sz="2000" kern="1200" dirty="0" err="1"/>
            <a:t>commodities</a:t>
          </a:r>
          <a:r>
            <a:rPr lang="es-ES" sz="2000" kern="1200" dirty="0"/>
            <a:t>, demanda por cobre y alimentos, y mayor competencia derivada de redireccionamientos de flujos comerciales.</a:t>
          </a:r>
          <a:endParaRPr lang="en-US" sz="2000" kern="1200" dirty="0"/>
        </a:p>
      </dsp:txBody>
      <dsp:txXfrm>
        <a:off x="68912" y="130030"/>
        <a:ext cx="10309740" cy="1273854"/>
      </dsp:txXfrm>
    </dsp:sp>
    <dsp:sp modelId="{4E94A2D9-EE93-44FE-897B-DCA7923BE289}">
      <dsp:nvSpPr>
        <dsp:cNvPr id="0" name=""/>
        <dsp:cNvSpPr/>
      </dsp:nvSpPr>
      <dsp:spPr>
        <a:xfrm>
          <a:off x="0" y="1660547"/>
          <a:ext cx="10447564" cy="14116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Nuevas oportunidades estratégicas:</a:t>
          </a:r>
          <a:br>
            <a:rPr lang="es-ES" sz="2000" kern="1200" dirty="0"/>
          </a:br>
          <a:r>
            <a:rPr lang="es-ES" sz="2000" kern="1200" dirty="0"/>
            <a:t>Integración en cadenas de valor de la transición energética —especialmente minerales críticos, baterías y tecnologías asociadas— junto con diversificación de socios hacia economías emergentes de Asia como ASEAN e India.</a:t>
          </a:r>
          <a:endParaRPr lang="en-US" sz="2000" kern="1200" dirty="0"/>
        </a:p>
      </dsp:txBody>
      <dsp:txXfrm>
        <a:off x="68912" y="1729459"/>
        <a:ext cx="10309740" cy="1273854"/>
      </dsp:txXfrm>
    </dsp:sp>
    <dsp:sp modelId="{B97E8741-0BF0-42FA-B92F-6FF4CD525C18}">
      <dsp:nvSpPr>
        <dsp:cNvPr id="0" name=""/>
        <dsp:cNvSpPr/>
      </dsp:nvSpPr>
      <dsp:spPr>
        <a:xfrm>
          <a:off x="0" y="3348530"/>
          <a:ext cx="10447564" cy="14116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Implicancias de política:</a:t>
          </a:r>
          <a:br>
            <a:rPr lang="es-ES" sz="2000" kern="1200" dirty="0"/>
          </a:br>
          <a:r>
            <a:rPr lang="es-ES" sz="2000" kern="1200" dirty="0"/>
            <a:t>Requiere una diplomacia económica más activa, posicionamiento en </a:t>
          </a:r>
          <a:r>
            <a:rPr lang="es-ES" sz="2000" kern="1200" dirty="0" err="1"/>
            <a:t>hubs</a:t>
          </a:r>
          <a:r>
            <a:rPr lang="es-ES" sz="2000" kern="1200" dirty="0"/>
            <a:t> tecnológicos y mayor coordinación público-privada para capturar estas oportunidades.</a:t>
          </a:r>
          <a:endParaRPr lang="en-US" sz="2000" kern="1200" dirty="0">
            <a:solidFill>
              <a:prstClr val="white"/>
            </a:solidFill>
            <a:latin typeface="Aptos" panose="02110004020202020204"/>
            <a:ea typeface="+mn-ea"/>
            <a:cs typeface="+mn-cs"/>
          </a:endParaRPr>
        </a:p>
      </dsp:txBody>
      <dsp:txXfrm>
        <a:off x="68912" y="3417442"/>
        <a:ext cx="10309740" cy="12738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30A45E-26E1-425D-8921-A99E2A2DC0FB}">
      <dsp:nvSpPr>
        <dsp:cNvPr id="0" name=""/>
        <dsp:cNvSpPr/>
      </dsp:nvSpPr>
      <dsp:spPr>
        <a:xfrm>
          <a:off x="0" y="0"/>
          <a:ext cx="7455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48C003-EB70-493A-BDD5-70E36201952F}">
      <dsp:nvSpPr>
        <dsp:cNvPr id="0" name=""/>
        <dsp:cNvSpPr/>
      </dsp:nvSpPr>
      <dsp:spPr>
        <a:xfrm>
          <a:off x="0" y="0"/>
          <a:ext cx="7455027" cy="12260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Cuenta con una amplia red de acuerdos comerciales en Asia-Pacífico, lo que facilita su inserción en cadenas regionales de valor y reduce incertidumbre para la inversión.</a:t>
          </a:r>
          <a:endParaRPr lang="en-US" sz="1800" kern="1200" dirty="0"/>
        </a:p>
      </dsp:txBody>
      <dsp:txXfrm>
        <a:off x="0" y="0"/>
        <a:ext cx="7455027" cy="1226072"/>
      </dsp:txXfrm>
    </dsp:sp>
    <dsp:sp modelId="{9EDC2FE9-C2EB-4975-8B33-A0B46CFB0643}">
      <dsp:nvSpPr>
        <dsp:cNvPr id="0" name=""/>
        <dsp:cNvSpPr/>
      </dsp:nvSpPr>
      <dsp:spPr>
        <a:xfrm>
          <a:off x="0" y="1226072"/>
          <a:ext cx="7455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DC4D0-ADFE-487C-B1A9-33C69C1D918A}">
      <dsp:nvSpPr>
        <dsp:cNvPr id="0" name=""/>
        <dsp:cNvSpPr/>
      </dsp:nvSpPr>
      <dsp:spPr>
        <a:xfrm>
          <a:off x="0" y="1226072"/>
          <a:ext cx="7455027" cy="12260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La estabilidad institucional, seguridad jurídica y políticas macroeconómicas previsibles han permitido atraer inversión extranjera en sectores estratégicos como minería, energías renovables y servicios globales.</a:t>
          </a:r>
          <a:endParaRPr lang="en-US" sz="1800" kern="1200" dirty="0"/>
        </a:p>
      </dsp:txBody>
      <dsp:txXfrm>
        <a:off x="0" y="1226072"/>
        <a:ext cx="7455027" cy="1226072"/>
      </dsp:txXfrm>
    </dsp:sp>
    <dsp:sp modelId="{15D64C1D-5409-433A-90B2-665E3F6A62F6}">
      <dsp:nvSpPr>
        <dsp:cNvPr id="0" name=""/>
        <dsp:cNvSpPr/>
      </dsp:nvSpPr>
      <dsp:spPr>
        <a:xfrm>
          <a:off x="0" y="2452145"/>
          <a:ext cx="7455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3B8E23-AE37-468C-8F8D-49DD316BD5D7}">
      <dsp:nvSpPr>
        <dsp:cNvPr id="0" name=""/>
        <dsp:cNvSpPr/>
      </dsp:nvSpPr>
      <dsp:spPr>
        <a:xfrm>
          <a:off x="0" y="2452145"/>
          <a:ext cx="7455027" cy="12260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800" kern="1200" dirty="0"/>
            <a:t>Contamos con recursos estratégicos —cobre, litio, energías renovables, servicios tecnológicos, alimentos premium— </a:t>
          </a:r>
          <a:r>
            <a:rPr lang="es-ES" sz="1800" kern="1200" dirty="0"/>
            <a:t>con creciente demanda en Asia, lo que abre oportunidades para avanzar en cadenas de valor asociadas a la transición energética y seguridad alimentaria.</a:t>
          </a:r>
          <a:endParaRPr lang="en-US" sz="1800" kern="1200" dirty="0"/>
        </a:p>
      </dsp:txBody>
      <dsp:txXfrm>
        <a:off x="0" y="2452145"/>
        <a:ext cx="7455027" cy="1226072"/>
      </dsp:txXfrm>
    </dsp:sp>
    <dsp:sp modelId="{B26A0043-0626-4257-BF4F-A5D317119ACE}">
      <dsp:nvSpPr>
        <dsp:cNvPr id="0" name=""/>
        <dsp:cNvSpPr/>
      </dsp:nvSpPr>
      <dsp:spPr>
        <a:xfrm>
          <a:off x="0" y="3678218"/>
          <a:ext cx="7455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B64AA3-85C2-4887-BAC2-0BABD5113BF7}">
      <dsp:nvSpPr>
        <dsp:cNvPr id="0" name=""/>
        <dsp:cNvSpPr/>
      </dsp:nvSpPr>
      <dsp:spPr>
        <a:xfrm>
          <a:off x="0" y="3678218"/>
          <a:ext cx="7455027" cy="12260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Hemos sido pionero en acuerdos comerciales de nueva generación, incorporando comercio digital, servicios, sostenibilidad e inclusión económica.</a:t>
          </a:r>
          <a:endParaRPr lang="en-US" sz="1800" kern="1200" dirty="0"/>
        </a:p>
      </dsp:txBody>
      <dsp:txXfrm>
        <a:off x="0" y="3678218"/>
        <a:ext cx="7455027" cy="12260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70B57A75-5811-42CC-9C15-CC968D660A01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7708" y="4505980"/>
            <a:ext cx="5661660" cy="3686711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08705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1681F220-88B4-49BD-B46C-4520FF586762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90111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1F220-88B4-49BD-B46C-4520FF586762}" type="slidenum">
              <a:rPr lang="es-CL" smtClean="0"/>
              <a:t>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62627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6131" indent="-176131">
              <a:buFont typeface="Arial" panose="020B0604020202020204" pitchFamily="34" charset="0"/>
              <a:buChar char="•"/>
            </a:pPr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1F220-88B4-49BD-B46C-4520FF586762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27002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28B4A-D0CE-08F2-63DF-97B4D6781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3A51EA0-7DB8-74F1-6232-0776A7D3FD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67EA022-B0A8-EDCD-BC08-15FB8CE4C0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DB955-C868-77F6-D4ED-1DAAC104A3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1F220-88B4-49BD-B46C-4520FF586762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23811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1F220-88B4-49BD-B46C-4520FF586762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16148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1F220-88B4-49BD-B46C-4520FF586762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28891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35E1B-D8A3-D0BA-67E3-6778EE625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2C68D13-A0E0-E2BD-354F-B305733657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3A5C98D-D73B-1447-7AAE-66C7E017A8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680E3C5-1ECB-5690-5A52-5AA09A142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1F220-88B4-49BD-B46C-4520FF586762}" type="slidenum">
              <a:rPr lang="es-CL" smtClean="0"/>
              <a:t>6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4065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2E553-BFAB-497E-B86F-A2DEAE0A2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AFD649-5D2D-CD3F-D490-7F0C1C6454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CB7B580-E195-271E-4913-3538B99439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9758A5B-E0CA-3551-0385-D21D9BA64E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1F220-88B4-49BD-B46C-4520FF586762}" type="slidenum">
              <a:rPr lang="es-CL" smtClean="0"/>
              <a:t>7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31253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1F220-88B4-49BD-B46C-4520FF586762}" type="slidenum">
              <a:rPr lang="es-CL" smtClean="0"/>
              <a:t>8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79774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42E1C1-C961-A6BF-EAB1-D9E66D1F8E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263C3E5-5B6F-9637-47CA-B6CDB78D90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1B0B85-8194-DA57-9ECF-7F6FDCD2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87B4-1F0A-4B99-A79B-94E78B82B9BC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B69864-02B0-08AA-C563-43BE86CA6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139922-0170-AFC4-43CF-D1196131C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AFC29-C7BD-4A23-AE74-A1CBF3CBF127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49405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752ACD-EB1F-7ED6-EBDC-6A5661893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E94D91B-8371-6685-89C6-C7559F3523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484533-D1EA-14D5-A983-9CB1F6E02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87B4-1F0A-4B99-A79B-94E78B82B9BC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D416C9-7F36-3426-63FC-85E27DB11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A3832C-5A58-C5C5-F950-DFB2717E6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AFC29-C7BD-4A23-AE74-A1CBF3CBF127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13668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92BA766-2F28-16CE-2BC4-4CE31EA3FA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CCB922F-E7D1-3FDF-0964-C845D4EA7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1883CE-D722-7E88-9F5D-BFFFBDC56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87B4-1F0A-4B99-A79B-94E78B82B9BC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5EB90B-E6B8-5BB6-A155-8AA51AA90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97B702-2BB8-C4B1-C76D-974A1A592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AFC29-C7BD-4A23-AE74-A1CBF3CBF127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202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B64CB8-053D-305E-0C39-8D2466023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443C7B-BFAA-77CF-25A4-6892E5634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AB3465-AF1A-BF65-1897-F8DAEEDA6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87B4-1F0A-4B99-A79B-94E78B82B9BC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7F4AB5-C215-A670-2842-8655FE542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D7CE29-82FB-9140-D052-901D62BBF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AFC29-C7BD-4A23-AE74-A1CBF3CBF127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9694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5B0899-0B0E-6127-F9F9-3BB9F5574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782AB1-9219-7417-43D0-F41F46183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16EDAE-A78E-43CB-3B97-F2E431DF7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87B4-1F0A-4B99-A79B-94E78B82B9BC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6C5EEC-2E36-67F1-15E6-F6444B739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D46753-88CA-05F3-F578-54368D54D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AFC29-C7BD-4A23-AE74-A1CBF3CBF127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39729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461F63-E297-1B93-9712-B2F43B174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CF62D95-41BE-EE5A-DF4A-F5136A7742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F1F5AA-B706-CCFF-8F00-76BB31100C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939A007-CEEE-EFE3-02E7-B4521A284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87B4-1F0A-4B99-A79B-94E78B82B9BC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483623-1FD8-D999-82A9-605510519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5BF2E2F-DC40-2711-BD16-08C7B067C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AFC29-C7BD-4A23-AE74-A1CBF3CBF127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25242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B5DE4-A395-E887-90A0-F5B46232C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E08EFD6-40BD-5355-77A0-90376FBB5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3B3FF0B-B1DC-D695-1447-286E81A334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52B54CD-B06B-CEBF-EECC-10218C2BA1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6C4C74E-CF9F-0104-4399-7EC43DEB70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CF652DF-3434-4E2F-8255-7F4BFBD1C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87B4-1F0A-4B99-A79B-94E78B82B9BC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F4384DC-9218-CC87-30E9-0B7381D0A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6CD8103-FC6C-C37B-4EC7-4E061AA51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AFC29-C7BD-4A23-AE74-A1CBF3CBF127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43096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929277-A66F-8678-952A-3531DC949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515E05-CD0E-75E2-0B52-7416737E1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87B4-1F0A-4B99-A79B-94E78B82B9BC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C92B0A8-97BC-0BCE-6459-08DA2DD3B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69FA07-3C0A-7E18-969A-2B20A25B3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AFC29-C7BD-4A23-AE74-A1CBF3CBF127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15966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92D6C-C93D-90BE-74D8-85D7F32D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87B4-1F0A-4B99-A79B-94E78B82B9BC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E6ACE43-6258-4E1A-2C2D-E0A6AFDE4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4FC3C9D-F66C-F5E1-4B90-DBCE074DE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AFC29-C7BD-4A23-AE74-A1CBF3CBF127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83908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31E23-9C9D-C440-A58F-3F4A1A18F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6D44DA-23B4-BB03-E4F2-2EA9D7F18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E118AD-540D-F4DD-FABD-6CAE3444E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0542EE4-7E8C-6AC6-FA3A-9C53A5ED4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87B4-1F0A-4B99-A79B-94E78B82B9BC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833CA33-1162-DA98-56B9-EBA3AD3D8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6C4C046-1036-12B9-9EE0-BE1019E66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AFC29-C7BD-4A23-AE74-A1CBF3CBF127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45016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800650-2A27-1E67-03A3-FC845862D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AD31D84-8414-BF86-946C-49BF37857D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694265B-95BD-6131-A005-B338FF0BA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BF5D1E0-EF1F-64BA-E817-774A3E586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87B4-1F0A-4B99-A79B-94E78B82B9BC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1106133-4B1A-CA80-A9E1-5C36907B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C71948-3F2B-3FA3-D911-3A7D25A28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AFC29-C7BD-4A23-AE74-A1CBF3CBF127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17925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F2E974A-39A7-455E-183A-17C993C93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734145-0A50-B65E-5896-510DC6896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160369-A742-6C92-0092-F8280241CD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9A87B4-1F0A-4B99-A79B-94E78B82B9BC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5C0E52-675D-C07D-7B0E-888CD23B2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476DAF-409D-6663-32F5-67C1D9A95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2AFC29-C7BD-4A23-AE74-A1CBF3CBF127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28117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6" descr="Mano de una persona con la mano en la calle&#10;&#10;El contenido generado por IA puede ser incorrecto.">
            <a:extLst>
              <a:ext uri="{FF2B5EF4-FFF2-40B4-BE49-F238E27FC236}">
                <a16:creationId xmlns:a16="http://schemas.microsoft.com/office/drawing/2014/main" id="{50B39DA0-B6C2-8A3E-A589-00965FB4F1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" y="-1217676"/>
            <a:ext cx="12184380" cy="812292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A755F87-9F22-ECA3-00F3-5A1D85B30D58}"/>
              </a:ext>
            </a:extLst>
          </p:cNvPr>
          <p:cNvSpPr txBox="1">
            <a:spLocks/>
          </p:cNvSpPr>
          <p:nvPr/>
        </p:nvSpPr>
        <p:spPr>
          <a:xfrm>
            <a:off x="7121367" y="555986"/>
            <a:ext cx="4966591" cy="4162044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>
                <a:solidFill>
                  <a:schemeClr val="bg1"/>
                </a:solidFill>
              </a:rPr>
              <a:t>Desafíos</a:t>
            </a:r>
            <a:r>
              <a:rPr lang="en-US" sz="4000" dirty="0">
                <a:solidFill>
                  <a:schemeClr val="bg1"/>
                </a:solidFill>
              </a:rPr>
              <a:t> para Chile en </a:t>
            </a:r>
            <a:r>
              <a:rPr lang="en-US" sz="4000" dirty="0" err="1">
                <a:solidFill>
                  <a:schemeClr val="bg1"/>
                </a:solidFill>
              </a:rPr>
              <a:t>el</a:t>
            </a:r>
            <a:r>
              <a:rPr lang="en-US" sz="4000" dirty="0">
                <a:solidFill>
                  <a:schemeClr val="bg1"/>
                </a:solidFill>
              </a:rPr>
              <a:t> Asia </a:t>
            </a:r>
            <a:r>
              <a:rPr lang="en-US" sz="4000" dirty="0" err="1">
                <a:solidFill>
                  <a:schemeClr val="bg1"/>
                </a:solidFill>
              </a:rPr>
              <a:t>Pacífico</a:t>
            </a:r>
            <a:endParaRPr lang="en-US" sz="4000" dirty="0">
              <a:solidFill>
                <a:schemeClr val="bg1"/>
              </a:solidFill>
            </a:endParaRPr>
          </a:p>
          <a:p>
            <a:endParaRPr lang="en-US" sz="4000" i="1" dirty="0">
              <a:solidFill>
                <a:schemeClr val="bg1"/>
              </a:solidFill>
            </a:endParaRPr>
          </a:p>
          <a:p>
            <a:r>
              <a:rPr lang="en-US" sz="4000" i="1" dirty="0">
                <a:solidFill>
                  <a:schemeClr val="bg1"/>
                </a:solidFill>
              </a:rPr>
              <a:t>Challenges for Chile in the Asia Pacific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0C3C933-7CCF-67B8-C7F9-13DBB42B47D3}"/>
              </a:ext>
            </a:extLst>
          </p:cNvPr>
          <p:cNvSpPr txBox="1">
            <a:spLocks/>
          </p:cNvSpPr>
          <p:nvPr/>
        </p:nvSpPr>
        <p:spPr>
          <a:xfrm>
            <a:off x="7121366" y="3664946"/>
            <a:ext cx="4966591" cy="1053084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</a:rPr>
              <a:t>Perspectivas</a:t>
            </a:r>
            <a:r>
              <a:rPr lang="en-US" dirty="0">
                <a:solidFill>
                  <a:schemeClr val="bg1"/>
                </a:solidFill>
              </a:rPr>
              <a:t> y </a:t>
            </a:r>
            <a:r>
              <a:rPr lang="en-US" dirty="0" err="1">
                <a:solidFill>
                  <a:schemeClr val="bg1"/>
                </a:solidFill>
              </a:rPr>
              <a:t>retos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estratégicos</a:t>
            </a:r>
            <a:r>
              <a:rPr lang="en-US" dirty="0">
                <a:solidFill>
                  <a:schemeClr val="bg1"/>
                </a:solidFill>
              </a:rPr>
              <a:t> para </a:t>
            </a:r>
            <a:r>
              <a:rPr lang="en-US" dirty="0" err="1">
                <a:solidFill>
                  <a:schemeClr val="bg1"/>
                </a:solidFill>
              </a:rPr>
              <a:t>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futuro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cercano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6332222-622E-90EF-EDCB-B7FD4D832454}"/>
              </a:ext>
            </a:extLst>
          </p:cNvPr>
          <p:cNvSpPr txBox="1">
            <a:spLocks/>
          </p:cNvSpPr>
          <p:nvPr/>
        </p:nvSpPr>
        <p:spPr>
          <a:xfrm>
            <a:off x="269657" y="5821680"/>
            <a:ext cx="4633338" cy="82241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Paulina Nazal A.</a:t>
            </a:r>
          </a:p>
        </p:txBody>
      </p:sp>
    </p:spTree>
    <p:extLst>
      <p:ext uri="{BB962C8B-B14F-4D97-AF65-F5344CB8AC3E}">
        <p14:creationId xmlns:p14="http://schemas.microsoft.com/office/powerpoint/2010/main" val="1627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38AC9C7-51C6-15F5-9F55-E8375A742929}"/>
              </a:ext>
            </a:extLst>
          </p:cNvPr>
          <p:cNvSpPr txBox="1"/>
          <p:nvPr/>
        </p:nvSpPr>
        <p:spPr>
          <a:xfrm>
            <a:off x="546100" y="557188"/>
            <a:ext cx="10515600" cy="1133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CONTEXTO INTERNACIONAL RECIENTE</a:t>
            </a:r>
          </a:p>
        </p:txBody>
      </p:sp>
      <p:graphicFrame>
        <p:nvGraphicFramePr>
          <p:cNvPr id="10" name="CuadroTexto 3">
            <a:extLst>
              <a:ext uri="{FF2B5EF4-FFF2-40B4-BE49-F238E27FC236}">
                <a16:creationId xmlns:a16="http://schemas.microsoft.com/office/drawing/2014/main" id="{C58C3FB4-3FE0-B8F0-81DA-BF267BDDB3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8060617"/>
              </p:ext>
            </p:extLst>
          </p:nvPr>
        </p:nvGraphicFramePr>
        <p:xfrm>
          <a:off x="436625" y="1690687"/>
          <a:ext cx="11315700" cy="4814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90131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735382-FDFE-70B1-3840-DFE17F37B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367CDF3F-BB93-9F11-6737-8901770BFBA9}"/>
              </a:ext>
            </a:extLst>
          </p:cNvPr>
          <p:cNvSpPr txBox="1"/>
          <p:nvPr/>
        </p:nvSpPr>
        <p:spPr>
          <a:xfrm>
            <a:off x="544283" y="294539"/>
            <a:ext cx="11188367" cy="1013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7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PANORAMA MACROECONÓMICO Y TENDENCIAS COMERCIALES EN ASIA </a:t>
            </a:r>
          </a:p>
        </p:txBody>
      </p:sp>
      <p:sp>
        <p:nvSpPr>
          <p:cNvPr id="2" name="CuadroTexto 5">
            <a:extLst>
              <a:ext uri="{FF2B5EF4-FFF2-40B4-BE49-F238E27FC236}">
                <a16:creationId xmlns:a16="http://schemas.microsoft.com/office/drawing/2014/main" id="{CE5190ED-DA3B-C21A-9503-1BE788F2DAC5}"/>
              </a:ext>
            </a:extLst>
          </p:cNvPr>
          <p:cNvSpPr txBox="1"/>
          <p:nvPr/>
        </p:nvSpPr>
        <p:spPr>
          <a:xfrm>
            <a:off x="459350" y="1993900"/>
            <a:ext cx="11188367" cy="41764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b="1" dirty="0"/>
              <a:t>CRECIMIENTO MODERADO PERO RESILIENTE:</a:t>
            </a:r>
            <a:br>
              <a:rPr lang="es-ES" dirty="0"/>
            </a:br>
            <a:r>
              <a:rPr lang="es-ES" dirty="0"/>
              <a:t>Asia mantiene crecimiento cercano al 4–4,5%, consolidándose como motor del crecimiento global.</a:t>
            </a:r>
          </a:p>
          <a:p>
            <a:endParaRPr lang="es-ES" b="1" dirty="0"/>
          </a:p>
          <a:p>
            <a:r>
              <a:rPr lang="es-ES" b="1" dirty="0"/>
              <a:t>RIESGOS GEOPOLÍTICOS Y ECONÓMICOS:</a:t>
            </a:r>
            <a:br>
              <a:rPr lang="es-ES" dirty="0"/>
            </a:br>
            <a:r>
              <a:rPr lang="es-ES" dirty="0"/>
              <a:t>Tensiones EE.UU.–China, disputas marítimas y ajustes económicos en China generan incertidumbre regional.</a:t>
            </a:r>
          </a:p>
          <a:p>
            <a:endParaRPr lang="es-ES" b="1" dirty="0"/>
          </a:p>
          <a:p>
            <a:r>
              <a:rPr lang="es-ES" b="1" dirty="0"/>
              <a:t>TRANSFORMACIÓN TECNOLÓGICA ACELERADA:</a:t>
            </a:r>
            <a:br>
              <a:rPr lang="es-ES" dirty="0"/>
            </a:br>
            <a:r>
              <a:rPr lang="es-ES" dirty="0"/>
              <a:t>Asia lidera inversiones en IA, semiconductores, electromovilidad e infraestructura digital, elevando demanda por minerales estratégicos.</a:t>
            </a:r>
          </a:p>
          <a:p>
            <a:endParaRPr lang="es-ES" b="1" dirty="0"/>
          </a:p>
          <a:p>
            <a:r>
              <a:rPr lang="es-ES" b="1" dirty="0"/>
              <a:t>MODELO CHINA+1 Y DIVERSIFICACIÓN INDUSTRIAL:</a:t>
            </a:r>
            <a:br>
              <a:rPr lang="es-ES" dirty="0"/>
            </a:br>
            <a:r>
              <a:rPr lang="es-ES" dirty="0"/>
              <a:t>Producción se expande hacia Vietnam, Indonesia, Malasia e India para fortalecer resiliencia.</a:t>
            </a:r>
          </a:p>
          <a:p>
            <a:endParaRPr lang="es-ES" b="1" dirty="0"/>
          </a:p>
          <a:p>
            <a:r>
              <a:rPr lang="es-ES" b="1" dirty="0"/>
              <a:t>MÚLTIPLES MARCOS DE INTEGRACIÓN COMERCIAL:</a:t>
            </a:r>
            <a:br>
              <a:rPr lang="es-ES" dirty="0"/>
            </a:br>
            <a:r>
              <a:rPr lang="es-ES" dirty="0"/>
              <a:t>ASEAN, RCEP y CPTPP coexisten con distintos niveles de integración económica.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2CD06B-EC4B-3678-257C-31F329F3AC48}"/>
              </a:ext>
            </a:extLst>
          </p:cNvPr>
          <p:cNvSpPr txBox="1"/>
          <p:nvPr/>
        </p:nvSpPr>
        <p:spPr>
          <a:xfrm>
            <a:off x="50800" y="6457783"/>
            <a:ext cx="6096000" cy="259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1200" b="1" dirty="0"/>
              <a:t>Fuente</a:t>
            </a:r>
            <a:r>
              <a:rPr lang="en-US" sz="1200" dirty="0"/>
              <a:t>: IMF. ADB y EIU.</a:t>
            </a:r>
          </a:p>
        </p:txBody>
      </p:sp>
    </p:spTree>
    <p:extLst>
      <p:ext uri="{BB962C8B-B14F-4D97-AF65-F5344CB8AC3E}">
        <p14:creationId xmlns:p14="http://schemas.microsoft.com/office/powerpoint/2010/main" val="3064895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65219498-D544-41AC-98FE-8F956EF66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500DBFC-17A9-4E0A-AEE2-A49F9AEEF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74613BB-817C-4C4F-8A24-4936F2F06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1023" y="52996"/>
            <a:ext cx="6093363" cy="6805005"/>
            <a:chOff x="6101023" y="52996"/>
            <a:chExt cx="6093363" cy="6805005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26C820D-9A01-44F0-AE18-C2DAB089B8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4" y="52997"/>
              <a:ext cx="6093362" cy="6805004"/>
            </a:xfrm>
            <a:custGeom>
              <a:avLst/>
              <a:gdLst>
                <a:gd name="connsiteX0" fmla="*/ 3517682 w 5890490"/>
                <a:gd name="connsiteY0" fmla="*/ 0 h 6578439"/>
                <a:gd name="connsiteX1" fmla="*/ 5849513 w 5890490"/>
                <a:gd name="connsiteY1" fmla="*/ 841730 h 6578439"/>
                <a:gd name="connsiteX2" fmla="*/ 5890490 w 5890490"/>
                <a:gd name="connsiteY2" fmla="*/ 879060 h 6578439"/>
                <a:gd name="connsiteX3" fmla="*/ 5890490 w 5890490"/>
                <a:gd name="connsiteY3" fmla="*/ 1816052 h 6578439"/>
                <a:gd name="connsiteX4" fmla="*/ 5856961 w 5890490"/>
                <a:gd name="connsiteY4" fmla="*/ 1771023 h 6578439"/>
                <a:gd name="connsiteX5" fmla="*/ 5655397 w 5890490"/>
                <a:gd name="connsiteY5" fmla="*/ 1548813 h 6578439"/>
                <a:gd name="connsiteX6" fmla="*/ 3517682 w 5890490"/>
                <a:gd name="connsiteY6" fmla="*/ 658717 h 6578439"/>
                <a:gd name="connsiteX7" fmla="*/ 2395696 w 5890490"/>
                <a:gd name="connsiteY7" fmla="*/ 850721 h 6578439"/>
                <a:gd name="connsiteX8" fmla="*/ 1519955 w 5890490"/>
                <a:gd name="connsiteY8" fmla="*/ 1450441 h 6578439"/>
                <a:gd name="connsiteX9" fmla="*/ 1223630 w 5890490"/>
                <a:gd name="connsiteY9" fmla="*/ 1841430 h 6578439"/>
                <a:gd name="connsiteX10" fmla="*/ 1075857 w 5890490"/>
                <a:gd name="connsiteY10" fmla="*/ 2329343 h 6578439"/>
                <a:gd name="connsiteX11" fmla="*/ 731010 w 5890490"/>
                <a:gd name="connsiteY11" fmla="*/ 3483744 h 6578439"/>
                <a:gd name="connsiteX12" fmla="*/ 741000 w 5890490"/>
                <a:gd name="connsiteY12" fmla="*/ 4479719 h 6578439"/>
                <a:gd name="connsiteX13" fmla="*/ 1315615 w 5890490"/>
                <a:gd name="connsiteY13" fmla="*/ 5443827 h 6578439"/>
                <a:gd name="connsiteX14" fmla="*/ 2277503 w 5890490"/>
                <a:gd name="connsiteY14" fmla="*/ 6259386 h 6578439"/>
                <a:gd name="connsiteX15" fmla="*/ 3439448 w 5890490"/>
                <a:gd name="connsiteY15" fmla="*/ 6551739 h 6578439"/>
                <a:gd name="connsiteX16" fmla="*/ 4408732 w 5890490"/>
                <a:gd name="connsiteY16" fmla="*/ 6255172 h 6578439"/>
                <a:gd name="connsiteX17" fmla="*/ 5343243 w 5890490"/>
                <a:gd name="connsiteY17" fmla="*/ 5442509 h 6578439"/>
                <a:gd name="connsiteX18" fmla="*/ 5745566 w 5890490"/>
                <a:gd name="connsiteY18" fmla="*/ 5056656 h 6578439"/>
                <a:gd name="connsiteX19" fmla="*/ 5890490 w 5890490"/>
                <a:gd name="connsiteY19" fmla="*/ 4920880 h 6578439"/>
                <a:gd name="connsiteX20" fmla="*/ 5890490 w 5890490"/>
                <a:gd name="connsiteY20" fmla="*/ 5821966 h 6578439"/>
                <a:gd name="connsiteX21" fmla="*/ 5802002 w 5890490"/>
                <a:gd name="connsiteY21" fmla="*/ 5907904 h 6578439"/>
                <a:gd name="connsiteX22" fmla="*/ 5294358 w 5890490"/>
                <a:gd name="connsiteY22" fmla="*/ 6397505 h 6578439"/>
                <a:gd name="connsiteX23" fmla="*/ 5077178 w 5890490"/>
                <a:gd name="connsiteY23" fmla="*/ 6578439 h 6578439"/>
                <a:gd name="connsiteX24" fmla="*/ 1567290 w 5890490"/>
                <a:gd name="connsiteY24" fmla="*/ 6578439 h 6578439"/>
                <a:gd name="connsiteX25" fmla="*/ 1508588 w 5890490"/>
                <a:gd name="connsiteY25" fmla="*/ 6535186 h 6578439"/>
                <a:gd name="connsiteX26" fmla="*/ 826498 w 5890490"/>
                <a:gd name="connsiteY26" fmla="*/ 5876034 h 6578439"/>
                <a:gd name="connsiteX27" fmla="*/ 122403 w 5890490"/>
                <a:gd name="connsiteY27" fmla="*/ 3255655 h 6578439"/>
                <a:gd name="connsiteX28" fmla="*/ 1061197 w 5890490"/>
                <a:gd name="connsiteY28" fmla="*/ 984650 h 6578439"/>
                <a:gd name="connsiteX29" fmla="*/ 3517682 w 5890490"/>
                <a:gd name="connsiteY29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890490" h="6578439">
                  <a:moveTo>
                    <a:pt x="3517682" y="0"/>
                  </a:moveTo>
                  <a:cubicBezTo>
                    <a:pt x="4402016" y="0"/>
                    <a:pt x="5213741" y="315483"/>
                    <a:pt x="5849513" y="841730"/>
                  </a:cubicBezTo>
                  <a:lnTo>
                    <a:pt x="5890490" y="879060"/>
                  </a:lnTo>
                  <a:lnTo>
                    <a:pt x="5890490" y="1816052"/>
                  </a:lnTo>
                  <a:lnTo>
                    <a:pt x="5856961" y="1771023"/>
                  </a:lnTo>
                  <a:cubicBezTo>
                    <a:pt x="5793650" y="1694076"/>
                    <a:pt x="5726429" y="1619959"/>
                    <a:pt x="5655397" y="1548813"/>
                  </a:cubicBezTo>
                  <a:cubicBezTo>
                    <a:pt x="5082208" y="974906"/>
                    <a:pt x="4322973" y="658717"/>
                    <a:pt x="3517682" y="658717"/>
                  </a:cubicBezTo>
                  <a:cubicBezTo>
                    <a:pt x="3085520" y="658717"/>
                    <a:pt x="2718488" y="721533"/>
                    <a:pt x="2395696" y="850721"/>
                  </a:cubicBezTo>
                  <a:cubicBezTo>
                    <a:pt x="2079132" y="977407"/>
                    <a:pt x="1792668" y="1173626"/>
                    <a:pt x="1519955" y="1450441"/>
                  </a:cubicBezTo>
                  <a:cubicBezTo>
                    <a:pt x="1330275" y="1642840"/>
                    <a:pt x="1263719" y="1756094"/>
                    <a:pt x="1223630" y="1841430"/>
                  </a:cubicBezTo>
                  <a:cubicBezTo>
                    <a:pt x="1166545" y="1962981"/>
                    <a:pt x="1128532" y="2116663"/>
                    <a:pt x="1075857" y="2329343"/>
                  </a:cubicBezTo>
                  <a:cubicBezTo>
                    <a:pt x="1008652" y="2601153"/>
                    <a:pt x="916537" y="2973574"/>
                    <a:pt x="731010" y="3483744"/>
                  </a:cubicBezTo>
                  <a:cubicBezTo>
                    <a:pt x="617488" y="3795981"/>
                    <a:pt x="620731" y="4121653"/>
                    <a:pt x="741000" y="4479719"/>
                  </a:cubicBezTo>
                  <a:cubicBezTo>
                    <a:pt x="847257" y="4796172"/>
                    <a:pt x="1045888" y="5129481"/>
                    <a:pt x="1315615" y="5443827"/>
                  </a:cubicBezTo>
                  <a:cubicBezTo>
                    <a:pt x="1630753" y="5810980"/>
                    <a:pt x="1945371" y="6077784"/>
                    <a:pt x="2277503" y="6259386"/>
                  </a:cubicBezTo>
                  <a:cubicBezTo>
                    <a:pt x="2637530" y="6456133"/>
                    <a:pt x="3017536" y="6551739"/>
                    <a:pt x="3439448" y="6551739"/>
                  </a:cubicBezTo>
                  <a:cubicBezTo>
                    <a:pt x="3781571" y="6551739"/>
                    <a:pt x="4089573" y="6457449"/>
                    <a:pt x="4408732" y="6255172"/>
                  </a:cubicBezTo>
                  <a:cubicBezTo>
                    <a:pt x="4738010" y="6046310"/>
                    <a:pt x="5050941" y="5739207"/>
                    <a:pt x="5343243" y="5442509"/>
                  </a:cubicBezTo>
                  <a:cubicBezTo>
                    <a:pt x="5479860" y="5303970"/>
                    <a:pt x="5614918" y="5178206"/>
                    <a:pt x="5745566" y="5056656"/>
                  </a:cubicBezTo>
                  <a:lnTo>
                    <a:pt x="5890490" y="4920880"/>
                  </a:lnTo>
                  <a:lnTo>
                    <a:pt x="5890490" y="5821966"/>
                  </a:lnTo>
                  <a:lnTo>
                    <a:pt x="5802002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5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58B604F-996E-4349-B131-E04ED285D8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5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5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7CCEAF3-651B-4605-AE58-F96E227036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3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/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D519330-E5F1-4248-B58C-1AA0D9E6D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4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14" name="CuadroTexto 3">
            <a:extLst>
              <a:ext uri="{FF2B5EF4-FFF2-40B4-BE49-F238E27FC236}">
                <a16:creationId xmlns:a16="http://schemas.microsoft.com/office/drawing/2014/main" id="{51DB6A96-4245-30C7-FD66-BD62973FC8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0776254"/>
              </p:ext>
            </p:extLst>
          </p:nvPr>
        </p:nvGraphicFramePr>
        <p:xfrm>
          <a:off x="925286" y="979715"/>
          <a:ext cx="10447564" cy="5431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CuadroTexto 6">
            <a:extLst>
              <a:ext uri="{FF2B5EF4-FFF2-40B4-BE49-F238E27FC236}">
                <a16:creationId xmlns:a16="http://schemas.microsoft.com/office/drawing/2014/main" id="{F92C3953-2BB8-ABCE-8F2D-69D94EE59EEB}"/>
              </a:ext>
            </a:extLst>
          </p:cNvPr>
          <p:cNvSpPr txBox="1"/>
          <p:nvPr/>
        </p:nvSpPr>
        <p:spPr>
          <a:xfrm>
            <a:off x="925286" y="289802"/>
            <a:ext cx="8815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IMPLICANCIAS PARA CHILE</a:t>
            </a:r>
            <a:endParaRPr lang="es-CL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205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E846FB-CD27-6F53-EF79-1D4224DF6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" name="Rectangle 106">
            <a:extLst>
              <a:ext uri="{FF2B5EF4-FFF2-40B4-BE49-F238E27FC236}">
                <a16:creationId xmlns:a16="http://schemas.microsoft.com/office/drawing/2014/main" id="{587563DB-2541-D4B2-A7C3-1BFF788CD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9" name="Rectangle 108">
            <a:extLst>
              <a:ext uri="{FF2B5EF4-FFF2-40B4-BE49-F238E27FC236}">
                <a16:creationId xmlns:a16="http://schemas.microsoft.com/office/drawing/2014/main" id="{D128B269-39A6-F654-B826-F762F60D9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B804BB39-3058-B59F-E7C0-43B4F0C838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8FFED9A8-77C0-434C-B2E3-E1FEBAB22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738C243F-2C7A-42F9-9593-356546EAA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52FE23E5-09E3-F9BF-C710-ED687162BD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A8430BDD-E203-AF0D-8347-AFC69E8F3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8744C4-396A-E5C3-4752-9D243880ABE1}"/>
              </a:ext>
            </a:extLst>
          </p:cNvPr>
          <p:cNvSpPr txBox="1"/>
          <p:nvPr/>
        </p:nvSpPr>
        <p:spPr>
          <a:xfrm>
            <a:off x="466722" y="586855"/>
            <a:ext cx="3201366" cy="33874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PAÍSES PARES EN ASIA-PACÍFICO: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ESTRATEGIAS RECIENTES Y LECCIONES PARA CHILE</a:t>
            </a:r>
            <a:endParaRPr lang="en-US" sz="2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F0ADCB1-FB8D-6808-9008-752888D79CA8}"/>
              </a:ext>
            </a:extLst>
          </p:cNvPr>
          <p:cNvSpPr txBox="1">
            <a:spLocks/>
          </p:cNvSpPr>
          <p:nvPr/>
        </p:nvSpPr>
        <p:spPr>
          <a:xfrm>
            <a:off x="4232030" y="926122"/>
            <a:ext cx="7643447" cy="56333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100" b="1" dirty="0"/>
              <a:t>Australia – Política industrial y resiliencia estratégica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sz="2100" dirty="0" err="1"/>
              <a:t>Finaciamiento</a:t>
            </a:r>
            <a:r>
              <a:rPr lang="es-ES" sz="2100" dirty="0"/>
              <a:t> público relevante para minerales críticos (ej. </a:t>
            </a:r>
            <a:r>
              <a:rPr lang="es-ES" sz="2100" dirty="0" err="1"/>
              <a:t>Critical</a:t>
            </a:r>
            <a:r>
              <a:rPr lang="es-ES" sz="2100" dirty="0"/>
              <a:t> </a:t>
            </a:r>
            <a:r>
              <a:rPr lang="es-ES" sz="2100" dirty="0" err="1"/>
              <a:t>Minerals</a:t>
            </a:r>
            <a:r>
              <a:rPr lang="es-ES" sz="2100" dirty="0"/>
              <a:t> </a:t>
            </a:r>
            <a:r>
              <a:rPr lang="es-ES" sz="2100" dirty="0" err="1"/>
              <a:t>Facility</a:t>
            </a:r>
            <a:r>
              <a:rPr lang="es-ES" sz="2100" dirty="0"/>
              <a:t>, </a:t>
            </a:r>
            <a:r>
              <a:rPr lang="es-ES" sz="2100" dirty="0" err="1"/>
              <a:t>National</a:t>
            </a:r>
            <a:r>
              <a:rPr lang="es-ES" sz="2100" dirty="0"/>
              <a:t> </a:t>
            </a:r>
            <a:r>
              <a:rPr lang="es-ES" sz="2100" dirty="0" err="1"/>
              <a:t>Reconstruction</a:t>
            </a:r>
            <a:r>
              <a:rPr lang="es-ES" sz="2100" dirty="0"/>
              <a:t> </a:t>
            </a:r>
            <a:r>
              <a:rPr lang="es-ES" sz="2100" dirty="0" err="1"/>
              <a:t>Fund</a:t>
            </a:r>
            <a:r>
              <a:rPr lang="es-ES" sz="2100" dirty="0"/>
              <a:t>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sz="2100" dirty="0"/>
              <a:t>Desarrollo de </a:t>
            </a:r>
            <a:r>
              <a:rPr lang="es-ES" sz="2100" dirty="0" err="1"/>
              <a:t>clusters</a:t>
            </a:r>
            <a:r>
              <a:rPr lang="es-ES" sz="2100" dirty="0"/>
              <a:t> industriales (hidrógeno, baterías, manufactura avanzada).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sz="2100" dirty="0"/>
              <a:t>Diplomacia económica orientada a cadenas de suministro seguras con Asia y aliados.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ES" sz="2100" dirty="0"/>
          </a:p>
          <a:p>
            <a:pPr algn="l"/>
            <a:r>
              <a:rPr lang="es-ES" sz="2100" b="1" dirty="0"/>
              <a:t>Nueva Zelanda – Inserción basada en valor y estándares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sz="2100" dirty="0"/>
              <a:t>Estrategia de exportación premium con trazabilidad y sostenibilidad.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sz="2100" dirty="0"/>
              <a:t>Integración servicios-tecnología en agroindustria y logística.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sz="2100" dirty="0"/>
              <a:t>Uso activo de acuerdos comerciales para estándares digitales y verdes.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ES" sz="2100" dirty="0"/>
          </a:p>
          <a:p>
            <a:pPr algn="l"/>
            <a:r>
              <a:rPr lang="es-ES" sz="2100" b="1" dirty="0"/>
              <a:t>Perú – Foco en inversión extractiva y diplomacia por proyectos</a:t>
            </a:r>
            <a:endParaRPr lang="es-ES" sz="21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sz="2100" dirty="0"/>
              <a:t>Pipeline minero agresivo y facilitación de inversión sectorial.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sz="2100" dirty="0"/>
              <a:t>Posicionamiento en cobre y minerales críticos hacia Asia.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sz="2100" dirty="0"/>
              <a:t>Promoción económica enfocada en proyectos específicos.</a:t>
            </a:r>
          </a:p>
        </p:txBody>
      </p:sp>
    </p:spTree>
    <p:extLst>
      <p:ext uri="{BB962C8B-B14F-4D97-AF65-F5344CB8AC3E}">
        <p14:creationId xmlns:p14="http://schemas.microsoft.com/office/powerpoint/2010/main" val="3884670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78D1AC-7578-56F2-9642-3074BA0C4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10D474AE-3848-9986-8BEE-81DB7989B7C2}"/>
              </a:ext>
            </a:extLst>
          </p:cNvPr>
          <p:cNvSpPr txBox="1"/>
          <p:nvPr/>
        </p:nvSpPr>
        <p:spPr>
          <a:xfrm>
            <a:off x="499926" y="96559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Activos Estratégicos de Chile </a:t>
            </a:r>
            <a:endParaRPr lang="en-US" sz="3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CD99C2-3406-B05C-8804-8402016BB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05" y="3139688"/>
            <a:ext cx="3295388" cy="2196925"/>
          </a:xfrm>
          <a:prstGeom prst="rect">
            <a:avLst/>
          </a:prstGeom>
        </p:spPr>
      </p:pic>
      <p:graphicFrame>
        <p:nvGraphicFramePr>
          <p:cNvPr id="68" name="TextBox 5">
            <a:extLst>
              <a:ext uri="{FF2B5EF4-FFF2-40B4-BE49-F238E27FC236}">
                <a16:creationId xmlns:a16="http://schemas.microsoft.com/office/drawing/2014/main" id="{877C7D70-9E25-591B-091F-65028FADBF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2722297"/>
              </p:ext>
            </p:extLst>
          </p:nvPr>
        </p:nvGraphicFramePr>
        <p:xfrm>
          <a:off x="4467342" y="1562069"/>
          <a:ext cx="7455027" cy="4904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0915077B-DAC0-E866-2434-DE8844A42FD8}"/>
              </a:ext>
            </a:extLst>
          </p:cNvPr>
          <p:cNvSpPr txBox="1"/>
          <p:nvPr/>
        </p:nvSpPr>
        <p:spPr>
          <a:xfrm>
            <a:off x="4467342" y="339432"/>
            <a:ext cx="69696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CL" sz="2400" b="1" dirty="0"/>
              <a:t>Chile enfrenta este escenario desde una base relativamente sólida…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64212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58AD0D-CA4F-2FCC-C518-D7B3CBDF8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220F3A0-E6F1-18A8-87D0-E16450B0A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36E9A2-AF45-9ECA-5830-190354CE3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8FF14C4-47E3-FF59-6186-BC57973A5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9482345-651E-D69D-D202-14C54BB87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ED01B04-6C5D-A7A1-FF0B-C29BBA529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9F54010A-4683-50C8-34C7-D6E6DBBD2ACC}"/>
              </a:ext>
            </a:extLst>
          </p:cNvPr>
          <p:cNvSpPr txBox="1"/>
          <p:nvPr/>
        </p:nvSpPr>
        <p:spPr>
          <a:xfrm>
            <a:off x="544283" y="294539"/>
            <a:ext cx="11188367" cy="1013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7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PRIORIDADES DE CHILE ANTE LA NUEVA DINÁMICA ASIA-PACÍFICO</a:t>
            </a:r>
            <a:endParaRPr lang="en-US" sz="27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FC6299D0-B498-52DC-3706-8FB99F91EEAE}"/>
              </a:ext>
            </a:extLst>
          </p:cNvPr>
          <p:cNvSpPr txBox="1">
            <a:spLocks/>
          </p:cNvSpPr>
          <p:nvPr/>
        </p:nvSpPr>
        <p:spPr>
          <a:xfrm>
            <a:off x="459346" y="1885280"/>
            <a:ext cx="11273304" cy="46742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100" b="1" dirty="0"/>
              <a:t>• Continuar la modernización de acuerdos comerciales con Asia:</a:t>
            </a:r>
            <a:br>
              <a:rPr lang="es-ES" sz="2100" dirty="0"/>
            </a:br>
            <a:r>
              <a:rPr lang="es-ES" sz="2100" dirty="0"/>
              <a:t>Fortalecer integración en cadenas de valor mediante comercio digital, servicios, minerales críticos, transición energética y cooperación regulatoria.</a:t>
            </a:r>
            <a:br>
              <a:rPr lang="es-ES" sz="2100" dirty="0"/>
            </a:br>
            <a:br>
              <a:rPr lang="es-ES" sz="2100" dirty="0"/>
            </a:br>
            <a:r>
              <a:rPr lang="es-ES" sz="2100" b="1" dirty="0"/>
              <a:t>• Contribuir desde APEC a preservar apertura y cooperación económica:</a:t>
            </a:r>
            <a:br>
              <a:rPr lang="es-ES" sz="2100" dirty="0"/>
            </a:br>
            <a:r>
              <a:rPr lang="es-ES" sz="2100" dirty="0"/>
              <a:t>Chile y otras economías intermedias pueden facilitar consensos en un escenario global crecientemente fragmentado.</a:t>
            </a:r>
            <a:br>
              <a:rPr lang="es-ES" sz="2100" dirty="0"/>
            </a:br>
            <a:br>
              <a:rPr lang="es-ES" sz="2100" dirty="0"/>
            </a:br>
            <a:r>
              <a:rPr lang="es-ES" sz="2100" b="1" dirty="0"/>
              <a:t>• Fortalecer la inserción en los marcos de integración Asia-Pacífico:</a:t>
            </a:r>
            <a:br>
              <a:rPr lang="es-ES" sz="2100" dirty="0"/>
            </a:br>
            <a:r>
              <a:rPr lang="es-ES" sz="2100" dirty="0"/>
              <a:t>Profundizar CPTPP y DEPA, impulsar iniciativas como GEPA y fortalecer vínculos con economías RCEP.</a:t>
            </a:r>
            <a:br>
              <a:rPr lang="es-ES" sz="2100" dirty="0"/>
            </a:br>
            <a:br>
              <a:rPr lang="es-ES" sz="2100" dirty="0"/>
            </a:br>
            <a:r>
              <a:rPr lang="es-ES" sz="2100" b="1" dirty="0"/>
              <a:t>• Avanzar hacia la conclusión de un acuerdo integral con India:</a:t>
            </a:r>
            <a:br>
              <a:rPr lang="es-ES" sz="2100" dirty="0"/>
            </a:br>
            <a:r>
              <a:rPr lang="es-ES" sz="2100" dirty="0"/>
              <a:t>Clave para diversificación estratégica y consolidación de vínculos con Asia emergente.</a:t>
            </a:r>
            <a:br>
              <a:rPr lang="es-ES" sz="2100" dirty="0"/>
            </a:br>
            <a:br>
              <a:rPr lang="es-ES" sz="2100" dirty="0"/>
            </a:br>
            <a:r>
              <a:rPr lang="es-ES" sz="2100" b="1" dirty="0"/>
              <a:t>• Desarrollar capacidades tecnológicas y capital humano:</a:t>
            </a:r>
            <a:br>
              <a:rPr lang="es-ES" sz="2100" dirty="0"/>
            </a:br>
            <a:r>
              <a:rPr lang="es-ES" sz="2100" dirty="0"/>
              <a:t>Para integrarse a cadenas de valor asiáticas en IA, economía digital, innovación y transición energética.</a:t>
            </a:r>
          </a:p>
        </p:txBody>
      </p:sp>
    </p:spTree>
    <p:extLst>
      <p:ext uri="{BB962C8B-B14F-4D97-AF65-F5344CB8AC3E}">
        <p14:creationId xmlns:p14="http://schemas.microsoft.com/office/powerpoint/2010/main" val="80889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uadroTexto 5">
            <a:extLst>
              <a:ext uri="{FF2B5EF4-FFF2-40B4-BE49-F238E27FC236}">
                <a16:creationId xmlns:a16="http://schemas.microsoft.com/office/drawing/2014/main" id="{0F62FD84-FFAD-BBB6-7401-A6934A8D6CB3}"/>
              </a:ext>
            </a:extLst>
          </p:cNvPr>
          <p:cNvSpPr txBox="1"/>
          <p:nvPr/>
        </p:nvSpPr>
        <p:spPr>
          <a:xfrm>
            <a:off x="6096000" y="649480"/>
            <a:ext cx="5873262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latin typeface="+mj-lt"/>
                <a:ea typeface="+mj-ea"/>
                <a:cs typeface="+mj-cs"/>
              </a:rPr>
              <a:t>Asia-</a:t>
            </a:r>
            <a:r>
              <a:rPr lang="en-US" sz="1900" dirty="0" err="1">
                <a:latin typeface="+mj-lt"/>
                <a:ea typeface="+mj-ea"/>
                <a:cs typeface="+mj-cs"/>
              </a:rPr>
              <a:t>Pacífico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seguirá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siendo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el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eje</a:t>
            </a:r>
            <a:r>
              <a:rPr lang="en-US" sz="1900" dirty="0">
                <a:latin typeface="+mj-lt"/>
                <a:ea typeface="+mj-ea"/>
                <a:cs typeface="+mj-cs"/>
              </a:rPr>
              <a:t> del </a:t>
            </a:r>
            <a:r>
              <a:rPr lang="en-US" sz="1900" dirty="0" err="1">
                <a:latin typeface="+mj-lt"/>
                <a:ea typeface="+mj-ea"/>
                <a:cs typeface="+mj-cs"/>
              </a:rPr>
              <a:t>crecimiento</a:t>
            </a:r>
            <a:r>
              <a:rPr lang="en-US" sz="1900" dirty="0">
                <a:latin typeface="+mj-lt"/>
                <a:ea typeface="+mj-ea"/>
                <a:cs typeface="+mj-cs"/>
              </a:rPr>
              <a:t> global. 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900" dirty="0">
              <a:latin typeface="+mj-lt"/>
              <a:ea typeface="+mj-ea"/>
              <a:cs typeface="+mj-cs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latin typeface="+mj-lt"/>
                <a:ea typeface="+mj-ea"/>
                <a:cs typeface="+mj-cs"/>
              </a:rPr>
              <a:t>Chile </a:t>
            </a:r>
            <a:r>
              <a:rPr lang="en-US" sz="1900" dirty="0" err="1">
                <a:latin typeface="+mj-lt"/>
                <a:ea typeface="+mj-ea"/>
                <a:cs typeface="+mj-cs"/>
              </a:rPr>
              <a:t>tiene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activos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importantes</a:t>
            </a:r>
            <a:r>
              <a:rPr lang="en-US" sz="1900" dirty="0">
                <a:latin typeface="+mj-lt"/>
                <a:ea typeface="+mj-ea"/>
                <a:cs typeface="+mj-cs"/>
              </a:rPr>
              <a:t>.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900" dirty="0">
              <a:latin typeface="+mj-lt"/>
              <a:ea typeface="+mj-ea"/>
              <a:cs typeface="+mj-cs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latin typeface="+mj-lt"/>
                <a:ea typeface="+mj-ea"/>
                <a:cs typeface="+mj-cs"/>
              </a:rPr>
              <a:t>Pero </a:t>
            </a:r>
            <a:r>
              <a:rPr lang="en-US" sz="1900" dirty="0" err="1">
                <a:latin typeface="+mj-lt"/>
                <a:ea typeface="+mj-ea"/>
                <a:cs typeface="+mj-cs"/>
              </a:rPr>
              <a:t>el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desafío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ya</a:t>
            </a:r>
            <a:r>
              <a:rPr lang="en-US" sz="1900" dirty="0">
                <a:latin typeface="+mj-lt"/>
                <a:ea typeface="+mj-ea"/>
                <a:cs typeface="+mj-cs"/>
              </a:rPr>
              <a:t> no es solo </a:t>
            </a:r>
            <a:r>
              <a:rPr lang="en-US" sz="1900" dirty="0" err="1">
                <a:latin typeface="+mj-lt"/>
                <a:ea typeface="+mj-ea"/>
                <a:cs typeface="+mj-cs"/>
              </a:rPr>
              <a:t>exportar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más</a:t>
            </a:r>
            <a:r>
              <a:rPr lang="en-US" sz="1900" dirty="0">
                <a:latin typeface="+mj-lt"/>
                <a:ea typeface="+mj-ea"/>
                <a:cs typeface="+mj-cs"/>
              </a:rPr>
              <a:t>: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900" dirty="0">
              <a:latin typeface="+mj-lt"/>
              <a:ea typeface="+mj-ea"/>
              <a:cs typeface="+mj-cs"/>
            </a:endParaRPr>
          </a:p>
          <a:p>
            <a:pPr marL="800100"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latin typeface="+mj-lt"/>
                <a:ea typeface="+mj-ea"/>
                <a:cs typeface="+mj-cs"/>
              </a:rPr>
              <a:t>Es </a:t>
            </a:r>
            <a:r>
              <a:rPr lang="en-US" sz="1900" dirty="0" err="1">
                <a:latin typeface="+mj-lt"/>
                <a:ea typeface="+mj-ea"/>
                <a:cs typeface="+mj-cs"/>
              </a:rPr>
              <a:t>exportar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mejor</a:t>
            </a:r>
            <a:endParaRPr lang="en-US" sz="1900" dirty="0">
              <a:latin typeface="+mj-lt"/>
              <a:ea typeface="+mj-ea"/>
              <a:cs typeface="+mj-cs"/>
            </a:endParaRPr>
          </a:p>
          <a:p>
            <a:pPr marL="800100"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latin typeface="+mj-lt"/>
                <a:ea typeface="+mj-ea"/>
                <a:cs typeface="+mj-cs"/>
              </a:rPr>
              <a:t>Atraer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inversión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estratégica</a:t>
            </a:r>
            <a:endParaRPr lang="en-US" sz="1900" dirty="0">
              <a:latin typeface="+mj-lt"/>
              <a:ea typeface="+mj-ea"/>
              <a:cs typeface="+mj-cs"/>
            </a:endParaRPr>
          </a:p>
          <a:p>
            <a:pPr marL="800100"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latin typeface="+mj-lt"/>
                <a:ea typeface="+mj-ea"/>
                <a:cs typeface="+mj-cs"/>
              </a:rPr>
              <a:t>Integrarnos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en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cadenas</a:t>
            </a:r>
            <a:r>
              <a:rPr lang="en-US" sz="1900" dirty="0">
                <a:latin typeface="+mj-lt"/>
                <a:ea typeface="+mj-ea"/>
                <a:cs typeface="+mj-cs"/>
              </a:rPr>
              <a:t> de valor </a:t>
            </a:r>
            <a:r>
              <a:rPr lang="en-US" sz="1900" dirty="0" err="1">
                <a:latin typeface="+mj-lt"/>
                <a:ea typeface="+mj-ea"/>
                <a:cs typeface="+mj-cs"/>
              </a:rPr>
              <a:t>más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sofisticadas</a:t>
            </a:r>
            <a:r>
              <a:rPr lang="en-US" sz="1900" dirty="0">
                <a:latin typeface="+mj-lt"/>
                <a:ea typeface="+mj-ea"/>
                <a:cs typeface="+mj-cs"/>
              </a:rPr>
              <a:t>.</a:t>
            </a:r>
          </a:p>
          <a:p>
            <a:pPr marL="800100"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1900" dirty="0">
                <a:latin typeface="+mj-lt"/>
                <a:ea typeface="+mj-ea"/>
                <a:cs typeface="+mj-cs"/>
              </a:rPr>
              <a:t>Ser plataforma regional hacia Asia (puerta de entrada a América Latina, gracias a sus atributos).</a:t>
            </a:r>
            <a:endParaRPr lang="en-US" sz="1900" dirty="0">
              <a:latin typeface="+mj-lt"/>
              <a:ea typeface="+mj-ea"/>
              <a:cs typeface="+mj-cs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900" dirty="0">
              <a:latin typeface="+mj-lt"/>
              <a:ea typeface="+mj-ea"/>
              <a:cs typeface="+mj-cs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latin typeface="+mj-lt"/>
                <a:ea typeface="+mj-ea"/>
                <a:cs typeface="+mj-cs"/>
              </a:rPr>
              <a:t>Si </a:t>
            </a:r>
            <a:r>
              <a:rPr lang="en-US" sz="1900" dirty="0" err="1">
                <a:latin typeface="+mj-lt"/>
                <a:ea typeface="+mj-ea"/>
                <a:cs typeface="+mj-cs"/>
              </a:rPr>
              <a:t>logramos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eso</a:t>
            </a:r>
            <a:r>
              <a:rPr lang="en-US" sz="1900" dirty="0">
                <a:latin typeface="+mj-lt"/>
                <a:ea typeface="+mj-ea"/>
                <a:cs typeface="+mj-cs"/>
              </a:rPr>
              <a:t>, Chile </a:t>
            </a:r>
            <a:r>
              <a:rPr lang="en-US" sz="1900" dirty="0" err="1">
                <a:latin typeface="+mj-lt"/>
                <a:ea typeface="+mj-ea"/>
                <a:cs typeface="+mj-cs"/>
              </a:rPr>
              <a:t>puede</a:t>
            </a:r>
            <a:r>
              <a:rPr lang="en-US" sz="1900" dirty="0">
                <a:latin typeface="+mj-lt"/>
                <a:ea typeface="+mj-ea"/>
                <a:cs typeface="+mj-cs"/>
              </a:rPr>
              <a:t> pasar de ser </a:t>
            </a:r>
            <a:r>
              <a:rPr lang="en-US" sz="1900" dirty="0" err="1">
                <a:latin typeface="+mj-lt"/>
                <a:ea typeface="+mj-ea"/>
                <a:cs typeface="+mj-cs"/>
              </a:rPr>
              <a:t>proveedor</a:t>
            </a:r>
            <a:r>
              <a:rPr lang="en-US" sz="1900" dirty="0">
                <a:latin typeface="+mj-lt"/>
                <a:ea typeface="+mj-ea"/>
                <a:cs typeface="+mj-cs"/>
              </a:rPr>
              <a:t> de </a:t>
            </a:r>
            <a:r>
              <a:rPr lang="en-US" sz="1900" dirty="0" err="1">
                <a:latin typeface="+mj-lt"/>
                <a:ea typeface="+mj-ea"/>
                <a:cs typeface="+mj-cs"/>
              </a:rPr>
              <a:t>recursos</a:t>
            </a:r>
            <a:r>
              <a:rPr lang="en-US" sz="1900" dirty="0">
                <a:latin typeface="+mj-lt"/>
                <a:ea typeface="+mj-ea"/>
                <a:cs typeface="+mj-cs"/>
              </a:rPr>
              <a:t> a socio </a:t>
            </a:r>
            <a:r>
              <a:rPr lang="en-US" sz="1900" dirty="0" err="1">
                <a:latin typeface="+mj-lt"/>
                <a:ea typeface="+mj-ea"/>
                <a:cs typeface="+mj-cs"/>
              </a:rPr>
              <a:t>relevante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en</a:t>
            </a:r>
            <a:r>
              <a:rPr lang="en-US" sz="1900" dirty="0">
                <a:latin typeface="+mj-lt"/>
                <a:ea typeface="+mj-ea"/>
                <a:cs typeface="+mj-cs"/>
              </a:rPr>
              <a:t> la </a:t>
            </a:r>
            <a:r>
              <a:rPr lang="en-US" sz="1900" dirty="0" err="1">
                <a:latin typeface="+mj-lt"/>
                <a:ea typeface="+mj-ea"/>
                <a:cs typeface="+mj-cs"/>
              </a:rPr>
              <a:t>transformación</a:t>
            </a:r>
            <a:r>
              <a:rPr lang="en-US" sz="1900" dirty="0">
                <a:latin typeface="+mj-lt"/>
                <a:ea typeface="+mj-ea"/>
                <a:cs typeface="+mj-cs"/>
              </a:rPr>
              <a:t> </a:t>
            </a:r>
            <a:r>
              <a:rPr lang="en-US" sz="1900" dirty="0" err="1">
                <a:latin typeface="+mj-lt"/>
                <a:ea typeface="+mj-ea"/>
                <a:cs typeface="+mj-cs"/>
              </a:rPr>
              <a:t>económica</a:t>
            </a:r>
            <a:r>
              <a:rPr lang="en-US" sz="1900" dirty="0">
                <a:latin typeface="+mj-lt"/>
                <a:ea typeface="+mj-ea"/>
                <a:cs typeface="+mj-cs"/>
              </a:rPr>
              <a:t> de Asia.</a:t>
            </a:r>
          </a:p>
          <a:p>
            <a:pPr>
              <a:lnSpc>
                <a:spcPct val="90000"/>
              </a:lnSpc>
            </a:pPr>
            <a:endParaRPr lang="en-US" sz="1900" b="1" dirty="0"/>
          </a:p>
          <a:p>
            <a:pPr>
              <a:lnSpc>
                <a:spcPct val="90000"/>
              </a:lnSpc>
            </a:pPr>
            <a:endParaRPr lang="en-US" sz="1900" b="1" dirty="0"/>
          </a:p>
          <a:p>
            <a:pPr algn="ctr">
              <a:lnSpc>
                <a:spcPct val="90000"/>
              </a:lnSpc>
            </a:pPr>
            <a:r>
              <a:rPr lang="en-US" sz="2400" b="1" dirty="0" err="1"/>
              <a:t>Muchas</a:t>
            </a:r>
            <a:r>
              <a:rPr lang="en-US" sz="2400" b="1" dirty="0"/>
              <a:t> gracias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CD776E-A84B-5B56-3AD7-087641BD36F7}"/>
              </a:ext>
            </a:extLst>
          </p:cNvPr>
          <p:cNvSpPr txBox="1"/>
          <p:nvPr/>
        </p:nvSpPr>
        <p:spPr>
          <a:xfrm>
            <a:off x="1023190" y="2477604"/>
            <a:ext cx="3534589" cy="705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4400" b="1" i="1" dirty="0">
                <a:solidFill>
                  <a:schemeClr val="bg1"/>
                </a:solidFill>
              </a:rPr>
              <a:t>Conclusión</a:t>
            </a:r>
          </a:p>
        </p:txBody>
      </p:sp>
    </p:spTree>
    <p:extLst>
      <p:ext uri="{BB962C8B-B14F-4D97-AF65-F5344CB8AC3E}">
        <p14:creationId xmlns:p14="http://schemas.microsoft.com/office/powerpoint/2010/main" val="29181075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4524</TotalTime>
  <Words>865</Words>
  <Application>Microsoft Office PowerPoint</Application>
  <PresentationFormat>Widescreen</PresentationFormat>
  <Paragraphs>77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NELSON MANUEL PAREDES</dc:creator>
  <cp:lastModifiedBy>Luis Alberto Pino</cp:lastModifiedBy>
  <cp:revision>5</cp:revision>
  <cp:lastPrinted>2026-02-17T01:15:56Z</cp:lastPrinted>
  <dcterms:created xsi:type="dcterms:W3CDTF">2026-02-13T19:06:18Z</dcterms:created>
  <dcterms:modified xsi:type="dcterms:W3CDTF">2026-04-16T14:45:41Z</dcterms:modified>
</cp:coreProperties>
</file>