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1930739092" r:id="rId2"/>
    <p:sldId id="1930739102" r:id="rId3"/>
    <p:sldId id="1930739112" r:id="rId4"/>
    <p:sldId id="1930739113" r:id="rId5"/>
    <p:sldId id="1930739114" r:id="rId6"/>
    <p:sldId id="1930739115" r:id="rId7"/>
    <p:sldId id="1930739107" r:id="rId8"/>
    <p:sldId id="1930739108" r:id="rId9"/>
    <p:sldId id="1930739100" r:id="rId10"/>
    <p:sldId id="1930739068" r:id="rId11"/>
    <p:sldId id="1930739110" r:id="rId12"/>
    <p:sldId id="1930739106" r:id="rId13"/>
    <p:sldId id="1930739109" r:id="rId14"/>
    <p:sldId id="1930739105" r:id="rId15"/>
    <p:sldId id="1930739111" r:id="rId16"/>
    <p:sldId id="1930739104" r:id="rId17"/>
    <p:sldId id="1930739103" r:id="rId18"/>
    <p:sldId id="193073908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7EE"/>
    <a:srgbClr val="1A25AB"/>
    <a:srgbClr val="1925AC"/>
    <a:srgbClr val="DEEBF7"/>
    <a:srgbClr val="C00000"/>
    <a:srgbClr val="E7E6E6"/>
    <a:srgbClr val="CF162C"/>
    <a:srgbClr val="C5E0B5"/>
    <a:srgbClr val="FFE699"/>
    <a:srgbClr val="D8E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87582" autoAdjust="0"/>
  </p:normalViewPr>
  <p:slideViewPr>
    <p:cSldViewPr snapToGrid="0">
      <p:cViewPr varScale="1">
        <p:scale>
          <a:sx n="64" d="100"/>
          <a:sy n="64" d="100"/>
        </p:scale>
        <p:origin x="2030" y="278"/>
      </p:cViewPr>
      <p:guideLst>
        <p:guide orient="horz" pos="2160"/>
        <p:guide pos="2880"/>
      </p:guideLst>
    </p:cSldViewPr>
  </p:slideViewPr>
  <p:outlineViewPr>
    <p:cViewPr>
      <p:scale>
        <a:sx n="33" d="100"/>
        <a:sy n="33" d="100"/>
      </p:scale>
      <p:origin x="0" y="-24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4CCAD2-D9A8-4B71-A3B1-5609FF5A1BA6}" type="datetimeFigureOut">
              <a:rPr lang="en-US" smtClean="0"/>
              <a:pPr/>
              <a:t>1/28/2025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8B1EC-1D23-4A8F-B0E0-7B9053BD2BCE}" type="slidenum">
              <a:rPr lang="en-US" smtClean="0"/>
              <a:pPr/>
              <a:t>‹Nº›</a:t>
            </a:fld>
            <a:endParaRPr lang="en-US"/>
          </a:p>
        </p:txBody>
      </p:sp>
    </p:spTree>
    <p:extLst>
      <p:ext uri="{BB962C8B-B14F-4D97-AF65-F5344CB8AC3E}">
        <p14:creationId xmlns:p14="http://schemas.microsoft.com/office/powerpoint/2010/main" val="281595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8B1EC-1D23-4A8F-B0E0-7B9053BD2BCE}" type="slidenum">
              <a:rPr lang="en-US" smtClean="0"/>
              <a:pPr/>
              <a:t>1</a:t>
            </a:fld>
            <a:endParaRPr lang="en-US"/>
          </a:p>
        </p:txBody>
      </p:sp>
    </p:spTree>
    <p:extLst>
      <p:ext uri="{BB962C8B-B14F-4D97-AF65-F5344CB8AC3E}">
        <p14:creationId xmlns:p14="http://schemas.microsoft.com/office/powerpoint/2010/main" val="31741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Arial" panose="020B0604020202020204" pitchFamily="34" charset="0"/>
              <a:buNone/>
            </a:pPr>
            <a:endParaRPr lang="es-MX" dirty="0"/>
          </a:p>
        </p:txBody>
      </p:sp>
      <p:sp>
        <p:nvSpPr>
          <p:cNvPr id="4" name="Marcador de número de diapositiva 3"/>
          <p:cNvSpPr>
            <a:spLocks noGrp="1"/>
          </p:cNvSpPr>
          <p:nvPr>
            <p:ph type="sldNum" sz="quarter" idx="5"/>
          </p:nvPr>
        </p:nvSpPr>
        <p:spPr/>
        <p:txBody>
          <a:bodyPr/>
          <a:lstStyle/>
          <a:p>
            <a:fld id="{6838B1EC-1D23-4A8F-B0E0-7B9053BD2BCE}" type="slidenum">
              <a:rPr lang="en-US" smtClean="0"/>
              <a:pPr/>
              <a:t>16</a:t>
            </a:fld>
            <a:endParaRPr lang="en-US"/>
          </a:p>
        </p:txBody>
      </p:sp>
    </p:spTree>
    <p:extLst>
      <p:ext uri="{BB962C8B-B14F-4D97-AF65-F5344CB8AC3E}">
        <p14:creationId xmlns:p14="http://schemas.microsoft.com/office/powerpoint/2010/main" val="235180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838B1EC-1D23-4A8F-B0E0-7B9053BD2BCE}" type="slidenum">
              <a:rPr lang="en-US" smtClean="0"/>
              <a:pPr/>
              <a:t>17</a:t>
            </a:fld>
            <a:endParaRPr lang="en-US"/>
          </a:p>
        </p:txBody>
      </p:sp>
    </p:spTree>
    <p:extLst>
      <p:ext uri="{BB962C8B-B14F-4D97-AF65-F5344CB8AC3E}">
        <p14:creationId xmlns:p14="http://schemas.microsoft.com/office/powerpoint/2010/main" val="388868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38B1EC-1D23-4A8F-B0E0-7B9053BD2BCE}" type="slidenum">
              <a:rPr lang="en-US" smtClean="0"/>
              <a:pPr/>
              <a:t>18</a:t>
            </a:fld>
            <a:endParaRPr lang="en-US"/>
          </a:p>
        </p:txBody>
      </p:sp>
    </p:spTree>
    <p:extLst>
      <p:ext uri="{BB962C8B-B14F-4D97-AF65-F5344CB8AC3E}">
        <p14:creationId xmlns:p14="http://schemas.microsoft.com/office/powerpoint/2010/main" val="371712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6838B1EC-1D23-4A8F-B0E0-7B9053BD2BCE}" type="slidenum">
              <a:rPr lang="en-US" smtClean="0"/>
              <a:pPr/>
              <a:t>2</a:t>
            </a:fld>
            <a:endParaRPr lang="en-US"/>
          </a:p>
        </p:txBody>
      </p:sp>
    </p:spTree>
    <p:extLst>
      <p:ext uri="{BB962C8B-B14F-4D97-AF65-F5344CB8AC3E}">
        <p14:creationId xmlns:p14="http://schemas.microsoft.com/office/powerpoint/2010/main" val="193373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6838B1EC-1D23-4A8F-B0E0-7B9053BD2BCE}" type="slidenum">
              <a:rPr lang="en-US" smtClean="0"/>
              <a:pPr/>
              <a:t>9</a:t>
            </a:fld>
            <a:endParaRPr lang="en-US"/>
          </a:p>
        </p:txBody>
      </p:sp>
    </p:spTree>
    <p:extLst>
      <p:ext uri="{BB962C8B-B14F-4D97-AF65-F5344CB8AC3E}">
        <p14:creationId xmlns:p14="http://schemas.microsoft.com/office/powerpoint/2010/main" val="379209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MX"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5139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596E9-F4C9-CBE2-160E-24FD203F1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65EB2-5E19-F510-B740-37174775B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8E357-F4BB-3B75-5A64-459AAB8B9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2FF162-D983-6315-CBD9-24848A31C236}"/>
              </a:ext>
            </a:extLst>
          </p:cNvPr>
          <p:cNvSpPr>
            <a:spLocks noGrp="1"/>
          </p:cNvSpPr>
          <p:nvPr>
            <p:ph type="sldNum" sz="quarter" idx="5"/>
          </p:nvPr>
        </p:nvSpPr>
        <p:spPr/>
        <p:txBody>
          <a:bodyPr/>
          <a:lstStyle/>
          <a:p>
            <a:fld id="{6838B1EC-1D23-4A8F-B0E0-7B9053BD2BCE}" type="slidenum">
              <a:rPr lang="en-US" smtClean="0"/>
              <a:pPr/>
              <a:t>11</a:t>
            </a:fld>
            <a:endParaRPr lang="en-US"/>
          </a:p>
        </p:txBody>
      </p:sp>
    </p:spTree>
    <p:extLst>
      <p:ext uri="{BB962C8B-B14F-4D97-AF65-F5344CB8AC3E}">
        <p14:creationId xmlns:p14="http://schemas.microsoft.com/office/powerpoint/2010/main" val="210493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8B1EC-1D23-4A8F-B0E0-7B9053BD2BCE}" type="slidenum">
              <a:rPr lang="en-US" smtClean="0"/>
              <a:pPr/>
              <a:t>12</a:t>
            </a:fld>
            <a:endParaRPr lang="en-US"/>
          </a:p>
        </p:txBody>
      </p:sp>
    </p:spTree>
    <p:extLst>
      <p:ext uri="{BB962C8B-B14F-4D97-AF65-F5344CB8AC3E}">
        <p14:creationId xmlns:p14="http://schemas.microsoft.com/office/powerpoint/2010/main" val="55354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648E3-655E-4B6C-5700-F87B451F3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7A107-3B56-103E-FC48-8ADA260E6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13292-2585-8567-E1DF-EC97A37FC9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F705CA-E9FB-06F7-2336-F37385371758}"/>
              </a:ext>
            </a:extLst>
          </p:cNvPr>
          <p:cNvSpPr>
            <a:spLocks noGrp="1"/>
          </p:cNvSpPr>
          <p:nvPr>
            <p:ph type="sldNum" sz="quarter" idx="5"/>
          </p:nvPr>
        </p:nvSpPr>
        <p:spPr/>
        <p:txBody>
          <a:bodyPr/>
          <a:lstStyle/>
          <a:p>
            <a:fld id="{6838B1EC-1D23-4A8F-B0E0-7B9053BD2BCE}" type="slidenum">
              <a:rPr lang="en-US" smtClean="0"/>
              <a:pPr/>
              <a:t>13</a:t>
            </a:fld>
            <a:endParaRPr lang="en-US"/>
          </a:p>
        </p:txBody>
      </p:sp>
    </p:spTree>
    <p:extLst>
      <p:ext uri="{BB962C8B-B14F-4D97-AF65-F5344CB8AC3E}">
        <p14:creationId xmlns:p14="http://schemas.microsoft.com/office/powerpoint/2010/main" val="144362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5"/>
          </p:nvPr>
        </p:nvSpPr>
        <p:spPr/>
        <p:txBody>
          <a:bodyPr/>
          <a:lstStyle/>
          <a:p>
            <a:fld id="{6838B1EC-1D23-4A8F-B0E0-7B9053BD2BCE}" type="slidenum">
              <a:rPr lang="en-US" smtClean="0"/>
              <a:pPr/>
              <a:t>14</a:t>
            </a:fld>
            <a:endParaRPr lang="en-US"/>
          </a:p>
        </p:txBody>
      </p:sp>
    </p:spTree>
    <p:extLst>
      <p:ext uri="{BB962C8B-B14F-4D97-AF65-F5344CB8AC3E}">
        <p14:creationId xmlns:p14="http://schemas.microsoft.com/office/powerpoint/2010/main" val="233075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F665-6886-D7A3-B1E1-398AEBAEFC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8BED6AF-8235-45F2-DC37-A84FD187F7B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689A8E-44AE-C78F-703E-7E6257F876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a:extLst>
              <a:ext uri="{FF2B5EF4-FFF2-40B4-BE49-F238E27FC236}">
                <a16:creationId xmlns:a16="http://schemas.microsoft.com/office/drawing/2014/main" id="{DE35A621-4023-22D0-7DCF-79D6C0252628}"/>
              </a:ext>
            </a:extLst>
          </p:cNvPr>
          <p:cNvSpPr>
            <a:spLocks noGrp="1"/>
          </p:cNvSpPr>
          <p:nvPr>
            <p:ph type="sldNum" sz="quarter" idx="5"/>
          </p:nvPr>
        </p:nvSpPr>
        <p:spPr/>
        <p:txBody>
          <a:bodyPr/>
          <a:lstStyle/>
          <a:p>
            <a:fld id="{6838B1EC-1D23-4A8F-B0E0-7B9053BD2BCE}" type="slidenum">
              <a:rPr lang="en-US" smtClean="0"/>
              <a:pPr/>
              <a:t>15</a:t>
            </a:fld>
            <a:endParaRPr lang="en-US"/>
          </a:p>
        </p:txBody>
      </p:sp>
    </p:spTree>
    <p:extLst>
      <p:ext uri="{BB962C8B-B14F-4D97-AF65-F5344CB8AC3E}">
        <p14:creationId xmlns:p14="http://schemas.microsoft.com/office/powerpoint/2010/main" val="3052086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www.facebook.com/DTI.Philippines/" TargetMode="External"/><Relationship Id="rId1" Type="http://schemas.openxmlformats.org/officeDocument/2006/relationships/slideMaster" Target="../slideMasters/slideMaster1.xml"/><Relationship Id="rId6" Type="http://schemas.openxmlformats.org/officeDocument/2006/relationships/hyperlink" Target="https://www.instagram.com/dti.philippines/" TargetMode="External"/><Relationship Id="rId5" Type="http://schemas.openxmlformats.org/officeDocument/2006/relationships/image" Target="../media/image3.png"/><Relationship Id="rId4" Type="http://schemas.openxmlformats.org/officeDocument/2006/relationships/hyperlink" Target="https://twitter.com/dtiphilippines"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9" y="-12879"/>
            <a:ext cx="9144000" cy="6870879"/>
          </a:xfrm>
          <a:prstGeom prst="rect">
            <a:avLst/>
          </a:prstGeom>
        </p:spPr>
      </p:pic>
      <p:sp>
        <p:nvSpPr>
          <p:cNvPr id="2" name="Title 1"/>
          <p:cNvSpPr>
            <a:spLocks noGrp="1"/>
          </p:cNvSpPr>
          <p:nvPr>
            <p:ph type="ctrTitle" hasCustomPrompt="1"/>
          </p:nvPr>
        </p:nvSpPr>
        <p:spPr>
          <a:xfrm>
            <a:off x="3773510" y="2130425"/>
            <a:ext cx="4684690" cy="1470025"/>
          </a:xfrm>
        </p:spPr>
        <p:txBody>
          <a:bodyPr>
            <a:norm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ADD TITLE HERE</a:t>
            </a:r>
          </a:p>
        </p:txBody>
      </p:sp>
      <p:sp>
        <p:nvSpPr>
          <p:cNvPr id="3" name="Subtitle 2"/>
          <p:cNvSpPr>
            <a:spLocks noGrp="1"/>
          </p:cNvSpPr>
          <p:nvPr>
            <p:ph type="subTitle" idx="1"/>
          </p:nvPr>
        </p:nvSpPr>
        <p:spPr>
          <a:xfrm>
            <a:off x="3773510" y="3886200"/>
            <a:ext cx="3998890" cy="557011"/>
          </a:xfr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4089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147833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266532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Rectangle 1"/>
          <p:cNvSpPr/>
          <p:nvPr userDrawn="1"/>
        </p:nvSpPr>
        <p:spPr>
          <a:xfrm>
            <a:off x="0" y="6490952"/>
            <a:ext cx="6878327" cy="367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34" name="TextBox 33"/>
          <p:cNvSpPr txBox="1"/>
          <p:nvPr userDrawn="1"/>
        </p:nvSpPr>
        <p:spPr>
          <a:xfrm>
            <a:off x="0" y="2583596"/>
            <a:ext cx="9144000" cy="923330"/>
          </a:xfrm>
          <a:prstGeom prst="rect">
            <a:avLst/>
          </a:prstGeom>
          <a:noFill/>
        </p:spPr>
        <p:txBody>
          <a:bodyPr wrap="square" rtlCol="0">
            <a:spAutoFit/>
          </a:bodyPr>
          <a:lstStyle/>
          <a:p>
            <a:pPr algn="ctr"/>
            <a:r>
              <a:rPr lang="en-US" sz="5400" b="0" i="0" dirty="0">
                <a:solidFill>
                  <a:srgbClr val="2C3280"/>
                </a:solidFill>
                <a:latin typeface="Franklin Gothic Demi Cond" panose="020B0706030402020204" pitchFamily="34" charset="0"/>
              </a:rPr>
              <a:t>Thank</a:t>
            </a:r>
            <a:r>
              <a:rPr lang="en-US" sz="5400" b="0" i="0" baseline="0" dirty="0">
                <a:solidFill>
                  <a:srgbClr val="2C3280"/>
                </a:solidFill>
                <a:latin typeface="Franklin Gothic Demi Cond" panose="020B0706030402020204" pitchFamily="34" charset="0"/>
              </a:rPr>
              <a:t> you.</a:t>
            </a:r>
            <a:endParaRPr lang="en-US" sz="5400" b="0" i="0" dirty="0">
              <a:solidFill>
                <a:srgbClr val="2C3280"/>
              </a:solidFill>
              <a:latin typeface="Franklin Gothic Demi Cond" panose="020B0706030402020204" pitchFamily="34" charset="0"/>
            </a:endParaRPr>
          </a:p>
        </p:txBody>
      </p:sp>
      <p:grpSp>
        <p:nvGrpSpPr>
          <p:cNvPr id="35" name="Group 34"/>
          <p:cNvGrpSpPr/>
          <p:nvPr userDrawn="1"/>
        </p:nvGrpSpPr>
        <p:grpSpPr>
          <a:xfrm>
            <a:off x="0" y="4816442"/>
            <a:ext cx="9144000" cy="1855510"/>
            <a:chOff x="0" y="4648836"/>
            <a:chExt cx="9144000" cy="1855510"/>
          </a:xfrm>
        </p:grpSpPr>
        <p:sp>
          <p:nvSpPr>
            <p:cNvPr id="36" name="TextBox 35"/>
            <p:cNvSpPr txBox="1"/>
            <p:nvPr userDrawn="1"/>
          </p:nvSpPr>
          <p:spPr>
            <a:xfrm>
              <a:off x="0" y="4648836"/>
              <a:ext cx="9144000" cy="369332"/>
            </a:xfrm>
            <a:prstGeom prst="rect">
              <a:avLst/>
            </a:prstGeom>
            <a:noFill/>
          </p:spPr>
          <p:txBody>
            <a:bodyPr wrap="square" rtlCol="0">
              <a:spAutoFit/>
            </a:bodyPr>
            <a:lstStyle/>
            <a:p>
              <a:pPr algn="ctr"/>
              <a:r>
                <a:rPr lang="en-US" spc="300" dirty="0">
                  <a:latin typeface="Franklin Gothic Demi Cond" panose="020B0706030402020204" pitchFamily="34" charset="0"/>
                </a:rPr>
                <a:t>FOLLOW US</a:t>
              </a:r>
            </a:p>
          </p:txBody>
        </p:sp>
        <p:sp>
          <p:nvSpPr>
            <p:cNvPr id="37" name="Rectangle 36"/>
            <p:cNvSpPr/>
            <p:nvPr userDrawn="1"/>
          </p:nvSpPr>
          <p:spPr>
            <a:xfrm>
              <a:off x="0" y="4886865"/>
              <a:ext cx="9144000" cy="338554"/>
            </a:xfrm>
            <a:prstGeom prst="rect">
              <a:avLst/>
            </a:prstGeom>
            <a:noFill/>
          </p:spPr>
          <p:txBody>
            <a:bodyPr wrap="square">
              <a:spAutoFit/>
            </a:bodyPr>
            <a:lstStyle/>
            <a:p>
              <a:pPr algn="ctr"/>
              <a:r>
                <a:rPr lang="en-US" sz="1600" i="0" kern="1300" dirty="0">
                  <a:solidFill>
                    <a:srgbClr val="2C3280"/>
                  </a:solidFill>
                  <a:latin typeface="+mn-lt"/>
                  <a:ea typeface="+mn-ea"/>
                  <a:cs typeface="Arial"/>
                </a:rPr>
                <a:t>on</a:t>
              </a:r>
              <a:r>
                <a:rPr lang="en-US" sz="1600" i="0" kern="1300" baseline="0" dirty="0">
                  <a:solidFill>
                    <a:srgbClr val="2C3280"/>
                  </a:solidFill>
                  <a:latin typeface="+mn-lt"/>
                  <a:ea typeface="+mn-ea"/>
                  <a:cs typeface="Arial"/>
                </a:rPr>
                <a:t> your favorite social media accounts!</a:t>
              </a:r>
              <a:endParaRPr lang="en-US" sz="1600" i="0" dirty="0">
                <a:solidFill>
                  <a:srgbClr val="2C3280"/>
                </a:solidFill>
              </a:endParaRPr>
            </a:p>
          </p:txBody>
        </p:sp>
        <p:sp>
          <p:nvSpPr>
            <p:cNvPr id="38" name="Rectangle 1"/>
            <p:cNvSpPr>
              <a:spLocks noChangeArrowheads="1"/>
            </p:cNvSpPr>
            <p:nvPr userDrawn="1"/>
          </p:nvSpPr>
          <p:spPr bwMode="auto">
            <a:xfrm>
              <a:off x="2703560" y="6140370"/>
              <a:ext cx="4200525" cy="307777"/>
            </a:xfrm>
            <a:prstGeom prst="rect">
              <a:avLst/>
            </a:prstGeom>
            <a:noFill/>
            <a:ln>
              <a:noFill/>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a:r>
                <a:rPr lang="en-US" altLang="en-US" sz="1400" b="1" dirty="0">
                  <a:solidFill>
                    <a:srgbClr val="212121"/>
                  </a:solidFill>
                  <a:latin typeface="wf_segoe-ui_normal"/>
                </a:rPr>
                <a:t>@DTI.Philippines</a:t>
              </a:r>
              <a:endParaRPr lang="en-US" altLang="en-US" sz="1400" dirty="0">
                <a:latin typeface="wf_segoe-ui_normal"/>
              </a:endParaRPr>
            </a:p>
          </p:txBody>
        </p:sp>
        <p:sp>
          <p:nvSpPr>
            <p:cNvPr id="39" name="Rectangle 1"/>
            <p:cNvSpPr>
              <a:spLocks noChangeArrowheads="1"/>
            </p:cNvSpPr>
            <p:nvPr userDrawn="1"/>
          </p:nvSpPr>
          <p:spPr bwMode="auto">
            <a:xfrm>
              <a:off x="2679389" y="5716608"/>
              <a:ext cx="4198938" cy="307777"/>
            </a:xfrm>
            <a:prstGeom prst="rect">
              <a:avLst/>
            </a:prstGeom>
            <a:noFill/>
            <a:ln>
              <a:noFill/>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a:r>
                <a:rPr lang="en-US" altLang="en-US" sz="1400" b="1" dirty="0">
                  <a:solidFill>
                    <a:srgbClr val="212121"/>
                  </a:solidFill>
                  <a:latin typeface="wf_segoe-ui_normal"/>
                </a:rPr>
                <a:t>@DTIPhilippines</a:t>
              </a:r>
              <a:endParaRPr lang="en-US" altLang="en-US" sz="1400" dirty="0">
                <a:latin typeface="wf_segoe-ui_normal"/>
              </a:endParaRPr>
            </a:p>
          </p:txBody>
        </p:sp>
        <p:sp>
          <p:nvSpPr>
            <p:cNvPr id="40" name="Rectangle 1"/>
            <p:cNvSpPr>
              <a:spLocks noChangeArrowheads="1"/>
            </p:cNvSpPr>
            <p:nvPr userDrawn="1"/>
          </p:nvSpPr>
          <p:spPr bwMode="auto">
            <a:xfrm>
              <a:off x="2699334" y="5328846"/>
              <a:ext cx="4198938" cy="307777"/>
            </a:xfrm>
            <a:prstGeom prst="rect">
              <a:avLst/>
            </a:prstGeom>
            <a:noFill/>
            <a:ln>
              <a:noFill/>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a:r>
                <a:rPr lang="en-US" altLang="en-US" sz="1400" b="1" dirty="0">
                  <a:solidFill>
                    <a:srgbClr val="212121"/>
                  </a:solidFill>
                  <a:latin typeface="wf_segoe-ui_normal"/>
                </a:rPr>
                <a:t>@DTI.Philippines</a:t>
              </a:r>
              <a:endParaRPr lang="en-US" altLang="en-US" sz="1000" b="1" dirty="0">
                <a:latin typeface="wf_segoe-ui_normal"/>
              </a:endParaRPr>
            </a:p>
          </p:txBody>
        </p:sp>
        <p:pic>
          <p:nvPicPr>
            <p:cNvPr id="41" name="Picture 2" descr="Facebook">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8388" y="5280407"/>
              <a:ext cx="390525" cy="390525"/>
            </a:xfrm>
            <a:prstGeom prst="rect">
              <a:avLst/>
            </a:prstGeom>
            <a:noFill/>
            <a:ln>
              <a:noFill/>
            </a:ln>
          </p:spPr>
        </p:pic>
        <p:pic>
          <p:nvPicPr>
            <p:cNvPr id="42" name="Picture 3" descr="Twitter">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18388" y="5677795"/>
              <a:ext cx="390525" cy="390525"/>
            </a:xfrm>
            <a:prstGeom prst="rect">
              <a:avLst/>
            </a:prstGeom>
            <a:noFill/>
            <a:ln>
              <a:noFill/>
            </a:ln>
          </p:spPr>
        </p:pic>
        <p:pic>
          <p:nvPicPr>
            <p:cNvPr id="43" name="Picture 4" descr="Instagram">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18388" y="6113821"/>
              <a:ext cx="390525" cy="390525"/>
            </a:xfrm>
            <a:prstGeom prst="rect">
              <a:avLst/>
            </a:prstGeom>
            <a:noFill/>
            <a:ln>
              <a:noFill/>
            </a:ln>
          </p:spPr>
        </p:pic>
      </p:grpSp>
    </p:spTree>
    <p:extLst>
      <p:ext uri="{BB962C8B-B14F-4D97-AF65-F5344CB8AC3E}">
        <p14:creationId xmlns:p14="http://schemas.microsoft.com/office/powerpoint/2010/main" val="193713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2083327"/>
            <a:ext cx="8229600" cy="41571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221938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36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13514"/>
            <a:ext cx="4038600" cy="3812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13514"/>
            <a:ext cx="4038600" cy="3812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411886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236240"/>
            <a:ext cx="4040188" cy="4312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69661"/>
            <a:ext cx="4040188" cy="33565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236240"/>
            <a:ext cx="4041775" cy="4312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769661"/>
            <a:ext cx="4041775" cy="33565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205207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303834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293450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20043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C8D1F-E918-5549-B331-C7456463AC6E}" type="datetimeFigureOut">
              <a:rPr lang="en-US" smtClean="0"/>
              <a:pPr/>
              <a:t>1/28/2025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F9A7CF-7328-A940-80E6-5534F981A652}" type="slidenum">
              <a:rPr lang="en-US" smtClean="0"/>
              <a:pPr/>
              <a:t>‹Nº›</a:t>
            </a:fld>
            <a:endParaRPr lang="en-US"/>
          </a:p>
        </p:txBody>
      </p:sp>
    </p:spTree>
    <p:extLst>
      <p:ext uri="{BB962C8B-B14F-4D97-AF65-F5344CB8AC3E}">
        <p14:creationId xmlns:p14="http://schemas.microsoft.com/office/powerpoint/2010/main" val="1198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3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83327"/>
            <a:ext cx="8229600" cy="4042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9A7CF-7328-A940-80E6-5534F981A652}" type="slidenum">
              <a:rPr lang="en-US" smtClean="0"/>
              <a:pPr/>
              <a:t>‹Nº›</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2879"/>
            <a:ext cx="9144000" cy="823139"/>
          </a:xfrm>
          <a:prstGeom prst="rect">
            <a:avLst/>
          </a:prstGeom>
        </p:spPr>
      </p:pic>
      <p:grpSp>
        <p:nvGrpSpPr>
          <p:cNvPr id="8" name="Group 7"/>
          <p:cNvGrpSpPr/>
          <p:nvPr userDrawn="1"/>
        </p:nvGrpSpPr>
        <p:grpSpPr>
          <a:xfrm>
            <a:off x="133626" y="6567369"/>
            <a:ext cx="6241417" cy="358169"/>
            <a:chOff x="842958" y="6546484"/>
            <a:chExt cx="5304514" cy="358169"/>
          </a:xfrm>
        </p:grpSpPr>
        <p:sp>
          <p:nvSpPr>
            <p:cNvPr id="9" name="TextBox 8"/>
            <p:cNvSpPr txBox="1"/>
            <p:nvPr/>
          </p:nvSpPr>
          <p:spPr>
            <a:xfrm>
              <a:off x="921117" y="6566099"/>
              <a:ext cx="5226355" cy="338554"/>
            </a:xfrm>
            <a:prstGeom prst="rect">
              <a:avLst/>
            </a:prstGeom>
            <a:noFill/>
          </p:spPr>
          <p:txBody>
            <a:bodyPr wrap="square" rtlCol="0">
              <a:spAutoFit/>
            </a:bodyPr>
            <a:lstStyle/>
            <a:p>
              <a:r>
                <a:rPr lang="en-US" sz="700" kern="1300" dirty="0">
                  <a:solidFill>
                    <a:srgbClr val="2C3280"/>
                  </a:solidFill>
                  <a:latin typeface="+mj-lt"/>
                  <a:cs typeface="Arial"/>
                </a:rPr>
                <a:t>    </a:t>
              </a:r>
              <a:r>
                <a:rPr lang="en-US" sz="900" kern="1300" dirty="0">
                  <a:solidFill>
                    <a:srgbClr val="2C3280"/>
                  </a:solidFill>
                  <a:latin typeface="+mj-lt"/>
                  <a:cs typeface="Arial"/>
                </a:rPr>
                <a:t>www.facebook.com/DTI.Philippines</a:t>
              </a:r>
              <a:r>
                <a:rPr lang="en-US" sz="700" kern="1300" dirty="0">
                  <a:solidFill>
                    <a:srgbClr val="2C3280"/>
                  </a:solidFill>
                  <a:latin typeface="+mj-lt"/>
                  <a:cs typeface="Arial"/>
                </a:rPr>
                <a:t>                    </a:t>
              </a:r>
              <a:r>
                <a:rPr lang="en-US" sz="900" kern="1300" dirty="0">
                  <a:solidFill>
                    <a:srgbClr val="2C3280"/>
                  </a:solidFill>
                  <a:latin typeface="+mj-lt"/>
                  <a:cs typeface="Arial"/>
                </a:rPr>
                <a:t>www.twitter.com/DTIPhilippines</a:t>
              </a:r>
              <a:r>
                <a:rPr lang="en-US" sz="700" kern="1300" dirty="0">
                  <a:solidFill>
                    <a:srgbClr val="2C3280"/>
                  </a:solidFill>
                  <a:latin typeface="+mj-lt"/>
                  <a:cs typeface="Arial"/>
                </a:rPr>
                <a:t>                 </a:t>
              </a:r>
              <a:r>
                <a:rPr lang="en-US" sz="900" kern="1300" dirty="0">
                  <a:solidFill>
                    <a:srgbClr val="2C3280"/>
                  </a:solidFill>
                  <a:latin typeface="+mj-lt"/>
                  <a:cs typeface="Arial"/>
                </a:rPr>
                <a:t>www.Instagram.com/DTI.philippines</a:t>
              </a:r>
              <a:endParaRPr lang="en-US" sz="700" kern="1300" dirty="0">
                <a:solidFill>
                  <a:srgbClr val="2C3280"/>
                </a:solidFill>
                <a:latin typeface="+mj-lt"/>
                <a:cs typeface="Arial"/>
              </a:endParaRPr>
            </a:p>
            <a:p>
              <a:endParaRPr lang="en-US" sz="700" kern="1300" dirty="0">
                <a:solidFill>
                  <a:srgbClr val="2C3280"/>
                </a:solidFill>
                <a:latin typeface="+mj-lt"/>
                <a:cs typeface="Arial"/>
              </a:endParaRPr>
            </a:p>
          </p:txBody>
        </p:sp>
        <p:grpSp>
          <p:nvGrpSpPr>
            <p:cNvPr id="10" name="Group 9"/>
            <p:cNvGrpSpPr/>
            <p:nvPr/>
          </p:nvGrpSpPr>
          <p:grpSpPr>
            <a:xfrm>
              <a:off x="842958" y="6554669"/>
              <a:ext cx="218722" cy="218722"/>
              <a:chOff x="778187" y="6540440"/>
              <a:chExt cx="244381" cy="244381"/>
            </a:xfrm>
          </p:grpSpPr>
          <p:sp>
            <p:nvSpPr>
              <p:cNvPr id="15" name="Oval 14"/>
              <p:cNvSpPr/>
              <p:nvPr/>
            </p:nvSpPr>
            <p:spPr>
              <a:xfrm>
                <a:off x="798198" y="6566099"/>
                <a:ext cx="199539" cy="20348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8187" y="6540440"/>
                <a:ext cx="244381" cy="244381"/>
              </a:xfrm>
              <a:prstGeom prst="rect">
                <a:avLst/>
              </a:prstGeom>
            </p:spPr>
          </p:pic>
        </p:grpSp>
        <p:grpSp>
          <p:nvGrpSpPr>
            <p:cNvPr id="11" name="Group 10"/>
            <p:cNvGrpSpPr/>
            <p:nvPr/>
          </p:nvGrpSpPr>
          <p:grpSpPr>
            <a:xfrm>
              <a:off x="2591170" y="6546484"/>
              <a:ext cx="215059" cy="215059"/>
              <a:chOff x="3029790" y="3059024"/>
              <a:chExt cx="369976" cy="369976"/>
            </a:xfrm>
          </p:grpSpPr>
          <p:sp>
            <p:nvSpPr>
              <p:cNvPr id="13" name="Oval 12"/>
              <p:cNvSpPr/>
              <p:nvPr/>
            </p:nvSpPr>
            <p:spPr>
              <a:xfrm>
                <a:off x="3068994" y="3152953"/>
                <a:ext cx="178588" cy="18211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29790" y="3059024"/>
                <a:ext cx="369976" cy="369976"/>
              </a:xfrm>
              <a:prstGeom prst="rect">
                <a:avLst/>
              </a:prstGeom>
            </p:spPr>
          </p:pic>
        </p:grpSp>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04361" y="6566099"/>
              <a:ext cx="190080" cy="190080"/>
            </a:xfrm>
            <a:prstGeom prst="rect">
              <a:avLst/>
            </a:prstGeom>
          </p:spPr>
        </p:pic>
      </p:grpSp>
    </p:spTree>
    <p:extLst>
      <p:ext uri="{BB962C8B-B14F-4D97-AF65-F5344CB8AC3E}">
        <p14:creationId xmlns:p14="http://schemas.microsoft.com/office/powerpoint/2010/main" val="17442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51" r:id="rId12"/>
  </p:sldLayoutIdLst>
  <p:txStyles>
    <p:titleStyle>
      <a:lvl1pPr algn="ctr" defTabSz="457200" rtl="0" eaLnBrk="1" latinLnBrk="0" hangingPunct="1">
        <a:spcBef>
          <a:spcPct val="0"/>
        </a:spcBef>
        <a:buNone/>
        <a:defRPr sz="4400" b="0" kern="1200">
          <a:solidFill>
            <a:srgbClr val="2C3280"/>
          </a:solidFill>
          <a:latin typeface="Franklin Gothic Demi Cond" panose="020B07060304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johnpaulinigo@dti.gov.p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latam@dti.gov.ph" TargetMode="External"/><Relationship Id="rId4" Type="http://schemas.openxmlformats.org/officeDocument/2006/relationships/hyperlink" Target="mailto:mexico@dti.gov.ph"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odfreephotos.com/philippines/manila/makati-skyline-at-night-in-manila-philippines.jpg.php" TargetMode="External"/><Relationship Id="rId5" Type="http://schemas.openxmlformats.org/officeDocument/2006/relationships/image" Target="../media/image7.jpg"/><Relationship Id="rId10" Type="http://schemas.openxmlformats.org/officeDocument/2006/relationships/image" Target="../media/image11.svg"/><Relationship Id="rId4" Type="http://schemas.openxmlformats.org/officeDocument/2006/relationships/hyperlink" Target="https://www.goodfreephotos.com/Free-Stock-Photos/cityscape-and-roads-in-santiago-chile.jpg.php"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ic.adb.org/fta.php?id=3&amp;ssid=3" TargetMode="External"/><Relationship Id="rId7" Type="http://schemas.openxmlformats.org/officeDocument/2006/relationships/hyperlink" Target="https://aric.adb.org/fta.php?id=11&amp;ssid=3" TargetMode="External"/><Relationship Id="rId2" Type="http://schemas.openxmlformats.org/officeDocument/2006/relationships/hyperlink" Target="https://aric.adb.org/fta.php?id=1&amp;ssid=3" TargetMode="External"/><Relationship Id="rId1" Type="http://schemas.openxmlformats.org/officeDocument/2006/relationships/slideLayout" Target="../slideLayouts/slideLayout2.xml"/><Relationship Id="rId6" Type="http://schemas.openxmlformats.org/officeDocument/2006/relationships/hyperlink" Target="https://aric.adb.org/fta.php?id=80&amp;ssid=3" TargetMode="External"/><Relationship Id="rId5" Type="http://schemas.openxmlformats.org/officeDocument/2006/relationships/hyperlink" Target="https://aric.adb.org/fta.php?id=63&amp;ssid=3" TargetMode="External"/><Relationship Id="rId4" Type="http://schemas.openxmlformats.org/officeDocument/2006/relationships/hyperlink" Target="https://aric.adb.org/fta.php?id=58&amp;ssid=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aric.adb.org/fta.php?id=353&amp;ssid=3" TargetMode="External"/><Relationship Id="rId3" Type="http://schemas.openxmlformats.org/officeDocument/2006/relationships/hyperlink" Target="https://aric.adb.org/fta.php?id=292&amp;ssid=3" TargetMode="External"/><Relationship Id="rId7" Type="http://schemas.openxmlformats.org/officeDocument/2006/relationships/hyperlink" Target="https://aric.adb.org/fta.php?id=408&amp;ssid=3" TargetMode="External"/><Relationship Id="rId2" Type="http://schemas.openxmlformats.org/officeDocument/2006/relationships/hyperlink" Target="https://aric.adb.org/fta.php?id=293&amp;ssid=3" TargetMode="External"/><Relationship Id="rId1" Type="http://schemas.openxmlformats.org/officeDocument/2006/relationships/slideLayout" Target="../slideLayouts/slideLayout2.xml"/><Relationship Id="rId6" Type="http://schemas.openxmlformats.org/officeDocument/2006/relationships/hyperlink" Target="https://aric.adb.org/fta.php?id=397&amp;ssid=3" TargetMode="External"/><Relationship Id="rId5" Type="http://schemas.openxmlformats.org/officeDocument/2006/relationships/hyperlink" Target="https://aric.adb.org/fta.php?id=294&amp;ssid=3" TargetMode="External"/><Relationship Id="rId4" Type="http://schemas.openxmlformats.org/officeDocument/2006/relationships/hyperlink" Target="https://aric.adb.org/fta.php?id=70&amp;ssid=3" TargetMode="External"/><Relationship Id="rId9" Type="http://schemas.openxmlformats.org/officeDocument/2006/relationships/hyperlink" Target="https://aric.adb.org/fta.php?id=310&amp;ssid=3"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ifexconnect.com/exhibitors/current" TargetMode="External"/><Relationship Id="rId3" Type="http://schemas.openxmlformats.org/officeDocument/2006/relationships/hyperlink" Target="https://fameplus.com/"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hyperlink" Target="https://www.ifexconnect.com/pre-reg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3099" y="126000"/>
            <a:ext cx="6113367" cy="6042990"/>
          </a:xfrm>
        </p:spPr>
        <p:txBody>
          <a:bodyPr>
            <a:normAutofit/>
          </a:bodyPr>
          <a:lstStyle/>
          <a:p>
            <a:r>
              <a:rPr lang="en-PH" sz="5000" dirty="0"/>
              <a:t>OPORTUNIDADES DE NEGOCIO EN FILIPINAS</a:t>
            </a:r>
            <a:endParaRPr lang="en-PH" sz="5400" dirty="0"/>
          </a:p>
        </p:txBody>
      </p:sp>
    </p:spTree>
    <p:extLst>
      <p:ext uri="{BB962C8B-B14F-4D97-AF65-F5344CB8AC3E}">
        <p14:creationId xmlns:p14="http://schemas.microsoft.com/office/powerpoint/2010/main" val="288553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85679C-93F8-4D2D-97DB-69F5C3647E83}"/>
              </a:ext>
            </a:extLst>
          </p:cNvPr>
          <p:cNvPicPr>
            <a:picLocks noChangeAspect="1"/>
          </p:cNvPicPr>
          <p:nvPr/>
        </p:nvPicPr>
        <p:blipFill>
          <a:blip r:embed="rId3"/>
          <a:stretch>
            <a:fillRect/>
          </a:stretch>
        </p:blipFill>
        <p:spPr>
          <a:xfrm>
            <a:off x="0" y="800100"/>
            <a:ext cx="9144000" cy="6057900"/>
          </a:xfrm>
          <a:prstGeom prst="rect">
            <a:avLst/>
          </a:prstGeom>
        </p:spPr>
      </p:pic>
      <p:sp>
        <p:nvSpPr>
          <p:cNvPr id="3" name="Rectangle 2">
            <a:extLst>
              <a:ext uri="{FF2B5EF4-FFF2-40B4-BE49-F238E27FC236}">
                <a16:creationId xmlns:a16="http://schemas.microsoft.com/office/drawing/2014/main" id="{919EFF65-3D03-46CA-8521-8A2D899892FF}"/>
              </a:ext>
            </a:extLst>
          </p:cNvPr>
          <p:cNvSpPr/>
          <p:nvPr/>
        </p:nvSpPr>
        <p:spPr>
          <a:xfrm>
            <a:off x="5196920" y="1160851"/>
            <a:ext cx="3947080" cy="2377440"/>
          </a:xfrm>
          <a:prstGeom prst="rect">
            <a:avLst/>
          </a:prstGeom>
          <a:solidFill>
            <a:srgbClr val="1A25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Corporate Recovery And Tax Incentives for Enterprises to Maximize Opportunities for Reinvigorating the Economy</a:t>
            </a:r>
            <a:endParaRPr lang="es-MX" sz="2000" b="1" dirty="0">
              <a:solidFill>
                <a:schemeClr val="bg1"/>
              </a:solidFill>
            </a:endParaRPr>
          </a:p>
        </p:txBody>
      </p:sp>
      <p:sp>
        <p:nvSpPr>
          <p:cNvPr id="4" name="TextBox 3">
            <a:extLst>
              <a:ext uri="{FF2B5EF4-FFF2-40B4-BE49-F238E27FC236}">
                <a16:creationId xmlns:a16="http://schemas.microsoft.com/office/drawing/2014/main" id="{D81D99FE-53BC-4927-979B-E54CB8547FB1}"/>
              </a:ext>
            </a:extLst>
          </p:cNvPr>
          <p:cNvSpPr txBox="1"/>
          <p:nvPr/>
        </p:nvSpPr>
        <p:spPr>
          <a:xfrm>
            <a:off x="374073" y="1551563"/>
            <a:ext cx="4448775" cy="1877437"/>
          </a:xfrm>
          <a:prstGeom prst="rect">
            <a:avLst/>
          </a:prstGeom>
          <a:noFill/>
        </p:spPr>
        <p:txBody>
          <a:bodyPr wrap="square" rtlCol="0">
            <a:spAutoFit/>
          </a:bodyPr>
          <a:lstStyle/>
          <a:p>
            <a:pPr algn="ctr"/>
            <a:r>
              <a:rPr lang="es-MX" sz="4400" b="1" dirty="0">
                <a:solidFill>
                  <a:srgbClr val="1A25AB"/>
                </a:solidFill>
                <a:latin typeface="Arial Narrow" panose="020B0606020202030204" pitchFamily="34" charset="0"/>
                <a:cs typeface="Calibri" panose="020F0502020204030204" pitchFamily="34" charset="0"/>
              </a:rPr>
              <a:t>CREATE MORE </a:t>
            </a:r>
            <a:r>
              <a:rPr lang="es-MX" sz="3600" b="1" dirty="0" err="1">
                <a:solidFill>
                  <a:srgbClr val="1A25AB"/>
                </a:solidFill>
                <a:latin typeface="Arial Narrow" panose="020B0606020202030204" pitchFamily="34" charset="0"/>
                <a:cs typeface="Calibri" panose="020F0502020204030204" pitchFamily="34" charset="0"/>
              </a:rPr>
              <a:t>Republic</a:t>
            </a:r>
            <a:r>
              <a:rPr lang="es-MX" sz="3600" b="1" dirty="0">
                <a:solidFill>
                  <a:srgbClr val="1A25AB"/>
                </a:solidFill>
                <a:latin typeface="Arial Narrow" panose="020B0606020202030204" pitchFamily="34" charset="0"/>
                <a:cs typeface="Calibri" panose="020F0502020204030204" pitchFamily="34" charset="0"/>
              </a:rPr>
              <a:t> </a:t>
            </a:r>
            <a:r>
              <a:rPr lang="es-MX" sz="3600" b="1" dirty="0" err="1">
                <a:solidFill>
                  <a:srgbClr val="1A25AB"/>
                </a:solidFill>
                <a:latin typeface="Arial Narrow" panose="020B0606020202030204" pitchFamily="34" charset="0"/>
                <a:cs typeface="Calibri" panose="020F0502020204030204" pitchFamily="34" charset="0"/>
              </a:rPr>
              <a:t>Act</a:t>
            </a:r>
            <a:r>
              <a:rPr lang="es-MX" sz="3600" b="1" dirty="0">
                <a:solidFill>
                  <a:srgbClr val="1A25AB"/>
                </a:solidFill>
                <a:latin typeface="Arial Narrow" panose="020B0606020202030204" pitchFamily="34" charset="0"/>
                <a:cs typeface="Calibri" panose="020F0502020204030204" pitchFamily="34" charset="0"/>
              </a:rPr>
              <a:t> </a:t>
            </a:r>
          </a:p>
          <a:p>
            <a:pPr algn="ctr"/>
            <a:r>
              <a:rPr lang="es-MX" sz="3600" b="1" dirty="0">
                <a:solidFill>
                  <a:srgbClr val="1A25AB"/>
                </a:solidFill>
                <a:latin typeface="Arial Narrow" panose="020B0606020202030204" pitchFamily="34" charset="0"/>
                <a:cs typeface="Calibri" panose="020F0502020204030204" pitchFamily="34" charset="0"/>
              </a:rPr>
              <a:t>No. 12006</a:t>
            </a:r>
          </a:p>
        </p:txBody>
      </p:sp>
      <p:sp>
        <p:nvSpPr>
          <p:cNvPr id="5" name="Rectangle 4">
            <a:extLst>
              <a:ext uri="{FF2B5EF4-FFF2-40B4-BE49-F238E27FC236}">
                <a16:creationId xmlns:a16="http://schemas.microsoft.com/office/drawing/2014/main" id="{3334139A-914F-434C-5159-3BF62E030E69}"/>
              </a:ext>
            </a:extLst>
          </p:cNvPr>
          <p:cNvSpPr/>
          <p:nvPr/>
        </p:nvSpPr>
        <p:spPr>
          <a:xfrm>
            <a:off x="5196920" y="3319709"/>
            <a:ext cx="3947080" cy="2377440"/>
          </a:xfrm>
          <a:prstGeom prst="rect">
            <a:avLst/>
          </a:prstGeom>
          <a:solidFill>
            <a:srgbClr val="1A25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chemeClr val="bg1"/>
                </a:solidFill>
              </a:rPr>
              <a:t>Recuperación Corporativa e Incentivos fiscales para Empresas para Maximizar Oportunidades para Revitalizar la Economía</a:t>
            </a:r>
            <a:endParaRPr lang="es-MX" sz="2000" b="1" dirty="0">
              <a:solidFill>
                <a:schemeClr val="bg1"/>
              </a:solidFill>
            </a:endParaRPr>
          </a:p>
        </p:txBody>
      </p:sp>
    </p:spTree>
    <p:extLst>
      <p:ext uri="{BB962C8B-B14F-4D97-AF65-F5344CB8AC3E}">
        <p14:creationId xmlns:p14="http://schemas.microsoft.com/office/powerpoint/2010/main" val="299621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AF842-F418-4BD0-FC43-8F36041C228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9E1C189C-8682-ACF0-B3DE-1FF5BDC5C04D}"/>
              </a:ext>
            </a:extLst>
          </p:cNvPr>
          <p:cNvSpPr txBox="1"/>
          <p:nvPr/>
        </p:nvSpPr>
        <p:spPr>
          <a:xfrm>
            <a:off x="1187348" y="201984"/>
            <a:ext cx="8100489" cy="492443"/>
          </a:xfrm>
          <a:prstGeom prst="rect">
            <a:avLst/>
          </a:prstGeom>
          <a:noFill/>
        </p:spPr>
        <p:txBody>
          <a:bodyPr wrap="square">
            <a:spAutoFit/>
          </a:bodyPr>
          <a:lstStyle/>
          <a:p>
            <a:r>
              <a:rPr lang="en-US" sz="2600" b="1" dirty="0">
                <a:solidFill>
                  <a:schemeClr val="bg1"/>
                </a:solidFill>
                <a:latin typeface="Franklin Gothic Demi Cond" panose="020B0706030402020204" pitchFamily="34" charset="0"/>
                <a:ea typeface="+mj-ea"/>
                <a:cs typeface="+mj-cs"/>
              </a:rPr>
              <a:t>INDUSTRIAS PRIORITARIAS DE FILIPINAS PARA INVERSIONES</a:t>
            </a:r>
            <a:endParaRPr lang="es-MX" sz="2600" b="1" dirty="0">
              <a:solidFill>
                <a:schemeClr val="bg1"/>
              </a:solidFill>
              <a:latin typeface="Franklin Gothic Demi Cond" panose="020B0706030402020204" pitchFamily="34" charset="0"/>
              <a:ea typeface="+mj-ea"/>
              <a:cs typeface="+mj-cs"/>
            </a:endParaRPr>
          </a:p>
        </p:txBody>
      </p:sp>
      <p:sp>
        <p:nvSpPr>
          <p:cNvPr id="7" name="Marcador de contenido 2">
            <a:extLst>
              <a:ext uri="{FF2B5EF4-FFF2-40B4-BE49-F238E27FC236}">
                <a16:creationId xmlns:a16="http://schemas.microsoft.com/office/drawing/2014/main" id="{4C4584B9-B333-2AB6-46B5-919648DC5178}"/>
              </a:ext>
            </a:extLst>
          </p:cNvPr>
          <p:cNvSpPr txBox="1">
            <a:spLocks/>
          </p:cNvSpPr>
          <p:nvPr/>
        </p:nvSpPr>
        <p:spPr>
          <a:xfrm>
            <a:off x="107878" y="950074"/>
            <a:ext cx="8928243" cy="5265791"/>
          </a:xfrm>
          <a:prstGeom prst="rect">
            <a:avLst/>
          </a:prstGeom>
          <a:solidFill>
            <a:srgbClr val="00B0F0"/>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200" b="1" dirty="0"/>
              <a:t>NIVEL I</a:t>
            </a:r>
          </a:p>
          <a:p>
            <a:r>
              <a:rPr lang="es-ES" sz="2400" b="1" dirty="0"/>
              <a:t>Bienes y servicios esenciales: </a:t>
            </a:r>
            <a:r>
              <a:rPr lang="es-ES" sz="2400" dirty="0"/>
              <a:t>Equipos, suministros y dispositivos médicos y quirúrgicos, equipos e instalaciones de laboratorio, hospitales, etc.</a:t>
            </a:r>
          </a:p>
          <a:p>
            <a:r>
              <a:rPr lang="es-ES" sz="2400" b="1" dirty="0"/>
              <a:t>Oportunidades de empleo</a:t>
            </a:r>
            <a:r>
              <a:rPr lang="es-ES" sz="2400" dirty="0"/>
              <a:t>: Actividades que generan oportunidades de empleo fuera de las áreas urbanas congestionadas</a:t>
            </a:r>
            <a:r>
              <a:rPr lang="es-ES" sz="2400" b="1" dirty="0"/>
              <a:t>.</a:t>
            </a:r>
          </a:p>
          <a:p>
            <a:r>
              <a:rPr lang="es-ES" sz="2400" b="1" dirty="0"/>
              <a:t> Servicios estratégicos: </a:t>
            </a:r>
            <a:r>
              <a:rPr lang="es-ES" sz="2400" dirty="0"/>
              <a:t>Circuitos integrados, Industrias creativas, Servicios IT-BPM, Centros de contacto, MRO de aeronaves, Telecomunicaciones, Tratamiento de residuos industriales.</a:t>
            </a:r>
          </a:p>
          <a:p>
            <a:r>
              <a:rPr lang="es-ES" sz="2400" b="1" dirty="0"/>
              <a:t>Vivienda colectiva.</a:t>
            </a:r>
          </a:p>
          <a:p>
            <a:r>
              <a:rPr lang="es-ES" sz="2400" b="1" dirty="0"/>
              <a:t>Infraestructura y logística.</a:t>
            </a:r>
            <a:endParaRPr lang="en-US" sz="2400" b="1" i="0" dirty="0">
              <a:effectLst/>
              <a:latin typeface="MarkW01-Light"/>
            </a:endParaRPr>
          </a:p>
        </p:txBody>
      </p:sp>
    </p:spTree>
    <p:extLst>
      <p:ext uri="{BB962C8B-B14F-4D97-AF65-F5344CB8AC3E}">
        <p14:creationId xmlns:p14="http://schemas.microsoft.com/office/powerpoint/2010/main" val="256624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E81EBA-7291-D53F-DDA3-00A174AD71DD}"/>
              </a:ext>
            </a:extLst>
          </p:cNvPr>
          <p:cNvSpPr txBox="1"/>
          <p:nvPr/>
        </p:nvSpPr>
        <p:spPr>
          <a:xfrm>
            <a:off x="1187348" y="201984"/>
            <a:ext cx="8100489" cy="492443"/>
          </a:xfrm>
          <a:prstGeom prst="rect">
            <a:avLst/>
          </a:prstGeom>
          <a:noFill/>
        </p:spPr>
        <p:txBody>
          <a:bodyPr wrap="square">
            <a:spAutoFit/>
          </a:bodyPr>
          <a:lstStyle/>
          <a:p>
            <a:r>
              <a:rPr lang="en-US" sz="2600" b="1" dirty="0">
                <a:solidFill>
                  <a:schemeClr val="bg1"/>
                </a:solidFill>
                <a:latin typeface="Franklin Gothic Demi Cond" panose="020B0706030402020204" pitchFamily="34" charset="0"/>
                <a:ea typeface="+mj-ea"/>
                <a:cs typeface="+mj-cs"/>
              </a:rPr>
              <a:t>INDUSTRIAS PRIORITARIAS DE FILIPINAS PARA INVERSIONES</a:t>
            </a:r>
            <a:endParaRPr lang="es-MX" sz="2600" b="1" dirty="0">
              <a:solidFill>
                <a:schemeClr val="bg1"/>
              </a:solidFill>
              <a:latin typeface="Franklin Gothic Demi Cond" panose="020B0706030402020204" pitchFamily="34" charset="0"/>
              <a:ea typeface="+mj-ea"/>
              <a:cs typeface="+mj-cs"/>
            </a:endParaRPr>
          </a:p>
        </p:txBody>
      </p:sp>
      <p:sp>
        <p:nvSpPr>
          <p:cNvPr id="6" name="Marcador de contenido 2">
            <a:extLst>
              <a:ext uri="{FF2B5EF4-FFF2-40B4-BE49-F238E27FC236}">
                <a16:creationId xmlns:a16="http://schemas.microsoft.com/office/drawing/2014/main" id="{B8E09412-FB05-FA9F-3C18-B74BE5582CA3}"/>
              </a:ext>
            </a:extLst>
          </p:cNvPr>
          <p:cNvSpPr txBox="1">
            <a:spLocks/>
          </p:cNvSpPr>
          <p:nvPr/>
        </p:nvSpPr>
        <p:spPr>
          <a:xfrm>
            <a:off x="287676" y="1001445"/>
            <a:ext cx="8753582" cy="5450726"/>
          </a:xfrm>
          <a:prstGeom prst="rect">
            <a:avLst/>
          </a:prstGeom>
          <a:solidFill>
            <a:srgbClr val="BCD7EE"/>
          </a:solid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200" b="1" dirty="0"/>
              <a:t>NIVEL II</a:t>
            </a:r>
          </a:p>
          <a:p>
            <a:r>
              <a:rPr lang="es-ES" sz="2200" b="1" dirty="0"/>
              <a:t>Ecosistemas verdes: </a:t>
            </a:r>
            <a:r>
              <a:rPr lang="es-ES" sz="2200" dirty="0"/>
              <a:t>ensamblaje de vehículos eléctricos (VE), fabricación de piezas de VE, energía renovable, almacenamiento de energía, reciclaje, etc.</a:t>
            </a:r>
          </a:p>
          <a:p>
            <a:r>
              <a:rPr lang="es-ES" sz="2200" b="1" dirty="0"/>
              <a:t>Actividades relacionadas con la salud: </a:t>
            </a:r>
            <a:r>
              <a:rPr lang="es-ES" sz="2200" dirty="0"/>
              <a:t>fabricación en apoyo del Programa de Autosuficiencia en Vacunas y otros programas relacionados con la salud, medicamentos, ingredientes farmacéuticos activos, hospitales especializados, etc.</a:t>
            </a:r>
          </a:p>
          <a:p>
            <a:r>
              <a:rPr lang="es-ES" sz="2200" b="1" dirty="0"/>
              <a:t>Actividades relacionadas con la defensa: </a:t>
            </a:r>
            <a:r>
              <a:rPr lang="es-ES" sz="2200" dirty="0"/>
              <a:t>según lo avalado por el Departamento de Defensa Nacional, las Fuerzas Armadas de Filipinas o el Consejo de Seguridad Nacional.</a:t>
            </a:r>
          </a:p>
          <a:p>
            <a:r>
              <a:rPr lang="es-ES" sz="2200" b="1" dirty="0"/>
              <a:t>Brechas de la cadena de valor industrial: </a:t>
            </a:r>
            <a:r>
              <a:rPr lang="es-ES" sz="2200" dirty="0"/>
              <a:t>actividades que abordan las brechas de la cadena de valor en acero, textiles, productos químicos, procesamiento de metales verdes, refinación de petróleo crudo y fabricación de obleas a escala de laboratorio.</a:t>
            </a:r>
          </a:p>
          <a:p>
            <a:r>
              <a:rPr lang="es-ES" sz="2200" b="1" dirty="0"/>
              <a:t>Actividades relacionadas con la agricultura, la agroindustria y la seguridad alimentaria.</a:t>
            </a:r>
            <a:endParaRPr lang="en-US" sz="2200" b="1" i="0" dirty="0">
              <a:effectLst/>
              <a:latin typeface="MarkW01-Light"/>
            </a:endParaRPr>
          </a:p>
        </p:txBody>
      </p:sp>
    </p:spTree>
    <p:extLst>
      <p:ext uri="{BB962C8B-B14F-4D97-AF65-F5344CB8AC3E}">
        <p14:creationId xmlns:p14="http://schemas.microsoft.com/office/powerpoint/2010/main" val="344020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8A000-937A-DF32-9445-8C7CADDC3B3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D841204-9D97-2705-A32A-0D1A69B99E3F}"/>
              </a:ext>
            </a:extLst>
          </p:cNvPr>
          <p:cNvSpPr>
            <a:spLocks noGrp="1"/>
          </p:cNvSpPr>
          <p:nvPr>
            <p:ph idx="1"/>
          </p:nvPr>
        </p:nvSpPr>
        <p:spPr>
          <a:xfrm>
            <a:off x="137069" y="965772"/>
            <a:ext cx="8869862" cy="5471124"/>
          </a:xfrm>
          <a:solidFill>
            <a:srgbClr val="002060"/>
          </a:solidFill>
        </p:spPr>
        <p:txBody>
          <a:bodyPr>
            <a:noAutofit/>
          </a:bodyPr>
          <a:lstStyle/>
          <a:p>
            <a:pPr marL="0" indent="0">
              <a:buNone/>
            </a:pPr>
            <a:r>
              <a:rPr lang="es-ES" sz="2100" b="1" dirty="0">
                <a:solidFill>
                  <a:schemeClr val="bg1"/>
                </a:solidFill>
                <a:effectLst/>
              </a:rPr>
              <a:t>NIVEL III</a:t>
            </a:r>
          </a:p>
          <a:p>
            <a:r>
              <a:rPr lang="es-ES" sz="2100" b="1" dirty="0">
                <a:solidFill>
                  <a:schemeClr val="bg1"/>
                </a:solidFill>
                <a:effectLst/>
              </a:rPr>
              <a:t>Investigación y desarrollo (I+D), y actividades que adopten tecnologías avanzadas de producción digital de la cuarta revolución industrial: </a:t>
            </a:r>
            <a:r>
              <a:rPr lang="es-ES" sz="2100" dirty="0">
                <a:solidFill>
                  <a:schemeClr val="bg1"/>
                </a:solidFill>
                <a:effectLst/>
              </a:rPr>
              <a:t>Robótica, inteligencia artificial (IA), fabricación aditiva, análisis de datos, tecnologías de transformación digital, nanotecnología, biotecnología, producción y/o adopción de nuevas semillas híbridas, etc.</a:t>
            </a:r>
          </a:p>
          <a:p>
            <a:r>
              <a:rPr lang="es-ES" sz="2100" b="1" dirty="0">
                <a:solidFill>
                  <a:schemeClr val="bg1"/>
                </a:solidFill>
                <a:effectLst/>
              </a:rPr>
              <a:t>Fabricación altamente técnica y producción de productos y servicios innovadores: </a:t>
            </a:r>
            <a:r>
              <a:rPr lang="es-ES" sz="2100" dirty="0">
                <a:solidFill>
                  <a:schemeClr val="bg1"/>
                </a:solidFill>
                <a:effectLst/>
              </a:rPr>
              <a:t>Fabricación de equipos, piezas y servicios, comercialización de propiedad intelectual (PI) y productos/servicios de I+D, aeroespacial, dispositivos médicos, dispositivos y sistemas de Internet de las cosas (</a:t>
            </a:r>
            <a:r>
              <a:rPr lang="es-ES" sz="2100" dirty="0" err="1">
                <a:solidFill>
                  <a:schemeClr val="bg1"/>
                </a:solidFill>
                <a:effectLst/>
              </a:rPr>
              <a:t>IoT</a:t>
            </a:r>
            <a:r>
              <a:rPr lang="es-ES" sz="2100" dirty="0">
                <a:solidFill>
                  <a:schemeClr val="bg1"/>
                </a:solidFill>
                <a:effectLst/>
              </a:rPr>
              <a:t>), fabricación de obleas electrónicas a gran escala, materiales avanzados, etc.</a:t>
            </a:r>
          </a:p>
          <a:p>
            <a:r>
              <a:rPr lang="es-ES" sz="2100" b="1" dirty="0">
                <a:solidFill>
                  <a:schemeClr val="bg1"/>
                </a:solidFill>
                <a:effectLst/>
              </a:rPr>
              <a:t>Establecimiento de instalaciones de apoyo a la innovación: </a:t>
            </a:r>
            <a:r>
              <a:rPr lang="es-ES" sz="2100" dirty="0">
                <a:solidFill>
                  <a:schemeClr val="bg1"/>
                </a:solidFill>
                <a:effectLst/>
              </a:rPr>
              <a:t>centros de I+D, centros de excelencia, parques científicos y tecnológicos, centros de incubación de innovación, empresas tecnológicas emergentes, facilitadores de empresas emergentes, incubadoras y aceleradoras, e infraestructuras espaciales.</a:t>
            </a:r>
            <a:endParaRPr lang="en-US" sz="2100" dirty="0">
              <a:solidFill>
                <a:schemeClr val="bg1"/>
              </a:solidFill>
            </a:endParaRPr>
          </a:p>
        </p:txBody>
      </p:sp>
      <p:sp>
        <p:nvSpPr>
          <p:cNvPr id="5" name="CuadroTexto 4">
            <a:extLst>
              <a:ext uri="{FF2B5EF4-FFF2-40B4-BE49-F238E27FC236}">
                <a16:creationId xmlns:a16="http://schemas.microsoft.com/office/drawing/2014/main" id="{245CC788-850D-D08B-06E6-D4B321F1E522}"/>
              </a:ext>
            </a:extLst>
          </p:cNvPr>
          <p:cNvSpPr txBox="1"/>
          <p:nvPr/>
        </p:nvSpPr>
        <p:spPr>
          <a:xfrm>
            <a:off x="1187348" y="201984"/>
            <a:ext cx="8100489" cy="492443"/>
          </a:xfrm>
          <a:prstGeom prst="rect">
            <a:avLst/>
          </a:prstGeom>
          <a:noFill/>
        </p:spPr>
        <p:txBody>
          <a:bodyPr wrap="square">
            <a:spAutoFit/>
          </a:bodyPr>
          <a:lstStyle/>
          <a:p>
            <a:r>
              <a:rPr lang="en-US" sz="2600" b="1" dirty="0">
                <a:solidFill>
                  <a:schemeClr val="bg1"/>
                </a:solidFill>
                <a:latin typeface="Franklin Gothic Demi Cond" panose="020B0706030402020204" pitchFamily="34" charset="0"/>
                <a:ea typeface="+mj-ea"/>
                <a:cs typeface="+mj-cs"/>
              </a:rPr>
              <a:t>INDUSTRIAS PRIORITARIAS DE FILIPINAS PARA INVERSIONES</a:t>
            </a:r>
            <a:endParaRPr lang="es-MX" sz="2600" b="1" dirty="0">
              <a:solidFill>
                <a:schemeClr val="bg1"/>
              </a:solidFill>
              <a:latin typeface="Franklin Gothic Demi Cond" panose="020B0706030402020204" pitchFamily="34" charset="0"/>
              <a:ea typeface="+mj-ea"/>
              <a:cs typeface="+mj-cs"/>
            </a:endParaRPr>
          </a:p>
        </p:txBody>
      </p:sp>
    </p:spTree>
    <p:extLst>
      <p:ext uri="{BB962C8B-B14F-4D97-AF65-F5344CB8AC3E}">
        <p14:creationId xmlns:p14="http://schemas.microsoft.com/office/powerpoint/2010/main" val="255482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ED7E77-0809-3E54-194A-00DF89851088}"/>
              </a:ext>
            </a:extLst>
          </p:cNvPr>
          <p:cNvSpPr txBox="1"/>
          <p:nvPr/>
        </p:nvSpPr>
        <p:spPr>
          <a:xfrm>
            <a:off x="-111989" y="1031851"/>
            <a:ext cx="9029957" cy="430887"/>
          </a:xfrm>
          <a:prstGeom prst="rect">
            <a:avLst/>
          </a:prstGeom>
          <a:noFill/>
        </p:spPr>
        <p:txBody>
          <a:bodyPr wrap="square">
            <a:spAutoFit/>
          </a:bodyPr>
          <a:lstStyle/>
          <a:p>
            <a:pPr algn="ctr"/>
            <a:r>
              <a:rPr lang="es-ES" altLang="en-US" sz="2200" b="1" dirty="0">
                <a:latin typeface="Arial Narrow" panose="020B0606020202030204" pitchFamily="34" charset="0"/>
                <a:cs typeface="Calibri" panose="020F0502020204030204" pitchFamily="34" charset="0"/>
              </a:rPr>
              <a:t>INCENTIVOS PARA LAS EMPRESAS PARA MERCADO INTERNO  </a:t>
            </a:r>
            <a:r>
              <a:rPr lang="en-US" altLang="en-US" sz="2200" b="1" dirty="0">
                <a:solidFill>
                  <a:schemeClr val="accent1">
                    <a:lumMod val="50000"/>
                  </a:schemeClr>
                </a:solidFill>
                <a:latin typeface="Arial Narrow" panose="020B0606020202030204" pitchFamily="34" charset="0"/>
                <a:cs typeface="Calibri" panose="020F0502020204030204" pitchFamily="34" charset="0"/>
              </a:rPr>
              <a:t>(DME)</a:t>
            </a:r>
            <a:endParaRPr lang="en-PH" altLang="en-US" sz="2200" b="1" dirty="0">
              <a:solidFill>
                <a:schemeClr val="accent1">
                  <a:lumMod val="50000"/>
                </a:schemeClr>
              </a:solidFill>
              <a:latin typeface="Arial Narrow" panose="020B0606020202030204" pitchFamily="34" charset="0"/>
              <a:cs typeface="Calibri" panose="020F0502020204030204" pitchFamily="34" charset="0"/>
            </a:endParaRPr>
          </a:p>
        </p:txBody>
      </p:sp>
      <p:graphicFrame>
        <p:nvGraphicFramePr>
          <p:cNvPr id="4" name="Tabla 3">
            <a:extLst>
              <a:ext uri="{FF2B5EF4-FFF2-40B4-BE49-F238E27FC236}">
                <a16:creationId xmlns:a16="http://schemas.microsoft.com/office/drawing/2014/main" id="{69045ABE-82FF-CAF2-A0A6-D8017F3F8827}"/>
              </a:ext>
            </a:extLst>
          </p:cNvPr>
          <p:cNvGraphicFramePr>
            <a:graphicFrameLocks noGrp="1"/>
          </p:cNvGraphicFramePr>
          <p:nvPr>
            <p:extLst>
              <p:ext uri="{D42A27DB-BD31-4B8C-83A1-F6EECF244321}">
                <p14:modId xmlns:p14="http://schemas.microsoft.com/office/powerpoint/2010/main" val="2954226195"/>
              </p:ext>
            </p:extLst>
          </p:nvPr>
        </p:nvGraphicFramePr>
        <p:xfrm>
          <a:off x="585272" y="1462738"/>
          <a:ext cx="7973455" cy="4880889"/>
        </p:xfrm>
        <a:graphic>
          <a:graphicData uri="http://schemas.openxmlformats.org/drawingml/2006/table">
            <a:tbl>
              <a:tblPr firstRow="1" bandRow="1">
                <a:tableStyleId>{5C22544A-7EE6-4342-B048-85BDC9FD1C3A}</a:tableStyleId>
              </a:tblPr>
              <a:tblGrid>
                <a:gridCol w="1901619">
                  <a:extLst>
                    <a:ext uri="{9D8B030D-6E8A-4147-A177-3AD203B41FA5}">
                      <a16:colId xmlns:a16="http://schemas.microsoft.com/office/drawing/2014/main" val="2020775493"/>
                    </a:ext>
                  </a:extLst>
                </a:gridCol>
                <a:gridCol w="3414018">
                  <a:extLst>
                    <a:ext uri="{9D8B030D-6E8A-4147-A177-3AD203B41FA5}">
                      <a16:colId xmlns:a16="http://schemas.microsoft.com/office/drawing/2014/main" val="2071743822"/>
                    </a:ext>
                  </a:extLst>
                </a:gridCol>
                <a:gridCol w="2657818">
                  <a:extLst>
                    <a:ext uri="{9D8B030D-6E8A-4147-A177-3AD203B41FA5}">
                      <a16:colId xmlns:a16="http://schemas.microsoft.com/office/drawing/2014/main" val="4289222419"/>
                    </a:ext>
                  </a:extLst>
                </a:gridCol>
              </a:tblGrid>
              <a:tr h="873800">
                <a:tc>
                  <a:txBody>
                    <a:bodyPr/>
                    <a:lstStyle/>
                    <a:p>
                      <a:pPr algn="ctr"/>
                      <a:r>
                        <a:rPr lang="en-PH" sz="1700" b="1" dirty="0">
                          <a:solidFill>
                            <a:schemeClr val="tx2">
                              <a:lumMod val="50000"/>
                            </a:schemeClr>
                          </a:solidFill>
                          <a:latin typeface="Arial Narrow" panose="020B0606020202030204" pitchFamily="34" charset="0"/>
                        </a:rPr>
                        <a:t>PROYECTO</a:t>
                      </a:r>
                    </a:p>
                  </a:txBody>
                  <a:tcPr marL="52861" marR="52861" marT="26431" marB="26431">
                    <a:solidFill>
                      <a:srgbClr val="5B9B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700" b="1" dirty="0">
                          <a:solidFill>
                            <a:schemeClr val="tx2">
                              <a:lumMod val="50000"/>
                            </a:schemeClr>
                          </a:solidFill>
                          <a:latin typeface="Arial Narrow" panose="020B0606020202030204" pitchFamily="34" charset="0"/>
                        </a:rPr>
                        <a:t>AGENCIA DE PROMOCIÓN DE INVERSIONES (IPA)</a:t>
                      </a:r>
                      <a:endParaRPr lang="en-PH" sz="1700" b="1" dirty="0">
                        <a:solidFill>
                          <a:schemeClr val="tx2">
                            <a:lumMod val="50000"/>
                          </a:schemeClr>
                        </a:solidFill>
                        <a:latin typeface="Arial Narrow" panose="020B0606020202030204" pitchFamily="34" charset="0"/>
                      </a:endParaRPr>
                    </a:p>
                  </a:txBody>
                  <a:tcPr marL="52861" marR="52861" marT="26431" marB="26431">
                    <a:solidFill>
                      <a:srgbClr val="5B9BD5"/>
                    </a:solidFill>
                  </a:tcPr>
                </a:tc>
                <a:tc>
                  <a:txBody>
                    <a:bodyPr/>
                    <a:lstStyle/>
                    <a:p>
                      <a:pPr algn="ctr"/>
                      <a:r>
                        <a:rPr lang="en-US" sz="1700" b="1" dirty="0">
                          <a:solidFill>
                            <a:schemeClr val="tx2">
                              <a:lumMod val="50000"/>
                            </a:schemeClr>
                          </a:solidFill>
                          <a:latin typeface="Arial Narrow" panose="020B0606020202030204" pitchFamily="34" charset="0"/>
                        </a:rPr>
                        <a:t>JUNTA DE REVISIÓN DE INCENTIVOS FISCALES (FIRB)</a:t>
                      </a:r>
                      <a:endParaRPr lang="en-PH" sz="1700" b="1" dirty="0">
                        <a:solidFill>
                          <a:schemeClr val="tx2">
                            <a:lumMod val="50000"/>
                          </a:schemeClr>
                        </a:solidFill>
                        <a:latin typeface="Arial Narrow" panose="020B0606020202030204" pitchFamily="34" charset="0"/>
                      </a:endParaRPr>
                    </a:p>
                  </a:txBody>
                  <a:tcPr marL="52861" marR="52861" marT="26431" marB="26431">
                    <a:solidFill>
                      <a:srgbClr val="5B9BD5"/>
                    </a:solidFill>
                  </a:tcPr>
                </a:tc>
                <a:extLst>
                  <a:ext uri="{0D108BD9-81ED-4DB2-BD59-A6C34878D82A}">
                    <a16:rowId xmlns:a16="http://schemas.microsoft.com/office/drawing/2014/main" val="3521528049"/>
                  </a:ext>
                </a:extLst>
              </a:tr>
              <a:tr h="1860336">
                <a:tc>
                  <a:txBody>
                    <a:bodyPr/>
                    <a:lstStyle/>
                    <a:p>
                      <a:pPr algn="ctr">
                        <a:lnSpc>
                          <a:spcPct val="115000"/>
                        </a:lnSpc>
                        <a:spcAft>
                          <a:spcPts val="0"/>
                        </a:spcAft>
                      </a:pPr>
                      <a:r>
                        <a:rPr lang="en-PH" sz="1700" b="1" kern="100" dirty="0" err="1">
                          <a:effectLst/>
                          <a:latin typeface="Arial Narrow" panose="020B0606020202030204" pitchFamily="34" charset="0"/>
                          <a:ea typeface="Aptos"/>
                          <a:cs typeface="Times New Roman" panose="02020603050405020304" pitchFamily="18" charset="0"/>
                        </a:rPr>
                        <a:t>Completamente</a:t>
                      </a:r>
                      <a:r>
                        <a:rPr lang="en-PH" sz="1700" b="1" kern="100" dirty="0">
                          <a:effectLst/>
                          <a:latin typeface="Arial Narrow" panose="020B0606020202030204" pitchFamily="34" charset="0"/>
                          <a:ea typeface="Aptos"/>
                          <a:cs typeface="Times New Roman" panose="02020603050405020304" pitchFamily="18" charset="0"/>
                        </a:rPr>
                        <a:t> nuevo</a:t>
                      </a:r>
                    </a:p>
                  </a:txBody>
                  <a:tcPr marL="39647" marR="39647" marT="0" marB="0"/>
                </a:tc>
                <a:tc>
                  <a:txBody>
                    <a:bodyPr/>
                    <a:lstStyle/>
                    <a:p>
                      <a:pPr algn="l">
                        <a:lnSpc>
                          <a:spcPct val="115000"/>
                        </a:lnSpc>
                        <a:spcAft>
                          <a:spcPts val="0"/>
                        </a:spcAft>
                      </a:pPr>
                      <a:r>
                        <a:rPr lang="en-US" sz="1700" b="1" kern="100" dirty="0">
                          <a:effectLst/>
                          <a:latin typeface="Arial Narrow" panose="020B0606020202030204" pitchFamily="34" charset="0"/>
                          <a:ea typeface="Aptos"/>
                          <a:cs typeface="Times New Roman" panose="02020603050405020304" pitchFamily="18" charset="0"/>
                        </a:rPr>
                        <a:t>a. </a:t>
                      </a:r>
                      <a:r>
                        <a:rPr lang="es-ES" sz="1700" b="0" kern="100" dirty="0">
                          <a:effectLst/>
                          <a:latin typeface="Arial Narrow" panose="020B0606020202030204" pitchFamily="34" charset="0"/>
                          <a:ea typeface="Aptos"/>
                          <a:cs typeface="Times New Roman" panose="02020603050405020304" pitchFamily="18" charset="0"/>
                        </a:rPr>
                        <a:t>4 a 7 años de exención del impuesto sobre la renta </a:t>
                      </a:r>
                      <a:r>
                        <a:rPr lang="es-ES" sz="1700" b="1" kern="100" dirty="0">
                          <a:effectLst/>
                          <a:latin typeface="Arial Narrow" panose="020B0606020202030204" pitchFamily="34" charset="0"/>
                          <a:ea typeface="Aptos"/>
                          <a:cs typeface="Times New Roman" panose="02020603050405020304" pitchFamily="18" charset="0"/>
                        </a:rPr>
                        <a:t>(ITH</a:t>
                      </a:r>
                      <a:r>
                        <a:rPr lang="es-ES" sz="1700" b="0" kern="100" dirty="0">
                          <a:effectLst/>
                          <a:latin typeface="Arial Narrow" panose="020B0606020202030204" pitchFamily="34" charset="0"/>
                          <a:ea typeface="Aptos"/>
                          <a:cs typeface="Times New Roman" panose="02020603050405020304" pitchFamily="18" charset="0"/>
                        </a:rPr>
                        <a:t>); luego, 10 años de régimen de deducción mejorada </a:t>
                      </a:r>
                      <a:r>
                        <a:rPr lang="es-ES" sz="1700" b="1" kern="100" dirty="0">
                          <a:effectLst/>
                          <a:latin typeface="Arial Narrow" panose="020B0606020202030204" pitchFamily="34" charset="0"/>
                          <a:ea typeface="Aptos"/>
                          <a:cs typeface="Times New Roman" panose="02020603050405020304" pitchFamily="18" charset="0"/>
                        </a:rPr>
                        <a:t>(EDR</a:t>
                      </a:r>
                      <a:r>
                        <a:rPr lang="es-ES" sz="1700" b="0" kern="100" dirty="0">
                          <a:effectLst/>
                          <a:latin typeface="Arial Narrow" panose="020B0606020202030204" pitchFamily="34" charset="0"/>
                          <a:ea typeface="Aptos"/>
                          <a:cs typeface="Times New Roman" panose="02020603050405020304" pitchFamily="18" charset="0"/>
                        </a:rPr>
                        <a:t>); o </a:t>
                      </a:r>
                    </a:p>
                    <a:p>
                      <a:pPr algn="l">
                        <a:lnSpc>
                          <a:spcPct val="115000"/>
                        </a:lnSpc>
                        <a:spcAft>
                          <a:spcPts val="0"/>
                        </a:spcAft>
                      </a:pPr>
                      <a:r>
                        <a:rPr lang="es-ES" sz="1700" b="1" kern="100" dirty="0">
                          <a:effectLst/>
                          <a:latin typeface="Arial Narrow" panose="020B0606020202030204" pitchFamily="34" charset="0"/>
                          <a:ea typeface="Aptos"/>
                          <a:cs typeface="Times New Roman" panose="02020603050405020304" pitchFamily="18" charset="0"/>
                        </a:rPr>
                        <a:t>b. </a:t>
                      </a:r>
                      <a:r>
                        <a:rPr lang="es-ES" sz="1700" b="0" kern="100" dirty="0">
                          <a:effectLst/>
                          <a:latin typeface="Arial Narrow" panose="020B0606020202030204" pitchFamily="34" charset="0"/>
                          <a:ea typeface="Aptos"/>
                          <a:cs typeface="Times New Roman" panose="02020603050405020304" pitchFamily="18" charset="0"/>
                        </a:rPr>
                        <a:t>14 a 17 años de </a:t>
                      </a:r>
                      <a:r>
                        <a:rPr lang="es-ES" sz="1700" b="1" kern="100" dirty="0">
                          <a:effectLst/>
                          <a:latin typeface="Arial Narrow" panose="020B0606020202030204" pitchFamily="34" charset="0"/>
                          <a:ea typeface="Aptos"/>
                          <a:cs typeface="Times New Roman" panose="02020603050405020304" pitchFamily="18" charset="0"/>
                        </a:rPr>
                        <a:t>EDR</a:t>
                      </a:r>
                      <a:r>
                        <a:rPr lang="es-ES" sz="1700" b="0" kern="100" dirty="0">
                          <a:effectLst/>
                          <a:latin typeface="Arial Narrow" panose="020B0606020202030204" pitchFamily="34" charset="0"/>
                          <a:ea typeface="Aptos"/>
                          <a:cs typeface="Times New Roman" panose="02020603050405020304" pitchFamily="18" charset="0"/>
                        </a:rPr>
                        <a:t> desde el inicio de operaciones</a:t>
                      </a:r>
                      <a:endParaRPr lang="en-PH" sz="1700" b="0" kern="100" dirty="0">
                        <a:effectLst/>
                        <a:latin typeface="Arial Narrow" panose="020B0606020202030204" pitchFamily="34" charset="0"/>
                        <a:ea typeface="Aptos"/>
                        <a:cs typeface="Times New Roman" panose="02020603050405020304" pitchFamily="18" charset="0"/>
                      </a:endParaRPr>
                    </a:p>
                  </a:txBody>
                  <a:tcPr marL="39647" marR="39647" marT="0" marB="0"/>
                </a:tc>
                <a:tc>
                  <a:txBody>
                    <a:bodyPr/>
                    <a:lstStyle/>
                    <a:p>
                      <a:pPr algn="l">
                        <a:lnSpc>
                          <a:spcPct val="115000"/>
                        </a:lnSpc>
                        <a:spcAft>
                          <a:spcPts val="0"/>
                        </a:spcAft>
                      </a:pPr>
                      <a:r>
                        <a:rPr lang="en-US" sz="1700" b="1" kern="100" dirty="0">
                          <a:effectLst/>
                          <a:latin typeface="Arial Narrow" panose="020B0606020202030204" pitchFamily="34" charset="0"/>
                          <a:ea typeface="Aptos"/>
                          <a:cs typeface="Times New Roman" panose="02020603050405020304" pitchFamily="18" charset="0"/>
                        </a:rPr>
                        <a:t>a.</a:t>
                      </a:r>
                      <a:r>
                        <a:rPr lang="en-US" sz="1700" b="0" kern="100" dirty="0">
                          <a:effectLst/>
                          <a:latin typeface="Arial Narrow" panose="020B0606020202030204" pitchFamily="34" charset="0"/>
                          <a:ea typeface="Aptos"/>
                          <a:cs typeface="Times New Roman" panose="02020603050405020304" pitchFamily="18" charset="0"/>
                        </a:rPr>
                        <a:t> 4 a 7 ITH; luego 20 EDR; o </a:t>
                      </a:r>
                    </a:p>
                    <a:p>
                      <a:pPr algn="l">
                        <a:lnSpc>
                          <a:spcPct val="115000"/>
                        </a:lnSpc>
                        <a:spcAft>
                          <a:spcPts val="0"/>
                        </a:spcAft>
                      </a:pPr>
                      <a:r>
                        <a:rPr lang="en-US" sz="1700" b="1" kern="100" dirty="0">
                          <a:effectLst/>
                          <a:latin typeface="Arial Narrow" panose="020B0606020202030204" pitchFamily="34" charset="0"/>
                          <a:ea typeface="Aptos"/>
                          <a:cs typeface="Times New Roman" panose="02020603050405020304" pitchFamily="18" charset="0"/>
                        </a:rPr>
                        <a:t>b.</a:t>
                      </a:r>
                      <a:r>
                        <a:rPr lang="en-US" sz="1700" b="0" kern="100" dirty="0">
                          <a:effectLst/>
                          <a:latin typeface="Arial Narrow" panose="020B0606020202030204" pitchFamily="34" charset="0"/>
                          <a:ea typeface="Aptos"/>
                          <a:cs typeface="Times New Roman" panose="02020603050405020304" pitchFamily="18" charset="0"/>
                        </a:rPr>
                        <a:t> 24 a 27 EDR </a:t>
                      </a:r>
                      <a:r>
                        <a:rPr lang="en-US" sz="1700" b="0" kern="100" dirty="0" err="1">
                          <a:effectLst/>
                          <a:latin typeface="Arial Narrow" panose="020B0606020202030204" pitchFamily="34" charset="0"/>
                          <a:ea typeface="Aptos"/>
                          <a:cs typeface="Times New Roman" panose="02020603050405020304" pitchFamily="18" charset="0"/>
                        </a:rPr>
                        <a:t>desde</a:t>
                      </a:r>
                      <a:r>
                        <a:rPr lang="en-US" sz="1700" b="0" kern="100" dirty="0">
                          <a:effectLst/>
                          <a:latin typeface="Arial Narrow" panose="020B0606020202030204" pitchFamily="34" charset="0"/>
                          <a:ea typeface="Aptos"/>
                          <a:cs typeface="Times New Roman" panose="02020603050405020304" pitchFamily="18" charset="0"/>
                        </a:rPr>
                        <a:t> </a:t>
                      </a:r>
                      <a:r>
                        <a:rPr lang="en-US" sz="1700" b="0" kern="100" dirty="0" err="1">
                          <a:effectLst/>
                          <a:latin typeface="Arial Narrow" panose="020B0606020202030204" pitchFamily="34" charset="0"/>
                          <a:ea typeface="Aptos"/>
                          <a:cs typeface="Times New Roman" panose="02020603050405020304" pitchFamily="18" charset="0"/>
                        </a:rPr>
                        <a:t>el</a:t>
                      </a:r>
                      <a:r>
                        <a:rPr lang="en-US" sz="1700" b="0" kern="100" dirty="0">
                          <a:effectLst/>
                          <a:latin typeface="Arial Narrow" panose="020B0606020202030204" pitchFamily="34" charset="0"/>
                          <a:ea typeface="Aptos"/>
                          <a:cs typeface="Times New Roman" panose="02020603050405020304" pitchFamily="18" charset="0"/>
                        </a:rPr>
                        <a:t> </a:t>
                      </a:r>
                      <a:r>
                        <a:rPr lang="en-US" sz="1700" b="0" kern="100" dirty="0" err="1">
                          <a:effectLst/>
                          <a:latin typeface="Arial Narrow" panose="020B0606020202030204" pitchFamily="34" charset="0"/>
                          <a:ea typeface="Aptos"/>
                          <a:cs typeface="Times New Roman" panose="02020603050405020304" pitchFamily="18" charset="0"/>
                        </a:rPr>
                        <a:t>inicio</a:t>
                      </a:r>
                      <a:r>
                        <a:rPr lang="en-US" sz="1700" b="0" kern="100" dirty="0">
                          <a:effectLst/>
                          <a:latin typeface="Arial Narrow" panose="020B0606020202030204" pitchFamily="34" charset="0"/>
                          <a:ea typeface="Aptos"/>
                          <a:cs typeface="Times New Roman" panose="02020603050405020304" pitchFamily="18" charset="0"/>
                        </a:rPr>
                        <a:t> de </a:t>
                      </a:r>
                      <a:r>
                        <a:rPr lang="en-US" sz="1700" b="0" kern="100" dirty="0" err="1">
                          <a:effectLst/>
                          <a:latin typeface="Arial Narrow" panose="020B0606020202030204" pitchFamily="34" charset="0"/>
                          <a:ea typeface="Aptos"/>
                          <a:cs typeface="Times New Roman" panose="02020603050405020304" pitchFamily="18" charset="0"/>
                        </a:rPr>
                        <a:t>operaciones</a:t>
                      </a:r>
                      <a:endParaRPr lang="en-PH" sz="1700" b="0" kern="100" dirty="0">
                        <a:effectLst/>
                        <a:latin typeface="Arial Narrow" panose="020B0606020202030204" pitchFamily="34" charset="0"/>
                        <a:ea typeface="Aptos"/>
                        <a:cs typeface="Times New Roman" panose="02020603050405020304" pitchFamily="18" charset="0"/>
                      </a:endParaRPr>
                    </a:p>
                  </a:txBody>
                  <a:tcPr marL="39647" marR="39647" marT="0" marB="0"/>
                </a:tc>
                <a:extLst>
                  <a:ext uri="{0D108BD9-81ED-4DB2-BD59-A6C34878D82A}">
                    <a16:rowId xmlns:a16="http://schemas.microsoft.com/office/drawing/2014/main" val="1767199378"/>
                  </a:ext>
                </a:extLst>
              </a:tr>
              <a:tr h="1230495">
                <a:tc>
                  <a:txBody>
                    <a:bodyPr/>
                    <a:lstStyle/>
                    <a:p>
                      <a:pPr algn="ctr">
                        <a:lnSpc>
                          <a:spcPct val="115000"/>
                        </a:lnSpc>
                        <a:spcAft>
                          <a:spcPts val="0"/>
                        </a:spcAft>
                      </a:pPr>
                      <a:r>
                        <a:rPr lang="en-PH" sz="1700" b="1" kern="100" dirty="0" err="1">
                          <a:effectLst/>
                          <a:latin typeface="Arial Narrow" panose="020B0606020202030204" pitchFamily="34" charset="0"/>
                          <a:ea typeface="Aptos"/>
                          <a:cs typeface="Times New Roman" panose="02020603050405020304" pitchFamily="18" charset="0"/>
                        </a:rPr>
                        <a:t>Extensión</a:t>
                      </a:r>
                      <a:r>
                        <a:rPr lang="en-PH" sz="1700" b="1" kern="100" dirty="0">
                          <a:effectLst/>
                          <a:latin typeface="Arial Narrow" panose="020B0606020202030204" pitchFamily="34" charset="0"/>
                          <a:ea typeface="Aptos"/>
                          <a:cs typeface="Times New Roman" panose="02020603050405020304" pitchFamily="18" charset="0"/>
                        </a:rPr>
                        <a:t> de </a:t>
                      </a:r>
                      <a:r>
                        <a:rPr lang="en-PH" sz="1700" b="1" kern="100" dirty="0" err="1">
                          <a:effectLst/>
                          <a:latin typeface="Arial Narrow" panose="020B0606020202030204" pitchFamily="34" charset="0"/>
                          <a:ea typeface="Aptos"/>
                          <a:cs typeface="Times New Roman" panose="02020603050405020304" pitchFamily="18" charset="0"/>
                        </a:rPr>
                        <a:t>Incentivos</a:t>
                      </a:r>
                      <a:r>
                        <a:rPr lang="en-PH" sz="1700" b="1" kern="100" dirty="0">
                          <a:effectLst/>
                          <a:latin typeface="Arial Narrow" panose="020B0606020202030204" pitchFamily="34" charset="0"/>
                          <a:ea typeface="Aptos"/>
                          <a:cs typeface="Times New Roman" panose="02020603050405020304" pitchFamily="18" charset="0"/>
                        </a:rPr>
                        <a:t> para </a:t>
                      </a:r>
                      <a:r>
                        <a:rPr lang="en-PH" sz="1700" b="1" kern="100" dirty="0" err="1">
                          <a:effectLst/>
                          <a:latin typeface="Arial Narrow" panose="020B0606020202030204" pitchFamily="34" charset="0"/>
                          <a:ea typeface="Aptos"/>
                          <a:cs typeface="Times New Roman" panose="02020603050405020304" pitchFamily="18" charset="0"/>
                        </a:rPr>
                        <a:t>el</a:t>
                      </a:r>
                      <a:r>
                        <a:rPr lang="en-PH" sz="1700" b="1" kern="100" dirty="0">
                          <a:effectLst/>
                          <a:latin typeface="Arial Narrow" panose="020B0606020202030204" pitchFamily="34" charset="0"/>
                          <a:ea typeface="Aptos"/>
                          <a:cs typeface="Times New Roman" panose="02020603050405020304" pitchFamily="18" charset="0"/>
                        </a:rPr>
                        <a:t> </a:t>
                      </a:r>
                      <a:r>
                        <a:rPr lang="en-PH" sz="1700" b="1" kern="100" dirty="0" err="1">
                          <a:effectLst/>
                          <a:latin typeface="Arial Narrow" panose="020B0606020202030204" pitchFamily="34" charset="0"/>
                          <a:ea typeface="Aptos"/>
                          <a:cs typeface="Times New Roman" panose="02020603050405020304" pitchFamily="18" charset="0"/>
                        </a:rPr>
                        <a:t>mismo</a:t>
                      </a:r>
                      <a:r>
                        <a:rPr lang="en-PH" sz="1700" b="1" kern="100" dirty="0">
                          <a:effectLst/>
                          <a:latin typeface="Arial Narrow" panose="020B0606020202030204" pitchFamily="34" charset="0"/>
                          <a:ea typeface="Aptos"/>
                          <a:cs typeface="Times New Roman" panose="02020603050405020304" pitchFamily="18" charset="0"/>
                        </a:rPr>
                        <a:t> Proyecto/</a:t>
                      </a:r>
                      <a:r>
                        <a:rPr lang="en-PH" sz="1700" b="1" kern="100" dirty="0" err="1">
                          <a:effectLst/>
                          <a:latin typeface="Arial Narrow" panose="020B0606020202030204" pitchFamily="34" charset="0"/>
                          <a:ea typeface="Aptos"/>
                          <a:cs typeface="Times New Roman" panose="02020603050405020304" pitchFamily="18" charset="0"/>
                        </a:rPr>
                        <a:t>Actividad</a:t>
                      </a:r>
                      <a:endParaRPr lang="en-PH" sz="1700" b="1" kern="100" dirty="0">
                        <a:effectLst/>
                        <a:latin typeface="Arial Narrow" panose="020B0606020202030204" pitchFamily="34" charset="0"/>
                        <a:ea typeface="Aptos"/>
                        <a:cs typeface="Times New Roman" panose="02020603050405020304" pitchFamily="18" charset="0"/>
                      </a:endParaRPr>
                    </a:p>
                  </a:txBody>
                  <a:tcPr marL="39647" marR="39647" marT="0" marB="0"/>
                </a:tc>
                <a:tc>
                  <a:txBody>
                    <a:bodyPr/>
                    <a:lstStyle/>
                    <a:p>
                      <a:pPr algn="l">
                        <a:lnSpc>
                          <a:spcPct val="115000"/>
                        </a:lnSpc>
                        <a:spcAft>
                          <a:spcPts val="0"/>
                        </a:spcAft>
                      </a:pPr>
                      <a:r>
                        <a:rPr lang="es-ES" sz="1700" b="0" kern="100" dirty="0">
                          <a:effectLst/>
                          <a:latin typeface="Arial Narrow" panose="020B0606020202030204" pitchFamily="34" charset="0"/>
                          <a:ea typeface="Aptos"/>
                          <a:cs typeface="Times New Roman" panose="02020603050405020304" pitchFamily="18" charset="0"/>
                        </a:rPr>
                        <a:t>Hasta 5 años de EDR (debe mantener al menos 10,000 empleados  directos)</a:t>
                      </a:r>
                      <a:endParaRPr lang="en-PH" sz="1700" b="0" kern="100" dirty="0">
                        <a:effectLst/>
                        <a:latin typeface="Arial Narrow" panose="020B0606020202030204" pitchFamily="34" charset="0"/>
                        <a:ea typeface="Aptos"/>
                        <a:cs typeface="Times New Roman" panose="02020603050405020304" pitchFamily="18" charset="0"/>
                      </a:endParaRPr>
                    </a:p>
                  </a:txBody>
                  <a:tcPr marL="39647" marR="39647" marT="0" marB="0"/>
                </a:tc>
                <a:tc>
                  <a:txBody>
                    <a:bodyPr/>
                    <a:lstStyle/>
                    <a:p>
                      <a:pPr algn="l">
                        <a:lnSpc>
                          <a:spcPct val="115000"/>
                        </a:lnSpc>
                        <a:spcAft>
                          <a:spcPts val="0"/>
                        </a:spcAft>
                      </a:pPr>
                      <a:r>
                        <a:rPr lang="es-ES" sz="1700" b="0" kern="100" dirty="0">
                          <a:effectLst/>
                          <a:latin typeface="Arial Narrow" panose="020B0606020202030204" pitchFamily="34" charset="0"/>
                          <a:ea typeface="Aptos"/>
                          <a:cs typeface="Times New Roman" panose="02020603050405020304" pitchFamily="18" charset="0"/>
                        </a:rPr>
                        <a:t>Hasta 10 años de EDR (debe mantener al menos 10,000 empleados locales directos)</a:t>
                      </a:r>
                      <a:endParaRPr lang="en-PH" sz="1700" b="0" kern="100" dirty="0">
                        <a:effectLst/>
                        <a:latin typeface="Arial Narrow" panose="020B0606020202030204" pitchFamily="34" charset="0"/>
                        <a:ea typeface="Aptos"/>
                        <a:cs typeface="Times New Roman" panose="02020603050405020304" pitchFamily="18" charset="0"/>
                      </a:endParaRPr>
                    </a:p>
                  </a:txBody>
                  <a:tcPr marL="39647" marR="39647" marT="0" marB="0"/>
                </a:tc>
                <a:extLst>
                  <a:ext uri="{0D108BD9-81ED-4DB2-BD59-A6C34878D82A}">
                    <a16:rowId xmlns:a16="http://schemas.microsoft.com/office/drawing/2014/main" val="2206827674"/>
                  </a:ext>
                </a:extLst>
              </a:tr>
              <a:tr h="916258">
                <a:tc>
                  <a:txBody>
                    <a:bodyPr/>
                    <a:lstStyle/>
                    <a:p>
                      <a:pPr algn="ctr">
                        <a:lnSpc>
                          <a:spcPct val="115000"/>
                        </a:lnSpc>
                        <a:spcAft>
                          <a:spcPts val="0"/>
                        </a:spcAft>
                      </a:pPr>
                      <a:r>
                        <a:rPr lang="en-PH" sz="1700" b="1" kern="100" dirty="0" err="1">
                          <a:effectLst/>
                          <a:latin typeface="Arial Narrow" panose="020B0606020202030204" pitchFamily="34" charset="0"/>
                          <a:ea typeface="Aptos"/>
                          <a:cs typeface="Times New Roman" panose="02020603050405020304" pitchFamily="18" charset="0"/>
                        </a:rPr>
                        <a:t>Expansión</a:t>
                      </a:r>
                      <a:r>
                        <a:rPr lang="en-PH" sz="1700" b="1" kern="100" dirty="0">
                          <a:effectLst/>
                          <a:latin typeface="Arial Narrow" panose="020B0606020202030204" pitchFamily="34" charset="0"/>
                          <a:ea typeface="Aptos"/>
                          <a:cs typeface="Times New Roman" panose="02020603050405020304" pitchFamily="18" charset="0"/>
                        </a:rPr>
                        <a:t> </a:t>
                      </a:r>
                      <a:r>
                        <a:rPr lang="en-PH" sz="1700" b="1" kern="100" dirty="0" err="1">
                          <a:effectLst/>
                          <a:latin typeface="Arial Narrow" panose="020B0606020202030204" pitchFamily="34" charset="0"/>
                          <a:ea typeface="Aptos"/>
                          <a:cs typeface="Times New Roman" panose="02020603050405020304" pitchFamily="18" charset="0"/>
                        </a:rPr>
                        <a:t>calificada</a:t>
                      </a:r>
                      <a:endParaRPr lang="en-PH" sz="1700" b="1" kern="100" dirty="0">
                        <a:effectLst/>
                        <a:latin typeface="Arial Narrow" panose="020B0606020202030204" pitchFamily="34" charset="0"/>
                        <a:ea typeface="Aptos"/>
                        <a:cs typeface="Times New Roman" panose="02020603050405020304" pitchFamily="18" charset="0"/>
                      </a:endParaRPr>
                    </a:p>
                  </a:txBody>
                  <a:tcPr marL="39647" marR="39647" marT="0" marB="0"/>
                </a:tc>
                <a:tc>
                  <a:txBody>
                    <a:bodyPr/>
                    <a:lstStyle/>
                    <a:p>
                      <a:pPr algn="l">
                        <a:lnSpc>
                          <a:spcPct val="115000"/>
                        </a:lnSpc>
                        <a:spcAft>
                          <a:spcPts val="0"/>
                        </a:spcAft>
                      </a:pPr>
                      <a:r>
                        <a:rPr lang="es-ES" sz="1700" b="0" kern="100" dirty="0">
                          <a:effectLst/>
                          <a:latin typeface="Arial Narrow" panose="020B0606020202030204" pitchFamily="34" charset="0"/>
                          <a:ea typeface="Aptos"/>
                          <a:cs typeface="Times New Roman" panose="02020603050405020304" pitchFamily="18" charset="0"/>
                        </a:rPr>
                        <a:t>8 (EDR)</a:t>
                      </a:r>
                    </a:p>
                  </a:txBody>
                  <a:tcPr marL="39647" marR="39647" marT="0" marB="0"/>
                </a:tc>
                <a:tc>
                  <a:txBody>
                    <a:bodyPr/>
                    <a:lstStyle/>
                    <a:p>
                      <a:pPr algn="l">
                        <a:lnSpc>
                          <a:spcPct val="115000"/>
                        </a:lnSpc>
                        <a:spcAft>
                          <a:spcPts val="0"/>
                        </a:spcAft>
                      </a:pPr>
                      <a:r>
                        <a:rPr lang="en-US" sz="1700" b="0" kern="100" dirty="0">
                          <a:effectLst/>
                          <a:latin typeface="Arial Narrow" panose="020B0606020202030204" pitchFamily="34" charset="0"/>
                          <a:ea typeface="Aptos"/>
                          <a:cs typeface="Times New Roman" panose="02020603050405020304" pitchFamily="18" charset="0"/>
                        </a:rPr>
                        <a:t>13 EDR</a:t>
                      </a:r>
                    </a:p>
                    <a:p>
                      <a:pPr marL="0" marR="0" lvl="0" indent="0" algn="l" defTabSz="457200" rtl="0" eaLnBrk="1" fontAlgn="auto" latinLnBrk="0" hangingPunct="1">
                        <a:lnSpc>
                          <a:spcPct val="115000"/>
                        </a:lnSpc>
                        <a:spcBef>
                          <a:spcPts val="0"/>
                        </a:spcBef>
                        <a:spcAft>
                          <a:spcPts val="0"/>
                        </a:spcAft>
                        <a:buClrTx/>
                        <a:buSzTx/>
                        <a:buFontTx/>
                        <a:buNone/>
                        <a:tabLst/>
                        <a:defRPr/>
                      </a:pPr>
                      <a:r>
                        <a:rPr lang="es-ES" sz="1700" b="0" kern="100" dirty="0">
                          <a:effectLst/>
                          <a:latin typeface="Arial Narrow" panose="020B0606020202030204" pitchFamily="34" charset="0"/>
                          <a:ea typeface="Aptos"/>
                          <a:cs typeface="Times New Roman" panose="02020603050405020304" pitchFamily="18" charset="0"/>
                        </a:rPr>
                        <a:t>Régimen de deducción reforzado</a:t>
                      </a:r>
                      <a:endParaRPr lang="en-PH" sz="1700" b="0" kern="100" dirty="0">
                        <a:effectLst/>
                        <a:latin typeface="Arial Narrow" panose="020B0606020202030204" pitchFamily="34" charset="0"/>
                        <a:ea typeface="Aptos"/>
                        <a:cs typeface="Times New Roman" panose="02020603050405020304" pitchFamily="18" charset="0"/>
                      </a:endParaRPr>
                    </a:p>
                  </a:txBody>
                  <a:tcPr marL="39647" marR="39647" marT="0" marB="0"/>
                </a:tc>
                <a:extLst>
                  <a:ext uri="{0D108BD9-81ED-4DB2-BD59-A6C34878D82A}">
                    <a16:rowId xmlns:a16="http://schemas.microsoft.com/office/drawing/2014/main" val="4090184240"/>
                  </a:ext>
                </a:extLst>
              </a:tr>
            </a:tbl>
          </a:graphicData>
        </a:graphic>
      </p:graphicFrame>
      <p:sp>
        <p:nvSpPr>
          <p:cNvPr id="16" name="CuadroTexto 15">
            <a:extLst>
              <a:ext uri="{FF2B5EF4-FFF2-40B4-BE49-F238E27FC236}">
                <a16:creationId xmlns:a16="http://schemas.microsoft.com/office/drawing/2014/main" id="{95C2C725-D8B1-BD7D-E574-3D8157B29E3B}"/>
              </a:ext>
            </a:extLst>
          </p:cNvPr>
          <p:cNvSpPr txBox="1"/>
          <p:nvPr/>
        </p:nvSpPr>
        <p:spPr>
          <a:xfrm>
            <a:off x="1349629" y="180816"/>
            <a:ext cx="6992987" cy="461665"/>
          </a:xfrm>
          <a:prstGeom prst="rect">
            <a:avLst/>
          </a:prstGeom>
          <a:noFill/>
        </p:spPr>
        <p:txBody>
          <a:bodyPr wrap="square">
            <a:spAutoFit/>
          </a:bodyPr>
          <a:lstStyle/>
          <a:p>
            <a:r>
              <a:rPr lang="en-US" sz="2400" b="1" dirty="0">
                <a:solidFill>
                  <a:schemeClr val="bg1"/>
                </a:solidFill>
                <a:latin typeface="Franklin Gothic Demi Cond" panose="020B0706030402020204" pitchFamily="34" charset="0"/>
                <a:ea typeface="+mj-ea"/>
                <a:cs typeface="+mj-cs"/>
              </a:rPr>
              <a:t>CREACIÓN DE MÁS INCENTIVOS FISCALES</a:t>
            </a:r>
            <a:endParaRPr lang="es-MX" sz="2400" b="1" dirty="0">
              <a:solidFill>
                <a:schemeClr val="bg1"/>
              </a:solidFill>
              <a:latin typeface="Franklin Gothic Demi Cond" panose="020B0706030402020204" pitchFamily="34" charset="0"/>
              <a:ea typeface="+mj-ea"/>
              <a:cs typeface="+mj-cs"/>
            </a:endParaRPr>
          </a:p>
        </p:txBody>
      </p:sp>
    </p:spTree>
    <p:extLst>
      <p:ext uri="{BB962C8B-B14F-4D97-AF65-F5344CB8AC3E}">
        <p14:creationId xmlns:p14="http://schemas.microsoft.com/office/powerpoint/2010/main" val="48274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FF66-ACE4-E419-CDBD-96022899862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4ABAA7F-E8B2-D55E-4238-8EA5FAB6FD69}"/>
              </a:ext>
            </a:extLst>
          </p:cNvPr>
          <p:cNvSpPr txBox="1"/>
          <p:nvPr/>
        </p:nvSpPr>
        <p:spPr>
          <a:xfrm>
            <a:off x="-1" y="827635"/>
            <a:ext cx="9144001" cy="430887"/>
          </a:xfrm>
          <a:prstGeom prst="rect">
            <a:avLst/>
          </a:prstGeom>
          <a:noFill/>
        </p:spPr>
        <p:txBody>
          <a:bodyPr wrap="square">
            <a:spAutoFit/>
          </a:bodyPr>
          <a:lstStyle/>
          <a:p>
            <a:pPr algn="ctr"/>
            <a:r>
              <a:rPr lang="pt-BR" altLang="en-US" sz="2200" b="1" dirty="0">
                <a:solidFill>
                  <a:schemeClr val="accent1">
                    <a:lumMod val="50000"/>
                  </a:schemeClr>
                </a:solidFill>
                <a:latin typeface="Arial Narrow" panose="020B0606020202030204" pitchFamily="34" charset="0"/>
                <a:cs typeface="Calibri" panose="020F0502020204030204" pitchFamily="34" charset="0"/>
              </a:rPr>
              <a:t>INCENTIVOS PARA EMPRESAS EXPORTADORAS REGISTRADAS</a:t>
            </a:r>
            <a:r>
              <a:rPr lang="en-US" altLang="en-US" sz="2200" b="1" dirty="0">
                <a:solidFill>
                  <a:schemeClr val="accent1">
                    <a:lumMod val="50000"/>
                  </a:schemeClr>
                </a:solidFill>
                <a:latin typeface="Arial Narrow" panose="020B0606020202030204" pitchFamily="34" charset="0"/>
                <a:cs typeface="Calibri" panose="020F0502020204030204" pitchFamily="34" charset="0"/>
              </a:rPr>
              <a:t> (REE)</a:t>
            </a:r>
            <a:endParaRPr lang="en-PH" altLang="en-US" sz="2200" b="1" dirty="0">
              <a:solidFill>
                <a:schemeClr val="accent1">
                  <a:lumMod val="50000"/>
                </a:schemeClr>
              </a:solidFill>
              <a:latin typeface="Arial Narrow" panose="020B0606020202030204" pitchFamily="34" charset="0"/>
              <a:cs typeface="Calibri" panose="020F0502020204030204" pitchFamily="34" charset="0"/>
            </a:endParaRPr>
          </a:p>
        </p:txBody>
      </p:sp>
      <p:graphicFrame>
        <p:nvGraphicFramePr>
          <p:cNvPr id="8" name="Tabla 7">
            <a:extLst>
              <a:ext uri="{FF2B5EF4-FFF2-40B4-BE49-F238E27FC236}">
                <a16:creationId xmlns:a16="http://schemas.microsoft.com/office/drawing/2014/main" id="{F4F5618F-B1CF-F7D2-96B8-82F815C31488}"/>
              </a:ext>
            </a:extLst>
          </p:cNvPr>
          <p:cNvGraphicFramePr>
            <a:graphicFrameLocks noGrp="1"/>
          </p:cNvGraphicFramePr>
          <p:nvPr>
            <p:extLst>
              <p:ext uri="{D42A27DB-BD31-4B8C-83A1-F6EECF244321}">
                <p14:modId xmlns:p14="http://schemas.microsoft.com/office/powerpoint/2010/main" val="374988011"/>
              </p:ext>
            </p:extLst>
          </p:nvPr>
        </p:nvGraphicFramePr>
        <p:xfrm>
          <a:off x="328773" y="1258522"/>
          <a:ext cx="8699236" cy="4400911"/>
        </p:xfrm>
        <a:graphic>
          <a:graphicData uri="http://schemas.openxmlformats.org/drawingml/2006/table">
            <a:tbl>
              <a:tblPr firstRow="1" bandRow="1">
                <a:tableStyleId>{5C22544A-7EE6-4342-B048-85BDC9FD1C3A}</a:tableStyleId>
              </a:tblPr>
              <a:tblGrid>
                <a:gridCol w="2110762">
                  <a:extLst>
                    <a:ext uri="{9D8B030D-6E8A-4147-A177-3AD203B41FA5}">
                      <a16:colId xmlns:a16="http://schemas.microsoft.com/office/drawing/2014/main" val="561649268"/>
                    </a:ext>
                  </a:extLst>
                </a:gridCol>
                <a:gridCol w="3707114">
                  <a:extLst>
                    <a:ext uri="{9D8B030D-6E8A-4147-A177-3AD203B41FA5}">
                      <a16:colId xmlns:a16="http://schemas.microsoft.com/office/drawing/2014/main" val="2975840789"/>
                    </a:ext>
                  </a:extLst>
                </a:gridCol>
                <a:gridCol w="2881360">
                  <a:extLst>
                    <a:ext uri="{9D8B030D-6E8A-4147-A177-3AD203B41FA5}">
                      <a16:colId xmlns:a16="http://schemas.microsoft.com/office/drawing/2014/main" val="727392820"/>
                    </a:ext>
                  </a:extLst>
                </a:gridCol>
              </a:tblGrid>
              <a:tr h="932244">
                <a:tc>
                  <a:txBody>
                    <a:bodyPr/>
                    <a:lstStyle/>
                    <a:p>
                      <a:pPr algn="ctr"/>
                      <a:r>
                        <a:rPr lang="en-PH" sz="2000" b="1" dirty="0">
                          <a:solidFill>
                            <a:schemeClr val="tx2">
                              <a:lumMod val="50000"/>
                            </a:schemeClr>
                          </a:solidFill>
                          <a:latin typeface="Arial Narrow" panose="020B0606020202030204" pitchFamily="34" charset="0"/>
                        </a:rPr>
                        <a:t>PROYECTO</a:t>
                      </a:r>
                    </a:p>
                  </a:txBody>
                  <a:tcPr marL="74847" marR="74847" marT="37423" marB="37423">
                    <a:solidFill>
                      <a:srgbClr val="5B9B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solidFill>
                            <a:schemeClr val="tx2">
                              <a:lumMod val="50000"/>
                            </a:schemeClr>
                          </a:solidFill>
                          <a:latin typeface="Arial Narrow" panose="020B0606020202030204" pitchFamily="34" charset="0"/>
                        </a:rPr>
                        <a:t>AGENCIA DE PROMOCIÓN DE INVERSIONES (IPA)</a:t>
                      </a:r>
                      <a:endParaRPr lang="en-PH" sz="2000" b="1" dirty="0">
                        <a:solidFill>
                          <a:schemeClr val="tx2">
                            <a:lumMod val="50000"/>
                          </a:schemeClr>
                        </a:solidFill>
                        <a:latin typeface="Arial Narrow" panose="020B0606020202030204" pitchFamily="34" charset="0"/>
                      </a:endParaRPr>
                    </a:p>
                    <a:p>
                      <a:pPr algn="ctr"/>
                      <a:endParaRPr lang="en-PH" sz="1300" b="1" dirty="0">
                        <a:solidFill>
                          <a:schemeClr val="tx2">
                            <a:lumMod val="50000"/>
                          </a:schemeClr>
                        </a:solidFill>
                        <a:latin typeface="Arial Narrow" panose="020B0606020202030204" pitchFamily="34" charset="0"/>
                      </a:endParaRPr>
                    </a:p>
                  </a:txBody>
                  <a:tcPr marL="74847" marR="74847" marT="37423" marB="37423">
                    <a:solidFill>
                      <a:srgbClr val="5B9BD5"/>
                    </a:solidFill>
                  </a:tcPr>
                </a:tc>
                <a:tc>
                  <a:txBody>
                    <a:bodyPr/>
                    <a:lstStyle/>
                    <a:p>
                      <a:pPr algn="ctr"/>
                      <a:r>
                        <a:rPr lang="en-US" sz="2000" b="1" dirty="0">
                          <a:solidFill>
                            <a:schemeClr val="tx2">
                              <a:lumMod val="50000"/>
                            </a:schemeClr>
                          </a:solidFill>
                          <a:latin typeface="Arial Narrow" panose="020B0606020202030204" pitchFamily="34" charset="0"/>
                        </a:rPr>
                        <a:t>JUNTA DE REVISIÓN DE INCENTIVOS FISCALES (FIRB)</a:t>
                      </a:r>
                      <a:endParaRPr lang="en-PH" sz="2000" b="1" dirty="0">
                        <a:solidFill>
                          <a:schemeClr val="tx2">
                            <a:lumMod val="50000"/>
                          </a:schemeClr>
                        </a:solidFill>
                        <a:latin typeface="Arial Narrow" panose="020B0606020202030204" pitchFamily="34" charset="0"/>
                      </a:endParaRPr>
                    </a:p>
                  </a:txBody>
                  <a:tcPr marL="74847" marR="74847" marT="37423" marB="37423">
                    <a:solidFill>
                      <a:srgbClr val="5B9BD5"/>
                    </a:solidFill>
                  </a:tcPr>
                </a:tc>
                <a:extLst>
                  <a:ext uri="{0D108BD9-81ED-4DB2-BD59-A6C34878D82A}">
                    <a16:rowId xmlns:a16="http://schemas.microsoft.com/office/drawing/2014/main" val="3845734661"/>
                  </a:ext>
                </a:extLst>
              </a:tr>
              <a:tr h="1076685">
                <a:tc>
                  <a:txBody>
                    <a:bodyPr/>
                    <a:lstStyle/>
                    <a:p>
                      <a:pPr algn="ctr">
                        <a:lnSpc>
                          <a:spcPct val="115000"/>
                        </a:lnSpc>
                        <a:spcAft>
                          <a:spcPts val="0"/>
                        </a:spcAft>
                      </a:pPr>
                      <a:r>
                        <a:rPr lang="en-PH" sz="2000" b="1" kern="100" dirty="0" err="1">
                          <a:effectLst/>
                          <a:latin typeface="Arial Narrow" panose="020B0606020202030204" pitchFamily="34" charset="0"/>
                          <a:ea typeface="Aptos"/>
                          <a:cs typeface="Times New Roman" panose="02020603050405020304" pitchFamily="18" charset="0"/>
                        </a:rPr>
                        <a:t>Completamente</a:t>
                      </a:r>
                      <a:r>
                        <a:rPr lang="en-PH" sz="2000" b="1" kern="100" dirty="0">
                          <a:effectLst/>
                          <a:latin typeface="Arial Narrow" panose="020B0606020202030204" pitchFamily="34" charset="0"/>
                          <a:ea typeface="Aptos"/>
                          <a:cs typeface="Times New Roman" panose="02020603050405020304" pitchFamily="18" charset="0"/>
                        </a:rPr>
                        <a:t> nuevo</a:t>
                      </a:r>
                    </a:p>
                  </a:txBody>
                  <a:tcPr marL="56136" marR="56136" marT="0" marB="0"/>
                </a:tc>
                <a:tc>
                  <a:txBody>
                    <a:bodyPr/>
                    <a:lstStyle/>
                    <a:p>
                      <a:pPr>
                        <a:lnSpc>
                          <a:spcPct val="115000"/>
                        </a:lnSpc>
                        <a:spcAft>
                          <a:spcPts val="0"/>
                        </a:spcAft>
                      </a:pPr>
                      <a:r>
                        <a:rPr lang="es-ES" sz="2000" b="0" kern="100" dirty="0">
                          <a:effectLst/>
                          <a:latin typeface="Arial Narrow" panose="020B0606020202030204" pitchFamily="34" charset="0"/>
                          <a:ea typeface="Aptos"/>
                          <a:cs typeface="Times New Roman" panose="02020603050405020304" pitchFamily="18" charset="0"/>
                        </a:rPr>
                        <a:t>a. 4 a 7 años </a:t>
                      </a:r>
                      <a:r>
                        <a:rPr lang="es-ES" sz="2000" b="1" kern="100" dirty="0">
                          <a:effectLst/>
                          <a:latin typeface="Arial Narrow" panose="020B0606020202030204" pitchFamily="34" charset="0"/>
                          <a:ea typeface="Aptos"/>
                          <a:cs typeface="Times New Roman" panose="02020603050405020304" pitchFamily="18" charset="0"/>
                        </a:rPr>
                        <a:t>ITH</a:t>
                      </a:r>
                      <a:r>
                        <a:rPr lang="es-ES" sz="2000" b="0" kern="100" dirty="0">
                          <a:effectLst/>
                          <a:latin typeface="Arial Narrow" panose="020B0606020202030204" pitchFamily="34" charset="0"/>
                          <a:ea typeface="Aptos"/>
                          <a:cs typeface="Times New Roman" panose="02020603050405020304" pitchFamily="18" charset="0"/>
                        </a:rPr>
                        <a:t>; luego 10 años </a:t>
                      </a:r>
                      <a:r>
                        <a:rPr lang="es-ES" sz="2000" b="1" kern="100" dirty="0">
                          <a:effectLst/>
                          <a:latin typeface="Arial Narrow" panose="020B0606020202030204" pitchFamily="34" charset="0"/>
                          <a:ea typeface="Aptos"/>
                          <a:cs typeface="Times New Roman" panose="02020603050405020304" pitchFamily="18" charset="0"/>
                        </a:rPr>
                        <a:t>EDR o SCIT</a:t>
                      </a:r>
                      <a:r>
                        <a:rPr lang="es-ES" sz="2000" b="0" kern="100" dirty="0">
                          <a:effectLst/>
                          <a:latin typeface="Arial Narrow" panose="020B0606020202030204" pitchFamily="34" charset="0"/>
                          <a:ea typeface="Aptos"/>
                          <a:cs typeface="Times New Roman" panose="02020603050405020304" pitchFamily="18" charset="0"/>
                        </a:rPr>
                        <a:t>; o </a:t>
                      </a:r>
                    </a:p>
                    <a:p>
                      <a:pPr>
                        <a:lnSpc>
                          <a:spcPct val="115000"/>
                        </a:lnSpc>
                        <a:spcAft>
                          <a:spcPts val="0"/>
                        </a:spcAft>
                      </a:pPr>
                      <a:r>
                        <a:rPr lang="es-ES" sz="2000" b="0" kern="100" dirty="0">
                          <a:effectLst/>
                          <a:latin typeface="Arial Narrow" panose="020B0606020202030204" pitchFamily="34" charset="0"/>
                          <a:ea typeface="Aptos"/>
                          <a:cs typeface="Times New Roman" panose="02020603050405020304" pitchFamily="18" charset="0"/>
                        </a:rPr>
                        <a:t>b. 14 a 17 años de </a:t>
                      </a:r>
                      <a:r>
                        <a:rPr lang="es-ES" sz="2000" b="1" kern="100" dirty="0">
                          <a:effectLst/>
                          <a:latin typeface="Arial Narrow" panose="020B0606020202030204" pitchFamily="34" charset="0"/>
                          <a:ea typeface="Aptos"/>
                          <a:cs typeface="Times New Roman" panose="02020603050405020304" pitchFamily="18" charset="0"/>
                        </a:rPr>
                        <a:t>EDR o SCIT </a:t>
                      </a:r>
                      <a:r>
                        <a:rPr lang="es-ES" sz="2000" b="0" kern="100" dirty="0">
                          <a:effectLst/>
                          <a:latin typeface="Arial Narrow" panose="020B0606020202030204" pitchFamily="34" charset="0"/>
                          <a:ea typeface="Aptos"/>
                          <a:cs typeface="Times New Roman" panose="02020603050405020304" pitchFamily="18" charset="0"/>
                        </a:rPr>
                        <a:t>desde el inicio de actividades</a:t>
                      </a:r>
                      <a:endParaRPr lang="en-PH" sz="2000" b="0" kern="100" dirty="0">
                        <a:solidFill>
                          <a:srgbClr val="C00000"/>
                        </a:solidFill>
                        <a:effectLst/>
                        <a:latin typeface="Arial Narrow" panose="020B0606020202030204" pitchFamily="34" charset="0"/>
                        <a:ea typeface="Aptos"/>
                        <a:cs typeface="Times New Roman" panose="02020603050405020304" pitchFamily="18" charset="0"/>
                      </a:endParaRPr>
                    </a:p>
                  </a:txBody>
                  <a:tcPr marL="56136" marR="56136" marT="0" marB="0"/>
                </a:tc>
                <a:tc>
                  <a:txBody>
                    <a:bodyPr/>
                    <a:lstStyle/>
                    <a:p>
                      <a:pPr>
                        <a:lnSpc>
                          <a:spcPct val="115000"/>
                        </a:lnSpc>
                        <a:spcAft>
                          <a:spcPts val="0"/>
                        </a:spcAft>
                      </a:pPr>
                      <a:r>
                        <a:rPr lang="en-US" sz="2000" b="1" kern="100" dirty="0">
                          <a:effectLst/>
                          <a:latin typeface="Arial Narrow" panose="020B0606020202030204" pitchFamily="34" charset="0"/>
                          <a:ea typeface="Aptos"/>
                          <a:cs typeface="Times New Roman" panose="02020603050405020304" pitchFamily="18" charset="0"/>
                        </a:rPr>
                        <a:t>a. </a:t>
                      </a:r>
                      <a:r>
                        <a:rPr lang="en-US" sz="2000" b="0" kern="100" dirty="0">
                          <a:effectLst/>
                          <a:latin typeface="Arial Narrow" panose="020B0606020202030204" pitchFamily="34" charset="0"/>
                          <a:ea typeface="Aptos"/>
                          <a:cs typeface="Times New Roman" panose="02020603050405020304" pitchFamily="18" charset="0"/>
                        </a:rPr>
                        <a:t>4 a 7 </a:t>
                      </a:r>
                      <a:r>
                        <a:rPr lang="en-US" sz="2000" b="1" kern="100" dirty="0">
                          <a:effectLst/>
                          <a:latin typeface="Arial Narrow" panose="020B0606020202030204" pitchFamily="34" charset="0"/>
                          <a:ea typeface="Aptos"/>
                          <a:cs typeface="Times New Roman" panose="02020603050405020304" pitchFamily="18" charset="0"/>
                        </a:rPr>
                        <a:t>ITH</a:t>
                      </a:r>
                      <a:r>
                        <a:rPr lang="en-US" sz="2000" b="0" kern="100" dirty="0">
                          <a:effectLst/>
                          <a:latin typeface="Arial Narrow" panose="020B0606020202030204" pitchFamily="34" charset="0"/>
                          <a:ea typeface="Aptos"/>
                          <a:cs typeface="Times New Roman" panose="02020603050405020304" pitchFamily="18" charset="0"/>
                        </a:rPr>
                        <a:t>; luego 20 </a:t>
                      </a:r>
                      <a:r>
                        <a:rPr lang="en-US" sz="2000" b="0" kern="100" dirty="0" err="1">
                          <a:effectLst/>
                          <a:latin typeface="Arial Narrow" panose="020B0606020202030204" pitchFamily="34" charset="0"/>
                          <a:ea typeface="Aptos"/>
                          <a:cs typeface="Times New Roman" panose="02020603050405020304" pitchFamily="18" charset="0"/>
                        </a:rPr>
                        <a:t>años</a:t>
                      </a:r>
                      <a:r>
                        <a:rPr lang="en-US" sz="2000" b="0" kern="100" dirty="0">
                          <a:effectLst/>
                          <a:latin typeface="Arial Narrow" panose="020B0606020202030204" pitchFamily="34" charset="0"/>
                          <a:ea typeface="Aptos"/>
                          <a:cs typeface="Times New Roman" panose="02020603050405020304" pitchFamily="18" charset="0"/>
                        </a:rPr>
                        <a:t> de </a:t>
                      </a:r>
                      <a:r>
                        <a:rPr lang="en-US" sz="2000" b="1" kern="100" dirty="0">
                          <a:effectLst/>
                          <a:latin typeface="Arial Narrow" panose="020B0606020202030204" pitchFamily="34" charset="0"/>
                          <a:ea typeface="Aptos"/>
                          <a:cs typeface="Times New Roman" panose="02020603050405020304" pitchFamily="18" charset="0"/>
                        </a:rPr>
                        <a:t>EDR</a:t>
                      </a:r>
                      <a:r>
                        <a:rPr lang="en-US" sz="2000" b="0" kern="100" dirty="0">
                          <a:effectLst/>
                          <a:latin typeface="Arial Narrow" panose="020B0606020202030204" pitchFamily="34" charset="0"/>
                          <a:ea typeface="Aptos"/>
                          <a:cs typeface="Times New Roman" panose="02020603050405020304" pitchFamily="18" charset="0"/>
                        </a:rPr>
                        <a:t> o </a:t>
                      </a:r>
                      <a:r>
                        <a:rPr lang="en-US" sz="2000" b="1" kern="100" dirty="0">
                          <a:effectLst/>
                          <a:latin typeface="Arial Narrow" panose="020B0606020202030204" pitchFamily="34" charset="0"/>
                          <a:ea typeface="Aptos"/>
                          <a:cs typeface="Times New Roman" panose="02020603050405020304" pitchFamily="18" charset="0"/>
                        </a:rPr>
                        <a:t>SCIT</a:t>
                      </a:r>
                      <a:r>
                        <a:rPr lang="en-US" sz="2000" b="0" kern="100" dirty="0">
                          <a:effectLst/>
                          <a:latin typeface="Arial Narrow" panose="020B0606020202030204" pitchFamily="34" charset="0"/>
                          <a:ea typeface="Aptos"/>
                          <a:cs typeface="Times New Roman" panose="02020603050405020304" pitchFamily="18" charset="0"/>
                        </a:rPr>
                        <a:t>; o</a:t>
                      </a:r>
                    </a:p>
                    <a:p>
                      <a:pPr>
                        <a:lnSpc>
                          <a:spcPct val="115000"/>
                        </a:lnSpc>
                        <a:spcAft>
                          <a:spcPts val="0"/>
                        </a:spcAft>
                      </a:pPr>
                      <a:r>
                        <a:rPr lang="en-US" sz="2000" b="0" kern="100" dirty="0">
                          <a:effectLst/>
                          <a:latin typeface="Arial Narrow" panose="020B0606020202030204" pitchFamily="34" charset="0"/>
                          <a:ea typeface="Aptos"/>
                          <a:cs typeface="Times New Roman" panose="02020603050405020304" pitchFamily="18" charset="0"/>
                        </a:rPr>
                        <a:t>b. 24 a 27años </a:t>
                      </a:r>
                      <a:r>
                        <a:rPr lang="en-US" sz="2000" b="1" kern="100" dirty="0">
                          <a:effectLst/>
                          <a:latin typeface="Arial Narrow" panose="020B0606020202030204" pitchFamily="34" charset="0"/>
                          <a:ea typeface="Aptos"/>
                          <a:cs typeface="Times New Roman" panose="02020603050405020304" pitchFamily="18" charset="0"/>
                        </a:rPr>
                        <a:t>EDR o SCIT </a:t>
                      </a:r>
                      <a:r>
                        <a:rPr lang="en-US" sz="2000" b="0" kern="100" dirty="0" err="1">
                          <a:effectLst/>
                          <a:latin typeface="Arial Narrow" panose="020B0606020202030204" pitchFamily="34" charset="0"/>
                          <a:ea typeface="Aptos"/>
                          <a:cs typeface="Times New Roman" panose="02020603050405020304" pitchFamily="18" charset="0"/>
                        </a:rPr>
                        <a:t>desde</a:t>
                      </a:r>
                      <a:r>
                        <a:rPr lang="en-US" sz="2000" b="0" kern="100" dirty="0">
                          <a:effectLst/>
                          <a:latin typeface="Arial Narrow" panose="020B0606020202030204" pitchFamily="34" charset="0"/>
                          <a:ea typeface="Aptos"/>
                          <a:cs typeface="Times New Roman" panose="02020603050405020304" pitchFamily="18" charset="0"/>
                        </a:rPr>
                        <a:t> </a:t>
                      </a:r>
                      <a:r>
                        <a:rPr lang="en-US" sz="2000" b="0" kern="100" dirty="0" err="1">
                          <a:effectLst/>
                          <a:latin typeface="Arial Narrow" panose="020B0606020202030204" pitchFamily="34" charset="0"/>
                          <a:ea typeface="Aptos"/>
                          <a:cs typeface="Times New Roman" panose="02020603050405020304" pitchFamily="18" charset="0"/>
                        </a:rPr>
                        <a:t>el</a:t>
                      </a:r>
                      <a:r>
                        <a:rPr lang="en-US" sz="2000" b="0" kern="100" dirty="0">
                          <a:effectLst/>
                          <a:latin typeface="Arial Narrow" panose="020B0606020202030204" pitchFamily="34" charset="0"/>
                          <a:ea typeface="Aptos"/>
                          <a:cs typeface="Times New Roman" panose="02020603050405020304" pitchFamily="18" charset="0"/>
                        </a:rPr>
                        <a:t> </a:t>
                      </a:r>
                      <a:r>
                        <a:rPr lang="en-US" sz="2000" b="0" kern="100" dirty="0" err="1">
                          <a:effectLst/>
                          <a:latin typeface="Arial Narrow" panose="020B0606020202030204" pitchFamily="34" charset="0"/>
                          <a:ea typeface="Aptos"/>
                          <a:cs typeface="Times New Roman" panose="02020603050405020304" pitchFamily="18" charset="0"/>
                        </a:rPr>
                        <a:t>inicio</a:t>
                      </a:r>
                      <a:r>
                        <a:rPr lang="en-US" sz="2000" b="0" kern="100" dirty="0">
                          <a:effectLst/>
                          <a:latin typeface="Arial Narrow" panose="020B0606020202030204" pitchFamily="34" charset="0"/>
                          <a:ea typeface="Aptos"/>
                          <a:cs typeface="Times New Roman" panose="02020603050405020304" pitchFamily="18" charset="0"/>
                        </a:rPr>
                        <a:t> de </a:t>
                      </a:r>
                      <a:r>
                        <a:rPr lang="en-US" sz="2000" b="0" kern="100" dirty="0" err="1">
                          <a:effectLst/>
                          <a:latin typeface="Arial Narrow" panose="020B0606020202030204" pitchFamily="34" charset="0"/>
                          <a:ea typeface="Aptos"/>
                          <a:cs typeface="Times New Roman" panose="02020603050405020304" pitchFamily="18" charset="0"/>
                        </a:rPr>
                        <a:t>activiades</a:t>
                      </a:r>
                      <a:endParaRPr lang="en-PH" sz="2000" b="0" kern="100" dirty="0">
                        <a:solidFill>
                          <a:srgbClr val="C00000"/>
                        </a:solidFill>
                        <a:effectLst/>
                        <a:latin typeface="Arial Narrow" panose="020B0606020202030204" pitchFamily="34" charset="0"/>
                        <a:ea typeface="Aptos"/>
                        <a:cs typeface="Times New Roman" panose="02020603050405020304" pitchFamily="18" charset="0"/>
                      </a:endParaRPr>
                    </a:p>
                  </a:txBody>
                  <a:tcPr marL="56136" marR="56136" marT="0" marB="0"/>
                </a:tc>
                <a:extLst>
                  <a:ext uri="{0D108BD9-81ED-4DB2-BD59-A6C34878D82A}">
                    <a16:rowId xmlns:a16="http://schemas.microsoft.com/office/drawing/2014/main" val="1700493782"/>
                  </a:ext>
                </a:extLst>
              </a:tr>
              <a:tr h="1128429">
                <a:tc>
                  <a:txBody>
                    <a:bodyPr/>
                    <a:lstStyle/>
                    <a:p>
                      <a:pPr algn="ctr">
                        <a:lnSpc>
                          <a:spcPct val="115000"/>
                        </a:lnSpc>
                        <a:spcAft>
                          <a:spcPts val="0"/>
                        </a:spcAft>
                      </a:pPr>
                      <a:r>
                        <a:rPr lang="en-PH" sz="2000" b="1" kern="100" dirty="0" err="1">
                          <a:effectLst/>
                          <a:latin typeface="Arial Narrow" panose="020B0606020202030204" pitchFamily="34" charset="0"/>
                          <a:ea typeface="Aptos"/>
                          <a:cs typeface="Times New Roman" panose="02020603050405020304" pitchFamily="18" charset="0"/>
                        </a:rPr>
                        <a:t>Extensión</a:t>
                      </a:r>
                      <a:r>
                        <a:rPr lang="en-PH" sz="2000" b="1" kern="100" dirty="0">
                          <a:effectLst/>
                          <a:latin typeface="Arial Narrow" panose="020B0606020202030204" pitchFamily="34" charset="0"/>
                          <a:ea typeface="Aptos"/>
                          <a:cs typeface="Times New Roman" panose="02020603050405020304" pitchFamily="18" charset="0"/>
                        </a:rPr>
                        <a:t> de </a:t>
                      </a:r>
                      <a:r>
                        <a:rPr lang="en-PH" sz="2000" b="1" kern="100" dirty="0" err="1">
                          <a:effectLst/>
                          <a:latin typeface="Arial Narrow" panose="020B0606020202030204" pitchFamily="34" charset="0"/>
                          <a:ea typeface="Aptos"/>
                          <a:cs typeface="Times New Roman" panose="02020603050405020304" pitchFamily="18" charset="0"/>
                        </a:rPr>
                        <a:t>Incentivos</a:t>
                      </a:r>
                      <a:r>
                        <a:rPr lang="en-PH" sz="2000" b="1" kern="100" dirty="0">
                          <a:effectLst/>
                          <a:latin typeface="Arial Narrow" panose="020B0606020202030204" pitchFamily="34" charset="0"/>
                          <a:ea typeface="Aptos"/>
                          <a:cs typeface="Times New Roman" panose="02020603050405020304" pitchFamily="18" charset="0"/>
                        </a:rPr>
                        <a:t> para </a:t>
                      </a:r>
                      <a:r>
                        <a:rPr lang="en-PH" sz="2000" b="1" kern="100" dirty="0" err="1">
                          <a:effectLst/>
                          <a:latin typeface="Arial Narrow" panose="020B0606020202030204" pitchFamily="34" charset="0"/>
                          <a:ea typeface="Aptos"/>
                          <a:cs typeface="Times New Roman" panose="02020603050405020304" pitchFamily="18" charset="0"/>
                        </a:rPr>
                        <a:t>el</a:t>
                      </a:r>
                      <a:r>
                        <a:rPr lang="en-PH" sz="2000" b="1" kern="100" dirty="0">
                          <a:effectLst/>
                          <a:latin typeface="Arial Narrow" panose="020B0606020202030204" pitchFamily="34" charset="0"/>
                          <a:ea typeface="Aptos"/>
                          <a:cs typeface="Times New Roman" panose="02020603050405020304" pitchFamily="18" charset="0"/>
                        </a:rPr>
                        <a:t> </a:t>
                      </a:r>
                      <a:r>
                        <a:rPr lang="en-PH" sz="2000" b="1" kern="100" dirty="0" err="1">
                          <a:effectLst/>
                          <a:latin typeface="Arial Narrow" panose="020B0606020202030204" pitchFamily="34" charset="0"/>
                          <a:ea typeface="Aptos"/>
                          <a:cs typeface="Times New Roman" panose="02020603050405020304" pitchFamily="18" charset="0"/>
                        </a:rPr>
                        <a:t>mismo</a:t>
                      </a:r>
                      <a:r>
                        <a:rPr lang="en-PH" sz="2000" b="1" kern="100" dirty="0">
                          <a:effectLst/>
                          <a:latin typeface="Arial Narrow" panose="020B0606020202030204" pitchFamily="34" charset="0"/>
                          <a:ea typeface="Aptos"/>
                          <a:cs typeface="Times New Roman" panose="02020603050405020304" pitchFamily="18" charset="0"/>
                        </a:rPr>
                        <a:t> Proyecto/</a:t>
                      </a:r>
                      <a:r>
                        <a:rPr lang="en-PH" sz="2000" b="1" kern="100" dirty="0" err="1">
                          <a:effectLst/>
                          <a:latin typeface="Arial Narrow" panose="020B0606020202030204" pitchFamily="34" charset="0"/>
                          <a:ea typeface="Aptos"/>
                          <a:cs typeface="Times New Roman" panose="02020603050405020304" pitchFamily="18" charset="0"/>
                        </a:rPr>
                        <a:t>Actividad</a:t>
                      </a:r>
                      <a:endParaRPr lang="en-PH" sz="2000" b="1" kern="100" dirty="0">
                        <a:effectLst/>
                        <a:latin typeface="Arial Narrow" panose="020B0606020202030204" pitchFamily="34" charset="0"/>
                        <a:ea typeface="Aptos"/>
                        <a:cs typeface="Times New Roman" panose="02020603050405020304" pitchFamily="18" charset="0"/>
                      </a:endParaRPr>
                    </a:p>
                  </a:txBody>
                  <a:tcPr marL="56136" marR="56136" marT="0" marB="0"/>
                </a:tc>
                <a:tc>
                  <a:txBody>
                    <a:bodyPr/>
                    <a:lstStyle/>
                    <a:p>
                      <a:pPr>
                        <a:lnSpc>
                          <a:spcPct val="115000"/>
                        </a:lnSpc>
                        <a:spcAft>
                          <a:spcPts val="0"/>
                        </a:spcAft>
                      </a:pPr>
                      <a:r>
                        <a:rPr lang="es-ES" sz="2000" b="0" kern="100" dirty="0">
                          <a:effectLst/>
                          <a:latin typeface="Arial Narrow" panose="020B0606020202030204" pitchFamily="34" charset="0"/>
                          <a:ea typeface="Aptos"/>
                          <a:cs typeface="Times New Roman" panose="02020603050405020304" pitchFamily="18" charset="0"/>
                        </a:rPr>
                        <a:t>Hasta </a:t>
                      </a:r>
                      <a:r>
                        <a:rPr lang="es-ES" sz="2000" b="1" kern="100" dirty="0">
                          <a:effectLst/>
                          <a:latin typeface="Arial Narrow" panose="020B0606020202030204" pitchFamily="34" charset="0"/>
                          <a:ea typeface="Aptos"/>
                          <a:cs typeface="Times New Roman" panose="02020603050405020304" pitchFamily="18" charset="0"/>
                        </a:rPr>
                        <a:t>5 años </a:t>
                      </a:r>
                      <a:r>
                        <a:rPr lang="es-ES" sz="2000" b="0" kern="100" dirty="0">
                          <a:effectLst/>
                          <a:latin typeface="Arial Narrow" panose="020B0606020202030204" pitchFamily="34" charset="0"/>
                          <a:ea typeface="Aptos"/>
                          <a:cs typeface="Times New Roman" panose="02020603050405020304" pitchFamily="18" charset="0"/>
                        </a:rPr>
                        <a:t>de </a:t>
                      </a:r>
                      <a:r>
                        <a:rPr lang="es-ES" sz="2000" b="1" kern="100" dirty="0">
                          <a:effectLst/>
                          <a:latin typeface="Arial Narrow" panose="020B0606020202030204" pitchFamily="34" charset="0"/>
                          <a:ea typeface="Aptos"/>
                          <a:cs typeface="Times New Roman" panose="02020603050405020304" pitchFamily="18" charset="0"/>
                        </a:rPr>
                        <a:t>EDR o SCIT </a:t>
                      </a:r>
                      <a:r>
                        <a:rPr lang="es-ES" sz="2000" b="0" kern="100" dirty="0">
                          <a:effectLst/>
                          <a:latin typeface="Arial Narrow" panose="020B0606020202030204" pitchFamily="34" charset="0"/>
                          <a:ea typeface="Aptos"/>
                          <a:cs typeface="Times New Roman" panose="02020603050405020304" pitchFamily="18" charset="0"/>
                        </a:rPr>
                        <a:t>(debe mantener al menos </a:t>
                      </a:r>
                      <a:r>
                        <a:rPr lang="es-ES" sz="2000" b="1" kern="100" dirty="0">
                          <a:effectLst/>
                          <a:latin typeface="Arial Narrow" panose="020B0606020202030204" pitchFamily="34" charset="0"/>
                          <a:ea typeface="Aptos"/>
                          <a:cs typeface="Times New Roman" panose="02020603050405020304" pitchFamily="18" charset="0"/>
                        </a:rPr>
                        <a:t>10.000 empleados directos</a:t>
                      </a:r>
                      <a:r>
                        <a:rPr lang="es-ES" sz="2000" b="0" kern="100" dirty="0">
                          <a:effectLst/>
                          <a:latin typeface="Arial Narrow" panose="020B0606020202030204" pitchFamily="34" charset="0"/>
                          <a:ea typeface="Aptos"/>
                          <a:cs typeface="Times New Roman" panose="02020603050405020304" pitchFamily="18" charset="0"/>
                        </a:rPr>
                        <a:t>)</a:t>
                      </a:r>
                      <a:endParaRPr lang="en-PH" sz="2000" b="0" kern="100" dirty="0">
                        <a:effectLst/>
                        <a:latin typeface="Arial Narrow" panose="020B0606020202030204" pitchFamily="34" charset="0"/>
                        <a:ea typeface="Aptos"/>
                        <a:cs typeface="Times New Roman" panose="02020603050405020304" pitchFamily="18" charset="0"/>
                      </a:endParaRPr>
                    </a:p>
                  </a:txBody>
                  <a:tcPr marL="56136" marR="56136" marT="0" marB="0"/>
                </a:tc>
                <a:tc>
                  <a:txBody>
                    <a:bodyPr/>
                    <a:lstStyle/>
                    <a:p>
                      <a:pPr>
                        <a:lnSpc>
                          <a:spcPct val="115000"/>
                        </a:lnSpc>
                        <a:spcAft>
                          <a:spcPts val="0"/>
                        </a:spcAft>
                      </a:pPr>
                      <a:r>
                        <a:rPr lang="es-ES" sz="2000" b="0" kern="100" dirty="0">
                          <a:effectLst/>
                          <a:latin typeface="Arial Narrow" panose="020B0606020202030204" pitchFamily="34" charset="0"/>
                          <a:ea typeface="Aptos"/>
                          <a:cs typeface="Times New Roman" panose="02020603050405020304" pitchFamily="18" charset="0"/>
                        </a:rPr>
                        <a:t>Hasta </a:t>
                      </a:r>
                      <a:r>
                        <a:rPr lang="es-ES" sz="2000" b="1" kern="100" dirty="0">
                          <a:effectLst/>
                          <a:latin typeface="Arial Narrow" panose="020B0606020202030204" pitchFamily="34" charset="0"/>
                          <a:ea typeface="Aptos"/>
                          <a:cs typeface="Times New Roman" panose="02020603050405020304" pitchFamily="18" charset="0"/>
                        </a:rPr>
                        <a:t>10años</a:t>
                      </a:r>
                      <a:r>
                        <a:rPr lang="es-ES" sz="2000" b="0" kern="100" dirty="0">
                          <a:effectLst/>
                          <a:latin typeface="Arial Narrow" panose="020B0606020202030204" pitchFamily="34" charset="0"/>
                          <a:ea typeface="Aptos"/>
                          <a:cs typeface="Times New Roman" panose="02020603050405020304" pitchFamily="18" charset="0"/>
                        </a:rPr>
                        <a:t> de </a:t>
                      </a:r>
                      <a:r>
                        <a:rPr lang="es-ES" sz="2000" b="1" kern="100" dirty="0">
                          <a:effectLst/>
                          <a:latin typeface="Arial Narrow" panose="020B0606020202030204" pitchFamily="34" charset="0"/>
                          <a:ea typeface="Aptos"/>
                          <a:cs typeface="Times New Roman" panose="02020603050405020304" pitchFamily="18" charset="0"/>
                        </a:rPr>
                        <a:t>EDR o SCIT</a:t>
                      </a:r>
                      <a:r>
                        <a:rPr lang="es-ES" sz="2000" b="0" kern="100" dirty="0">
                          <a:effectLst/>
                          <a:latin typeface="Arial Narrow" panose="020B0606020202030204" pitchFamily="34" charset="0"/>
                          <a:ea typeface="Aptos"/>
                          <a:cs typeface="Times New Roman" panose="02020603050405020304" pitchFamily="18" charset="0"/>
                        </a:rPr>
                        <a:t> (debe mantener al menos </a:t>
                      </a:r>
                      <a:r>
                        <a:rPr lang="es-ES" sz="2000" b="1" kern="100" dirty="0">
                          <a:effectLst/>
                          <a:latin typeface="Arial Narrow" panose="020B0606020202030204" pitchFamily="34" charset="0"/>
                          <a:ea typeface="Aptos"/>
                          <a:cs typeface="Times New Roman" panose="02020603050405020304" pitchFamily="18" charset="0"/>
                        </a:rPr>
                        <a:t>10.000 empleados locales directos</a:t>
                      </a:r>
                      <a:r>
                        <a:rPr lang="es-ES" sz="2000" b="0" kern="100" dirty="0">
                          <a:effectLst/>
                          <a:latin typeface="Arial Narrow" panose="020B0606020202030204" pitchFamily="34" charset="0"/>
                          <a:ea typeface="Aptos"/>
                          <a:cs typeface="Times New Roman" panose="02020603050405020304" pitchFamily="18" charset="0"/>
                        </a:rPr>
                        <a:t>)</a:t>
                      </a:r>
                      <a:endParaRPr lang="en-PH" sz="2000" b="0" kern="100" dirty="0">
                        <a:effectLst/>
                        <a:latin typeface="Arial Narrow" panose="020B0606020202030204" pitchFamily="34" charset="0"/>
                        <a:ea typeface="Aptos"/>
                        <a:cs typeface="Times New Roman" panose="02020603050405020304" pitchFamily="18" charset="0"/>
                      </a:endParaRPr>
                    </a:p>
                  </a:txBody>
                  <a:tcPr marL="56136" marR="56136" marT="0" marB="0"/>
                </a:tc>
                <a:extLst>
                  <a:ext uri="{0D108BD9-81ED-4DB2-BD59-A6C34878D82A}">
                    <a16:rowId xmlns:a16="http://schemas.microsoft.com/office/drawing/2014/main" val="3515370449"/>
                  </a:ext>
                </a:extLst>
              </a:tr>
              <a:tr h="599751">
                <a:tc>
                  <a:txBody>
                    <a:bodyPr/>
                    <a:lstStyle/>
                    <a:p>
                      <a:pPr algn="ctr">
                        <a:lnSpc>
                          <a:spcPct val="115000"/>
                        </a:lnSpc>
                        <a:spcAft>
                          <a:spcPts val="0"/>
                        </a:spcAft>
                      </a:pPr>
                      <a:r>
                        <a:rPr lang="en-PH" sz="2000" b="1" kern="100" dirty="0" err="1">
                          <a:effectLst/>
                          <a:latin typeface="Arial Narrow" panose="020B0606020202030204" pitchFamily="34" charset="0"/>
                          <a:ea typeface="Aptos"/>
                          <a:cs typeface="Times New Roman" panose="02020603050405020304" pitchFamily="18" charset="0"/>
                        </a:rPr>
                        <a:t>Expansión</a:t>
                      </a:r>
                      <a:r>
                        <a:rPr lang="en-PH" sz="2000" b="1" kern="100" dirty="0">
                          <a:effectLst/>
                          <a:latin typeface="Arial Narrow" panose="020B0606020202030204" pitchFamily="34" charset="0"/>
                          <a:ea typeface="Aptos"/>
                          <a:cs typeface="Times New Roman" panose="02020603050405020304" pitchFamily="18" charset="0"/>
                        </a:rPr>
                        <a:t> </a:t>
                      </a:r>
                      <a:r>
                        <a:rPr lang="en-PH" sz="2000" b="1" kern="100" dirty="0" err="1">
                          <a:effectLst/>
                          <a:latin typeface="Arial Narrow" panose="020B0606020202030204" pitchFamily="34" charset="0"/>
                          <a:ea typeface="Aptos"/>
                          <a:cs typeface="Times New Roman" panose="02020603050405020304" pitchFamily="18" charset="0"/>
                        </a:rPr>
                        <a:t>calificada</a:t>
                      </a:r>
                      <a:endParaRPr lang="en-PH" sz="2000" b="1" kern="100" dirty="0">
                        <a:effectLst/>
                        <a:latin typeface="Arial Narrow" panose="020B0606020202030204" pitchFamily="34" charset="0"/>
                        <a:ea typeface="Aptos"/>
                        <a:cs typeface="Times New Roman" panose="02020603050405020304" pitchFamily="18" charset="0"/>
                      </a:endParaRPr>
                    </a:p>
                  </a:txBody>
                  <a:tcPr marL="56136" marR="56136" marT="0" marB="0"/>
                </a:tc>
                <a:tc>
                  <a:txBody>
                    <a:bodyPr/>
                    <a:lstStyle/>
                    <a:p>
                      <a:pPr>
                        <a:lnSpc>
                          <a:spcPct val="115000"/>
                        </a:lnSpc>
                        <a:spcAft>
                          <a:spcPts val="0"/>
                        </a:spcAft>
                      </a:pPr>
                      <a:r>
                        <a:rPr lang="es-ES" sz="2000" b="0" kern="100" dirty="0">
                          <a:effectLst/>
                          <a:latin typeface="Arial Narrow" panose="020B0606020202030204" pitchFamily="34" charset="0"/>
                          <a:ea typeface="Aptos"/>
                          <a:cs typeface="Times New Roman" panose="02020603050405020304" pitchFamily="18" charset="0"/>
                        </a:rPr>
                        <a:t>8 años de </a:t>
                      </a:r>
                      <a:r>
                        <a:rPr lang="es-ES" sz="2000" b="1" kern="100" dirty="0">
                          <a:effectLst/>
                          <a:latin typeface="Arial Narrow" panose="020B0606020202030204" pitchFamily="34" charset="0"/>
                          <a:ea typeface="Aptos"/>
                          <a:cs typeface="Times New Roman" panose="02020603050405020304" pitchFamily="18" charset="0"/>
                        </a:rPr>
                        <a:t>EDR o SCIT</a:t>
                      </a:r>
                      <a:endParaRPr lang="en-PH" sz="2000" b="1" kern="100" dirty="0">
                        <a:effectLst/>
                        <a:latin typeface="Arial Narrow" panose="020B0606020202030204" pitchFamily="34" charset="0"/>
                        <a:ea typeface="Aptos"/>
                        <a:cs typeface="Times New Roman" panose="02020603050405020304" pitchFamily="18" charset="0"/>
                      </a:endParaRPr>
                    </a:p>
                  </a:txBody>
                  <a:tcPr marL="56136" marR="56136" marT="0" marB="0"/>
                </a:tc>
                <a:tc>
                  <a:txBody>
                    <a:bodyPr/>
                    <a:lstStyle/>
                    <a:p>
                      <a:pPr>
                        <a:lnSpc>
                          <a:spcPct val="115000"/>
                        </a:lnSpc>
                        <a:spcAft>
                          <a:spcPts val="0"/>
                        </a:spcAft>
                      </a:pPr>
                      <a:r>
                        <a:rPr lang="es-ES" sz="2000" b="0" kern="100" dirty="0">
                          <a:effectLst/>
                          <a:latin typeface="Arial Narrow" panose="020B0606020202030204" pitchFamily="34" charset="0"/>
                          <a:ea typeface="Aptos"/>
                          <a:cs typeface="Times New Roman" panose="02020603050405020304" pitchFamily="18" charset="0"/>
                        </a:rPr>
                        <a:t>13 años EDR o SCIT</a:t>
                      </a:r>
                      <a:endParaRPr lang="en-PH" sz="2000" b="0" kern="100" dirty="0">
                        <a:effectLst/>
                        <a:latin typeface="Arial Narrow" panose="020B0606020202030204" pitchFamily="34" charset="0"/>
                        <a:ea typeface="Aptos"/>
                        <a:cs typeface="Times New Roman" panose="02020603050405020304" pitchFamily="18" charset="0"/>
                      </a:endParaRPr>
                    </a:p>
                  </a:txBody>
                  <a:tcPr marL="56136" marR="56136" marT="0" marB="0"/>
                </a:tc>
                <a:extLst>
                  <a:ext uri="{0D108BD9-81ED-4DB2-BD59-A6C34878D82A}">
                    <a16:rowId xmlns:a16="http://schemas.microsoft.com/office/drawing/2014/main" val="547543651"/>
                  </a:ext>
                </a:extLst>
              </a:tr>
            </a:tbl>
          </a:graphicData>
        </a:graphic>
      </p:graphicFrame>
      <p:sp>
        <p:nvSpPr>
          <p:cNvPr id="15" name="CuadroTexto 14">
            <a:extLst>
              <a:ext uri="{FF2B5EF4-FFF2-40B4-BE49-F238E27FC236}">
                <a16:creationId xmlns:a16="http://schemas.microsoft.com/office/drawing/2014/main" id="{EC11EBBB-A5C9-EF54-9638-656F8219443A}"/>
              </a:ext>
            </a:extLst>
          </p:cNvPr>
          <p:cNvSpPr txBox="1"/>
          <p:nvPr/>
        </p:nvSpPr>
        <p:spPr>
          <a:xfrm>
            <a:off x="339048" y="5628147"/>
            <a:ext cx="8476179" cy="923330"/>
          </a:xfrm>
          <a:prstGeom prst="rect">
            <a:avLst/>
          </a:prstGeom>
          <a:noFill/>
        </p:spPr>
        <p:txBody>
          <a:bodyPr wrap="square">
            <a:spAutoFit/>
          </a:bodyPr>
          <a:lstStyle/>
          <a:p>
            <a:r>
              <a:rPr lang="es-ES" b="1" u="sng" dirty="0"/>
              <a:t>Impuesto especial sobre la renta corporativa (SCIT): disponible solo para REE: impuesto sobre la renta bruta del 5 % en lugar de impuestos nacionales y locales, tasas y cargos locales (durante ITH y EDR)</a:t>
            </a:r>
            <a:endParaRPr lang="es-MX" b="1" dirty="0"/>
          </a:p>
        </p:txBody>
      </p:sp>
      <p:sp>
        <p:nvSpPr>
          <p:cNvPr id="16" name="CuadroTexto 15">
            <a:extLst>
              <a:ext uri="{FF2B5EF4-FFF2-40B4-BE49-F238E27FC236}">
                <a16:creationId xmlns:a16="http://schemas.microsoft.com/office/drawing/2014/main" id="{D59A2A5B-7FDA-E622-31A2-EEABD2AAA217}"/>
              </a:ext>
            </a:extLst>
          </p:cNvPr>
          <p:cNvSpPr txBox="1"/>
          <p:nvPr/>
        </p:nvSpPr>
        <p:spPr>
          <a:xfrm>
            <a:off x="1349629" y="180816"/>
            <a:ext cx="6992987" cy="461665"/>
          </a:xfrm>
          <a:prstGeom prst="rect">
            <a:avLst/>
          </a:prstGeom>
          <a:noFill/>
        </p:spPr>
        <p:txBody>
          <a:bodyPr wrap="square">
            <a:spAutoFit/>
          </a:bodyPr>
          <a:lstStyle/>
          <a:p>
            <a:r>
              <a:rPr lang="en-US" sz="2400" b="1" dirty="0">
                <a:solidFill>
                  <a:schemeClr val="bg1"/>
                </a:solidFill>
                <a:latin typeface="Franklin Gothic Demi Cond" panose="020B0706030402020204" pitchFamily="34" charset="0"/>
                <a:ea typeface="+mj-ea"/>
                <a:cs typeface="+mj-cs"/>
              </a:rPr>
              <a:t>CREACIÓN DE MÁS INCENTIVOS FISCALES</a:t>
            </a:r>
            <a:endParaRPr lang="es-MX" sz="2400" b="1" dirty="0">
              <a:solidFill>
                <a:schemeClr val="bg1"/>
              </a:solidFill>
              <a:latin typeface="Franklin Gothic Demi Cond" panose="020B0706030402020204" pitchFamily="34" charset="0"/>
              <a:ea typeface="+mj-ea"/>
              <a:cs typeface="+mj-cs"/>
            </a:endParaRPr>
          </a:p>
        </p:txBody>
      </p:sp>
    </p:spTree>
    <p:extLst>
      <p:ext uri="{BB962C8B-B14F-4D97-AF65-F5344CB8AC3E}">
        <p14:creationId xmlns:p14="http://schemas.microsoft.com/office/powerpoint/2010/main" val="371966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F9351956-9D78-17C4-C63D-D9DBBF591192}"/>
              </a:ext>
            </a:extLst>
          </p:cNvPr>
          <p:cNvSpPr txBox="1"/>
          <p:nvPr/>
        </p:nvSpPr>
        <p:spPr>
          <a:xfrm>
            <a:off x="320164" y="2721429"/>
            <a:ext cx="8273142" cy="3539430"/>
          </a:xfrm>
          <a:prstGeom prst="rect">
            <a:avLst/>
          </a:prstGeom>
          <a:noFill/>
        </p:spPr>
        <p:txBody>
          <a:bodyPr wrap="square">
            <a:spAutoFit/>
          </a:bodyPr>
          <a:lstStyle>
            <a:defPPr>
              <a:defRPr lang="en-US"/>
            </a:defPPr>
            <a:lvl1pPr>
              <a:defRPr b="1">
                <a:solidFill>
                  <a:schemeClr val="accent1">
                    <a:lumMod val="50000"/>
                  </a:schemeClr>
                </a:solidFill>
                <a:latin typeface="Arial Narrow" panose="020B0606020202030204" pitchFamily="34" charset="0"/>
                <a:cs typeface="HELVETICA" panose="020B0604020202020204" pitchFamily="34" charset="0"/>
              </a:defRPr>
            </a:lvl1pPr>
          </a:lstStyle>
          <a:p>
            <a:pPr marL="342900" indent="-342900">
              <a:buFont typeface="Arial" panose="020B0604020202020204" pitchFamily="34" charset="0"/>
              <a:buChar char="•"/>
            </a:pPr>
            <a:r>
              <a:rPr lang="es-ES" altLang="es-MX" sz="2000" dirty="0"/>
              <a:t>Gastos de energía: deducción del 100 % </a:t>
            </a:r>
          </a:p>
          <a:p>
            <a:endParaRPr lang="es-ES" altLang="es-MX" sz="800" dirty="0"/>
          </a:p>
          <a:p>
            <a:pPr marL="342900" indent="-342900">
              <a:buFont typeface="Arial" panose="020B0604020202020204" pitchFamily="34" charset="0"/>
              <a:buChar char="•"/>
            </a:pPr>
            <a:r>
              <a:rPr lang="es-ES" altLang="es-MX" sz="2000" dirty="0"/>
              <a:t>Ferias y exposiciones comerciales</a:t>
            </a:r>
            <a:r>
              <a:rPr lang="es-ES" altLang="es-MX" sz="2000" b="0" dirty="0"/>
              <a:t>: las empresas ahora pueden deducir los gastos relacionados con ferias y exposiciones comerciales, lo que fomenta la expansión del mercado tanto a nivel local como internacional</a:t>
            </a:r>
            <a:r>
              <a:rPr lang="es-ES" altLang="es-MX" sz="2000" dirty="0"/>
              <a:t>. </a:t>
            </a:r>
          </a:p>
          <a:p>
            <a:endParaRPr lang="es-ES" altLang="es-MX" sz="800" dirty="0"/>
          </a:p>
          <a:p>
            <a:pPr marL="342900" indent="-342900">
              <a:buFont typeface="Arial" panose="020B0604020202020204" pitchFamily="34" charset="0"/>
              <a:buChar char="•"/>
            </a:pPr>
            <a:r>
              <a:rPr lang="es-ES" altLang="es-MX" sz="2000" dirty="0"/>
              <a:t>Deducción del arrastre de pérdidas operativas netas (NOLCO). </a:t>
            </a:r>
            <a:r>
              <a:rPr lang="es-ES" altLang="es-MX" sz="2000" b="0" dirty="0"/>
              <a:t>Las empresas pueden arrastrar las pérdidas operativas netas como deducciones dentro de los cinco años posteriores al período de exención del impuesto sobre la renta (ITH) de un proyecto, en lugar de hacerlo dentro del año fiscal de la pérdida.</a:t>
            </a:r>
          </a:p>
          <a:p>
            <a:endParaRPr lang="es-ES" altLang="es-MX" sz="800" dirty="0"/>
          </a:p>
          <a:p>
            <a:pPr marL="342900" indent="-342900">
              <a:buFont typeface="Arial" panose="020B0604020202020204" pitchFamily="34" charset="0"/>
              <a:buChar char="•"/>
            </a:pPr>
            <a:r>
              <a:rPr lang="es-ES" altLang="es-MX" sz="2000" dirty="0"/>
              <a:t>Deducción de hasta el 50 % de los excedentes o las ganancias no distribuidas reinvertidas. </a:t>
            </a:r>
            <a:r>
              <a:rPr lang="es-ES" altLang="es-MX" sz="2000" b="0" dirty="0"/>
              <a:t>Se aplica a las industrias manufactura y ahora también, de turismo.</a:t>
            </a:r>
            <a:endParaRPr lang="es-ES" altLang="es-MX" b="0" dirty="0"/>
          </a:p>
        </p:txBody>
      </p:sp>
      <p:sp>
        <p:nvSpPr>
          <p:cNvPr id="10" name="CuadroTexto 9">
            <a:extLst>
              <a:ext uri="{FF2B5EF4-FFF2-40B4-BE49-F238E27FC236}">
                <a16:creationId xmlns:a16="http://schemas.microsoft.com/office/drawing/2014/main" id="{37C43503-3959-1BD0-8035-59EABBC20EF0}"/>
              </a:ext>
            </a:extLst>
          </p:cNvPr>
          <p:cNvSpPr txBox="1"/>
          <p:nvPr/>
        </p:nvSpPr>
        <p:spPr>
          <a:xfrm>
            <a:off x="4428162" y="1080942"/>
            <a:ext cx="4572000" cy="1200329"/>
          </a:xfrm>
          <a:prstGeom prst="rect">
            <a:avLst/>
          </a:prstGeom>
          <a:solidFill>
            <a:srgbClr val="1925AC"/>
          </a:solidFill>
        </p:spPr>
        <p:txBody>
          <a:bodyPr wrap="square">
            <a:spAutoFit/>
          </a:bodyPr>
          <a:lstStyle/>
          <a:p>
            <a:r>
              <a:rPr lang="es-ES" dirty="0">
                <a:solidFill>
                  <a:schemeClr val="bg1"/>
                </a:solidFill>
                <a:latin typeface="Arial Narrow" panose="020B0606020202030204" pitchFamily="34" charset="0"/>
              </a:rPr>
              <a:t>Las empresas bajo el</a:t>
            </a:r>
            <a:r>
              <a:rPr lang="es-ES" b="0" i="0" dirty="0">
                <a:solidFill>
                  <a:schemeClr val="bg1"/>
                </a:solidFill>
                <a:effectLst/>
                <a:latin typeface="Arial Narrow" panose="020B0606020202030204" pitchFamily="34" charset="0"/>
              </a:rPr>
              <a:t> </a:t>
            </a:r>
            <a:r>
              <a:rPr lang="es-ES" b="1" i="0" dirty="0">
                <a:solidFill>
                  <a:schemeClr val="bg1"/>
                </a:solidFill>
                <a:effectLst/>
                <a:latin typeface="Arial Narrow" panose="020B0606020202030204" pitchFamily="34" charset="0"/>
              </a:rPr>
              <a:t>Régimen de Deducciones Mejoradas (EDR</a:t>
            </a:r>
            <a:r>
              <a:rPr lang="es-ES" b="0" i="0" dirty="0">
                <a:solidFill>
                  <a:schemeClr val="bg1"/>
                </a:solidFill>
                <a:effectLst/>
                <a:latin typeface="Arial Narrow" panose="020B0606020202030204" pitchFamily="34" charset="0"/>
              </a:rPr>
              <a:t>) podrá beneficiarse de la reducción de la tasa del Impuesto sobre la Renta Corporativo al 20%</a:t>
            </a:r>
            <a:endParaRPr lang="es-MX" dirty="0">
              <a:solidFill>
                <a:schemeClr val="bg1"/>
              </a:solidFill>
              <a:latin typeface="Arial Narrow" panose="020B0606020202030204" pitchFamily="34" charset="0"/>
            </a:endParaRPr>
          </a:p>
        </p:txBody>
      </p:sp>
      <p:sp>
        <p:nvSpPr>
          <p:cNvPr id="16" name="CuadroTexto 15">
            <a:extLst>
              <a:ext uri="{FF2B5EF4-FFF2-40B4-BE49-F238E27FC236}">
                <a16:creationId xmlns:a16="http://schemas.microsoft.com/office/drawing/2014/main" id="{033BCBDF-5947-B4CF-21A5-F198034911A9}"/>
              </a:ext>
            </a:extLst>
          </p:cNvPr>
          <p:cNvSpPr txBox="1"/>
          <p:nvPr/>
        </p:nvSpPr>
        <p:spPr>
          <a:xfrm>
            <a:off x="230947" y="2224216"/>
            <a:ext cx="4572000" cy="461665"/>
          </a:xfrm>
          <a:prstGeom prst="rect">
            <a:avLst/>
          </a:prstGeom>
          <a:noFill/>
        </p:spPr>
        <p:txBody>
          <a:bodyPr wrap="square">
            <a:spAutoFit/>
          </a:bodyPr>
          <a:lstStyle/>
          <a:p>
            <a:r>
              <a:rPr lang="en-US" altLang="es-MX" sz="2400" b="1" dirty="0">
                <a:highlight>
                  <a:srgbClr val="FFFF00"/>
                </a:highlight>
              </a:rPr>
              <a:t>DEDUCCIONES ADICIONALES</a:t>
            </a:r>
            <a:endParaRPr lang="es-MX" sz="2400" b="1" dirty="0">
              <a:highlight>
                <a:srgbClr val="FFFF00"/>
              </a:highlight>
            </a:endParaRPr>
          </a:p>
        </p:txBody>
      </p:sp>
      <p:sp>
        <p:nvSpPr>
          <p:cNvPr id="18" name="CuadroTexto 17">
            <a:extLst>
              <a:ext uri="{FF2B5EF4-FFF2-40B4-BE49-F238E27FC236}">
                <a16:creationId xmlns:a16="http://schemas.microsoft.com/office/drawing/2014/main" id="{251E1849-3003-30CD-C8F8-B01197950FC8}"/>
              </a:ext>
            </a:extLst>
          </p:cNvPr>
          <p:cNvSpPr txBox="1"/>
          <p:nvPr/>
        </p:nvSpPr>
        <p:spPr>
          <a:xfrm>
            <a:off x="1345474" y="179119"/>
            <a:ext cx="6914947" cy="461665"/>
          </a:xfrm>
          <a:prstGeom prst="rect">
            <a:avLst/>
          </a:prstGeom>
          <a:noFill/>
        </p:spPr>
        <p:txBody>
          <a:bodyPr wrap="square">
            <a:spAutoFit/>
          </a:bodyPr>
          <a:lstStyle/>
          <a:p>
            <a:r>
              <a:rPr lang="en-US" sz="2400" b="1" dirty="0">
                <a:solidFill>
                  <a:schemeClr val="bg1"/>
                </a:solidFill>
                <a:latin typeface="Franklin Gothic Demi Cond" panose="020B0706030402020204" pitchFamily="34" charset="0"/>
                <a:ea typeface="+mj-ea"/>
                <a:cs typeface="+mj-cs"/>
              </a:rPr>
              <a:t>RÉGIMEN DE DEDUCCIONES MEJORADAS</a:t>
            </a:r>
            <a:endParaRPr lang="es-MX" sz="2400" b="1" dirty="0">
              <a:solidFill>
                <a:schemeClr val="bg1"/>
              </a:solidFill>
              <a:latin typeface="Franklin Gothic Demi Cond" panose="020B0706030402020204" pitchFamily="34" charset="0"/>
              <a:ea typeface="+mj-ea"/>
              <a:cs typeface="+mj-cs"/>
            </a:endParaRPr>
          </a:p>
        </p:txBody>
      </p:sp>
    </p:spTree>
    <p:extLst>
      <p:ext uri="{BB962C8B-B14F-4D97-AF65-F5344CB8AC3E}">
        <p14:creationId xmlns:p14="http://schemas.microsoft.com/office/powerpoint/2010/main" val="32850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511895C5-E5B9-145D-3229-4EF2D12A52CD}"/>
              </a:ext>
            </a:extLst>
          </p:cNvPr>
          <p:cNvSpPr txBox="1"/>
          <p:nvPr/>
        </p:nvSpPr>
        <p:spPr>
          <a:xfrm>
            <a:off x="1297178" y="170485"/>
            <a:ext cx="7770674" cy="461665"/>
          </a:xfrm>
          <a:prstGeom prst="rect">
            <a:avLst/>
          </a:prstGeom>
          <a:noFill/>
        </p:spPr>
        <p:txBody>
          <a:bodyPr wrap="square">
            <a:spAutoFit/>
          </a:bodyPr>
          <a:lstStyle/>
          <a:p>
            <a:r>
              <a:rPr lang="en-US" sz="2400" b="1" dirty="0">
                <a:solidFill>
                  <a:schemeClr val="bg1"/>
                </a:solidFill>
                <a:latin typeface="Franklin Gothic Demi Cond" panose="020B0706030402020204" pitchFamily="34" charset="0"/>
                <a:ea typeface="+mj-ea"/>
                <a:cs typeface="+mj-cs"/>
              </a:rPr>
              <a:t>EXENCIONES DE DERECHOS DE ADUANA E INCENTIVOS DE IVA</a:t>
            </a:r>
            <a:endParaRPr lang="es-MX" sz="2400" b="1" dirty="0">
              <a:solidFill>
                <a:schemeClr val="bg1"/>
              </a:solidFill>
              <a:latin typeface="Franklin Gothic Demi Cond" panose="020B0706030402020204" pitchFamily="34" charset="0"/>
              <a:ea typeface="+mj-ea"/>
              <a:cs typeface="+mj-cs"/>
            </a:endParaRPr>
          </a:p>
        </p:txBody>
      </p:sp>
      <p:sp>
        <p:nvSpPr>
          <p:cNvPr id="25" name="CuadroTexto 24">
            <a:extLst>
              <a:ext uri="{FF2B5EF4-FFF2-40B4-BE49-F238E27FC236}">
                <a16:creationId xmlns:a16="http://schemas.microsoft.com/office/drawing/2014/main" id="{3D22EF1E-B7C1-3EC2-4A7F-D78FB63DA4B4}"/>
              </a:ext>
            </a:extLst>
          </p:cNvPr>
          <p:cNvSpPr txBox="1"/>
          <p:nvPr/>
        </p:nvSpPr>
        <p:spPr>
          <a:xfrm>
            <a:off x="1119210" y="847475"/>
            <a:ext cx="7770673" cy="3662541"/>
          </a:xfrm>
          <a:prstGeom prst="rect">
            <a:avLst/>
          </a:prstGeom>
          <a:noFill/>
        </p:spPr>
        <p:txBody>
          <a:bodyPr wrap="square">
            <a:spAutoFit/>
          </a:bodyPr>
          <a:lstStyle/>
          <a:p>
            <a:pPr algn="just"/>
            <a:r>
              <a:rPr lang="es-ES" b="1" dirty="0">
                <a:solidFill>
                  <a:srgbClr val="00B0F0"/>
                </a:solidFill>
                <a:latin typeface="Arial Narrow" panose="020B0606020202030204" pitchFamily="34" charset="0"/>
                <a:cs typeface="HELVETICA" panose="020B0604020202020204" pitchFamily="34" charset="0"/>
              </a:rPr>
              <a:t>TRANSACCIONES EXENTAS DE IVA:</a:t>
            </a:r>
          </a:p>
          <a:p>
            <a:pPr marL="342900" indent="-342900" algn="just">
              <a:buFont typeface="+mj-lt"/>
              <a:buAutoNum type="arabicPeriod"/>
            </a:pPr>
            <a:r>
              <a:rPr lang="es-ES" sz="1600" b="1" dirty="0">
                <a:solidFill>
                  <a:schemeClr val="accent1">
                    <a:lumMod val="50000"/>
                  </a:schemeClr>
                </a:solidFill>
                <a:latin typeface="Arial Narrow" panose="020B0606020202030204" pitchFamily="34" charset="0"/>
                <a:cs typeface="HELVETICA" panose="020B0604020202020204" pitchFamily="34" charset="0"/>
              </a:rPr>
              <a:t>IMPORTACIÓN DE BIENES POR PARTE DE UNA EMPRESA ORIENTADA A LA EXPORTACIÓN, CON VENTAS DE EXPORTACIÓN DE AL MENOS EL 70%; </a:t>
            </a:r>
          </a:p>
          <a:p>
            <a:pPr marL="342900" indent="-342900" algn="just">
              <a:buFont typeface="+mj-lt"/>
              <a:buAutoNum type="arabicPeriod"/>
            </a:pPr>
            <a:r>
              <a:rPr lang="es-ES" sz="1600" b="1" dirty="0">
                <a:solidFill>
                  <a:schemeClr val="accent1">
                    <a:lumMod val="50000"/>
                  </a:schemeClr>
                </a:solidFill>
                <a:latin typeface="Arial Narrow" panose="020B0606020202030204" pitchFamily="34" charset="0"/>
                <a:cs typeface="HELVETICA" panose="020B0604020202020204" pitchFamily="34" charset="0"/>
              </a:rPr>
              <a:t>IMPORTACIÓN DE COMBUSTIBLE, BIENES Y SUMINISTROS UTILIZADOS PARA OPERACIONES DE TRANSPORTE AÉREO O DE TRANSPORTE INTERNACIONAL</a:t>
            </a:r>
            <a:r>
              <a:rPr lang="es-ES" b="1" dirty="0">
                <a:solidFill>
                  <a:schemeClr val="accent1">
                    <a:lumMod val="50000"/>
                  </a:schemeClr>
                </a:solidFill>
                <a:latin typeface="Arial Narrow" panose="020B0606020202030204" pitchFamily="34" charset="0"/>
                <a:cs typeface="HELVETICA" panose="020B0604020202020204" pitchFamily="34" charset="0"/>
              </a:rPr>
              <a:t>. </a:t>
            </a:r>
          </a:p>
          <a:p>
            <a:pPr algn="just"/>
            <a:endParaRPr lang="es-ES" sz="800" b="1" dirty="0">
              <a:solidFill>
                <a:srgbClr val="00B0F0"/>
              </a:solidFill>
              <a:latin typeface="Arial Narrow" panose="020B0606020202030204" pitchFamily="34" charset="0"/>
              <a:cs typeface="HELVETICA" panose="020B0604020202020204" pitchFamily="34" charset="0"/>
            </a:endParaRPr>
          </a:p>
          <a:p>
            <a:pPr algn="just"/>
            <a:r>
              <a:rPr lang="es-ES" b="1" dirty="0">
                <a:solidFill>
                  <a:srgbClr val="0070C0"/>
                </a:solidFill>
                <a:latin typeface="Arial Narrow" panose="020B0606020202030204" pitchFamily="34" charset="0"/>
                <a:cs typeface="HELVETICA" panose="020B0604020202020204" pitchFamily="34" charset="0"/>
              </a:rPr>
              <a:t>TRANSACCIONES CON TASA DE IVA CERO:</a:t>
            </a:r>
          </a:p>
          <a:p>
            <a:pPr marL="342900" indent="-342900" algn="just">
              <a:buFont typeface="+mj-lt"/>
              <a:buAutoNum type="arabicPeriod"/>
            </a:pPr>
            <a:r>
              <a:rPr lang="es-ES" sz="1600" b="1" dirty="0">
                <a:solidFill>
                  <a:schemeClr val="accent1">
                    <a:lumMod val="50000"/>
                  </a:schemeClr>
                </a:solidFill>
                <a:latin typeface="Arial Narrow" panose="020B0606020202030204" pitchFamily="34" charset="0"/>
                <a:cs typeface="HELVETICA" panose="020B0604020202020204" pitchFamily="34" charset="0"/>
              </a:rPr>
              <a:t>VENTAS DE BIENES O SERVICIOS PRESTADOS A EMPRESAS ORIENTADAS A LA EXPORTACIÓN CUYAS VENTAS DE EXPORTACIÓN SEAN DE AL MENOS EL 70%;</a:t>
            </a:r>
          </a:p>
          <a:p>
            <a:pPr marL="342900" indent="-342900" algn="just">
              <a:buFont typeface="+mj-lt"/>
              <a:buAutoNum type="arabicPeriod"/>
            </a:pPr>
            <a:r>
              <a:rPr lang="es-ES" sz="1600" b="1" dirty="0">
                <a:solidFill>
                  <a:schemeClr val="accent1">
                    <a:lumMod val="50000"/>
                  </a:schemeClr>
                </a:solidFill>
                <a:latin typeface="Arial Narrow" panose="020B0606020202030204" pitchFamily="34" charset="0"/>
                <a:cs typeface="HELVETICA" panose="020B0604020202020204" pitchFamily="34" charset="0"/>
              </a:rPr>
              <a:t>VENTAS DE BIENES Y COMBUSTIBLES UTILIZADOS PARA TRANSPORTE O DE TRANSPORTE INTERNACIONAL;</a:t>
            </a:r>
          </a:p>
          <a:p>
            <a:pPr marL="342900" indent="-342900" algn="just">
              <a:buFont typeface="+mj-lt"/>
              <a:buAutoNum type="arabicPeriod"/>
            </a:pPr>
            <a:r>
              <a:rPr lang="es-ES" sz="1600" b="1" dirty="0">
                <a:solidFill>
                  <a:schemeClr val="accent1">
                    <a:lumMod val="50000"/>
                  </a:schemeClr>
                </a:solidFill>
                <a:latin typeface="Arial Narrow" panose="020B0606020202030204" pitchFamily="34" charset="0"/>
                <a:cs typeface="HELVETICA" panose="020B0604020202020204" pitchFamily="34" charset="0"/>
              </a:rPr>
              <a:t>VENTAS A ALMACÉN FABRICANTE BAJO DERECHO DE EMPRESAS ORIENTADAS A LA EXPORTACIÓN; Y</a:t>
            </a:r>
          </a:p>
          <a:p>
            <a:pPr marL="342900" indent="-342900" algn="just">
              <a:buFont typeface="+mj-lt"/>
              <a:buAutoNum type="arabicPeriod"/>
            </a:pPr>
            <a:r>
              <a:rPr lang="es-ES" sz="1600" b="1" dirty="0">
                <a:solidFill>
                  <a:schemeClr val="accent1">
                    <a:lumMod val="50000"/>
                  </a:schemeClr>
                </a:solidFill>
                <a:latin typeface="Arial Narrow" panose="020B0606020202030204" pitchFamily="34" charset="0"/>
                <a:cs typeface="HELVETICA" panose="020B0604020202020204" pitchFamily="34" charset="0"/>
              </a:rPr>
              <a:t>VENTAS SUJETAS A IVA CERO POR CIENTO BAJO LEYES ESPECIALES</a:t>
            </a:r>
            <a:r>
              <a:rPr lang="es-ES" b="1" dirty="0">
                <a:solidFill>
                  <a:schemeClr val="accent1">
                    <a:lumMod val="50000"/>
                  </a:schemeClr>
                </a:solidFill>
                <a:latin typeface="Arial Narrow" panose="020B0606020202030204" pitchFamily="34" charset="0"/>
                <a:cs typeface="HELVETICA" panose="020B0604020202020204" pitchFamily="34" charset="0"/>
              </a:rPr>
              <a:t>.</a:t>
            </a:r>
          </a:p>
          <a:p>
            <a:pPr algn="just"/>
            <a:endParaRPr lang="es-ES" sz="800" b="1" dirty="0">
              <a:solidFill>
                <a:srgbClr val="00B0F0"/>
              </a:solidFill>
              <a:latin typeface="Arial Narrow" panose="020B0606020202030204" pitchFamily="34" charset="0"/>
              <a:cs typeface="HELVETICA" panose="020B0604020202020204" pitchFamily="34" charset="0"/>
            </a:endParaRPr>
          </a:p>
        </p:txBody>
      </p:sp>
      <p:sp>
        <p:nvSpPr>
          <p:cNvPr id="31" name="Oval 72">
            <a:extLst>
              <a:ext uri="{FF2B5EF4-FFF2-40B4-BE49-F238E27FC236}">
                <a16:creationId xmlns:a16="http://schemas.microsoft.com/office/drawing/2014/main" id="{A80086B6-55B0-18EC-ADEC-236D643435D3}"/>
              </a:ext>
            </a:extLst>
          </p:cNvPr>
          <p:cNvSpPr/>
          <p:nvPr/>
        </p:nvSpPr>
        <p:spPr>
          <a:xfrm>
            <a:off x="76148" y="987792"/>
            <a:ext cx="1043064" cy="104306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2" name="Picture 39">
            <a:extLst>
              <a:ext uri="{FF2B5EF4-FFF2-40B4-BE49-F238E27FC236}">
                <a16:creationId xmlns:a16="http://schemas.microsoft.com/office/drawing/2014/main" id="{23F3B43F-52A1-6D9B-0404-2BC247CC1E1A}"/>
              </a:ext>
            </a:extLst>
          </p:cNvPr>
          <p:cNvPicPr>
            <a:picLocks noChangeAspect="1"/>
          </p:cNvPicPr>
          <p:nvPr/>
        </p:nvPicPr>
        <p:blipFill rotWithShape="1">
          <a:blip r:embed="rId3"/>
          <a:srcRect l="11784" r="4228"/>
          <a:stretch/>
        </p:blipFill>
        <p:spPr>
          <a:xfrm>
            <a:off x="141461" y="1114603"/>
            <a:ext cx="912437" cy="789441"/>
          </a:xfrm>
          <a:prstGeom prst="ellipse">
            <a:avLst/>
          </a:prstGeom>
        </p:spPr>
      </p:pic>
      <p:sp>
        <p:nvSpPr>
          <p:cNvPr id="3" name="CuadroTexto 2">
            <a:extLst>
              <a:ext uri="{FF2B5EF4-FFF2-40B4-BE49-F238E27FC236}">
                <a16:creationId xmlns:a16="http://schemas.microsoft.com/office/drawing/2014/main" id="{935B297B-B4FA-D17E-5A74-8665EB7A5167}"/>
              </a:ext>
            </a:extLst>
          </p:cNvPr>
          <p:cNvSpPr txBox="1"/>
          <p:nvPr/>
        </p:nvSpPr>
        <p:spPr>
          <a:xfrm>
            <a:off x="141461" y="4725341"/>
            <a:ext cx="8674769" cy="1631216"/>
          </a:xfrm>
          <a:prstGeom prst="rect">
            <a:avLst/>
          </a:prstGeom>
          <a:noFill/>
        </p:spPr>
        <p:txBody>
          <a:bodyPr wrap="square">
            <a:spAutoFit/>
          </a:bodyPr>
          <a:lstStyle/>
          <a:p>
            <a:r>
              <a:rPr lang="es-ES" b="1" dirty="0">
                <a:solidFill>
                  <a:srgbClr val="0A0A0A"/>
                </a:solidFill>
                <a:latin typeface="Arial Narrow" panose="020B0606020202030204" pitchFamily="34" charset="0"/>
              </a:rPr>
              <a:t>Período de aprovechamiento de la tasa de </a:t>
            </a:r>
            <a:r>
              <a:rPr lang="es-ES" b="1" dirty="0">
                <a:solidFill>
                  <a:schemeClr val="tx2">
                    <a:lumMod val="60000"/>
                    <a:lumOff val="40000"/>
                  </a:schemeClr>
                </a:solidFill>
                <a:latin typeface="Arial Narrow" panose="020B0606020202030204" pitchFamily="34" charset="0"/>
              </a:rPr>
              <a:t>IVA cero </a:t>
            </a:r>
            <a:r>
              <a:rPr lang="es-ES" b="1" dirty="0">
                <a:solidFill>
                  <a:srgbClr val="0A0A0A"/>
                </a:solidFill>
                <a:latin typeface="Arial Narrow" panose="020B0606020202030204" pitchFamily="34" charset="0"/>
              </a:rPr>
              <a:t>en compras locales y </a:t>
            </a:r>
            <a:r>
              <a:rPr lang="es-ES" b="1" dirty="0">
                <a:solidFill>
                  <a:srgbClr val="00B0F0"/>
                </a:solidFill>
                <a:latin typeface="Arial Narrow" panose="020B0606020202030204" pitchFamily="34" charset="0"/>
              </a:rPr>
              <a:t>exención de IVA en importaciones: </a:t>
            </a:r>
          </a:p>
          <a:p>
            <a:pPr marL="285750" indent="-285750">
              <a:buFont typeface="Arial" panose="020B0604020202020204" pitchFamily="34" charset="0"/>
              <a:buChar char="•"/>
            </a:pPr>
            <a:r>
              <a:rPr lang="es-ES" sz="1600" b="1" kern="100" dirty="0">
                <a:latin typeface="Arial Narrow" panose="020B0606020202030204" pitchFamily="34" charset="0"/>
                <a:cs typeface="Arial" panose="020B0604020202020204" pitchFamily="34" charset="0"/>
              </a:rPr>
              <a:t>Para los DME</a:t>
            </a:r>
            <a:r>
              <a:rPr lang="es-ES" sz="1600" kern="100" dirty="0">
                <a:latin typeface="Arial Narrow" panose="020B0606020202030204" pitchFamily="34" charset="0"/>
                <a:cs typeface="Arial" panose="020B0604020202020204" pitchFamily="34" charset="0"/>
              </a:rPr>
              <a:t> (Empresas para el mercado interno) de alto valor, hasta el vencimiento de los incentivos basados ​​en el impuesto a la renta; </a:t>
            </a:r>
          </a:p>
          <a:p>
            <a:pPr marL="285750" indent="-285750">
              <a:buFont typeface="Arial" panose="020B0604020202020204" pitchFamily="34" charset="0"/>
              <a:buChar char="•"/>
            </a:pPr>
            <a:r>
              <a:rPr lang="es-ES" sz="1600" b="1" kern="100" dirty="0">
                <a:latin typeface="Arial Narrow" panose="020B0606020202030204" pitchFamily="34" charset="0"/>
                <a:cs typeface="Arial" panose="020B0604020202020204" pitchFamily="34" charset="0"/>
              </a:rPr>
              <a:t>Para los REE </a:t>
            </a:r>
            <a:r>
              <a:rPr lang="es-ES" sz="1600" kern="100" dirty="0">
                <a:latin typeface="Arial Narrow" panose="020B0606020202030204" pitchFamily="34" charset="0"/>
                <a:cs typeface="Arial" panose="020B0604020202020204" pitchFamily="34" charset="0"/>
              </a:rPr>
              <a:t>(Empresas Exportadoras), durante todo el período de registro como RBE, siempre que se cumplan las condiciones de registro.</a:t>
            </a:r>
            <a:endParaRPr lang="en-US" sz="1600" kern="1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704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BCEF31-D302-A109-6405-1B3C9B1EFF25}"/>
              </a:ext>
            </a:extLst>
          </p:cNvPr>
          <p:cNvSpPr txBox="1"/>
          <p:nvPr/>
        </p:nvSpPr>
        <p:spPr>
          <a:xfrm>
            <a:off x="703386" y="1164171"/>
            <a:ext cx="7481610" cy="4524315"/>
          </a:xfrm>
          <a:prstGeom prst="rect">
            <a:avLst/>
          </a:prstGeom>
          <a:noFill/>
        </p:spPr>
        <p:txBody>
          <a:bodyPr wrap="square">
            <a:spAutoFit/>
          </a:bodyPr>
          <a:lstStyle/>
          <a:p>
            <a:pPr algn="ctr"/>
            <a:endParaRPr lang="en-US" sz="2400" dirty="0"/>
          </a:p>
          <a:p>
            <a:pPr algn="ctr"/>
            <a:r>
              <a:rPr lang="en-US" sz="3000" b="1" dirty="0">
                <a:solidFill>
                  <a:srgbClr val="0070C0"/>
                </a:solidFill>
              </a:rPr>
              <a:t>Philippine Trade and Investment Center</a:t>
            </a:r>
          </a:p>
          <a:p>
            <a:pPr algn="ctr"/>
            <a:r>
              <a:rPr lang="en-US" sz="3000" dirty="0"/>
              <a:t>Phone: +52 55 5280 4072; </a:t>
            </a:r>
            <a:br>
              <a:rPr lang="en-US" sz="3000" dirty="0"/>
            </a:br>
            <a:r>
              <a:rPr lang="en-US" sz="3000" dirty="0"/>
              <a:t>+52 55 5280 3766;</a:t>
            </a:r>
          </a:p>
          <a:p>
            <a:pPr algn="ctr"/>
            <a:endParaRPr lang="en-US" sz="3000" dirty="0"/>
          </a:p>
          <a:p>
            <a:pPr algn="ctr"/>
            <a:r>
              <a:rPr lang="en-US" sz="3000" b="1" dirty="0"/>
              <a:t>JOHN PAUL IÑIGO - Commercial Counsellor</a:t>
            </a:r>
          </a:p>
          <a:p>
            <a:pPr algn="ctr"/>
            <a:r>
              <a:rPr lang="en-US" sz="3000" dirty="0"/>
              <a:t> </a:t>
            </a:r>
            <a:r>
              <a:rPr lang="en-US" sz="3000" dirty="0">
                <a:hlinkClick r:id="rId3"/>
              </a:rPr>
              <a:t>johnpaulinigo@dti.gov.ph</a:t>
            </a:r>
            <a:r>
              <a:rPr lang="en-US" sz="3000" dirty="0"/>
              <a:t>  </a:t>
            </a:r>
          </a:p>
          <a:p>
            <a:pPr algn="ctr"/>
            <a:r>
              <a:rPr lang="en-US" sz="3000" dirty="0">
                <a:hlinkClick r:id="rId4"/>
              </a:rPr>
              <a:t>mexico@dti.gov.ph</a:t>
            </a:r>
            <a:endParaRPr lang="en-US" sz="3000" dirty="0"/>
          </a:p>
          <a:p>
            <a:pPr algn="ctr"/>
            <a:r>
              <a:rPr lang="en-US" sz="3000" dirty="0">
                <a:hlinkClick r:id="rId5"/>
              </a:rPr>
              <a:t>latam@dti.gov.ph</a:t>
            </a:r>
            <a:r>
              <a:rPr lang="en-US" sz="3000" dirty="0"/>
              <a:t> </a:t>
            </a:r>
          </a:p>
          <a:p>
            <a:pPr algn="ctr"/>
            <a:endParaRPr lang="en-US" sz="2400" dirty="0"/>
          </a:p>
        </p:txBody>
      </p:sp>
      <p:sp>
        <p:nvSpPr>
          <p:cNvPr id="4" name="CuadroTexto 3">
            <a:extLst>
              <a:ext uri="{FF2B5EF4-FFF2-40B4-BE49-F238E27FC236}">
                <a16:creationId xmlns:a16="http://schemas.microsoft.com/office/drawing/2014/main" id="{B09FB16B-7724-16CF-CE2C-DD454BC411E4}"/>
              </a:ext>
            </a:extLst>
          </p:cNvPr>
          <p:cNvSpPr txBox="1"/>
          <p:nvPr/>
        </p:nvSpPr>
        <p:spPr>
          <a:xfrm>
            <a:off x="1343550" y="134390"/>
            <a:ext cx="5605889" cy="523220"/>
          </a:xfrm>
          <a:prstGeom prst="rect">
            <a:avLst/>
          </a:prstGeom>
          <a:noFill/>
        </p:spPr>
        <p:txBody>
          <a:bodyPr wrap="square">
            <a:spAutoFit/>
          </a:bodyPr>
          <a:lstStyle/>
          <a:p>
            <a:r>
              <a:rPr lang="en-US" sz="2800" b="1" dirty="0">
                <a:solidFill>
                  <a:schemeClr val="bg1"/>
                </a:solidFill>
                <a:latin typeface="Franklin Gothic Demi Cond" panose="020B0706030402020204" pitchFamily="34" charset="0"/>
                <a:ea typeface="+mj-ea"/>
                <a:cs typeface="+mj-cs"/>
              </a:rPr>
              <a:t>FOR FURTHER INFORMATION</a:t>
            </a:r>
            <a:endParaRPr lang="es-MX" sz="2800" b="1" dirty="0">
              <a:solidFill>
                <a:schemeClr val="bg1"/>
              </a:solidFill>
              <a:latin typeface="Franklin Gothic Demi Cond" panose="020B0706030402020204" pitchFamily="34" charset="0"/>
              <a:ea typeface="+mj-ea"/>
              <a:cs typeface="+mj-cs"/>
            </a:endParaRPr>
          </a:p>
        </p:txBody>
      </p:sp>
    </p:spTree>
    <p:extLst>
      <p:ext uri="{BB962C8B-B14F-4D97-AF65-F5344CB8AC3E}">
        <p14:creationId xmlns:p14="http://schemas.microsoft.com/office/powerpoint/2010/main" val="144989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Vista de una ciudad desde lo alto de una montaña&#10;&#10;El contenido generado por IA puede ser incorrecto.">
            <a:extLst>
              <a:ext uri="{FF2B5EF4-FFF2-40B4-BE49-F238E27FC236}">
                <a16:creationId xmlns:a16="http://schemas.microsoft.com/office/drawing/2014/main" id="{855A3236-778A-3AD9-E12C-CE9F26DDC924}"/>
              </a:ext>
            </a:extLst>
          </p:cNvPr>
          <p:cNvPicPr>
            <a:picLocks noChangeAspect="1"/>
          </p:cNvPicPr>
          <p:nvPr/>
        </p:nvPicPr>
        <p:blipFill>
          <a:blip r:embed="rId3">
            <a:alphaModFix amt="47000"/>
            <a:extLst>
              <a:ext uri="{837473B0-CC2E-450A-ABE3-18F120FF3D39}">
                <a1611:picAttrSrcUrl xmlns:a1611="http://schemas.microsoft.com/office/drawing/2016/11/main" r:id="rId4"/>
              </a:ext>
            </a:extLst>
          </a:blip>
          <a:stretch>
            <a:fillRect/>
          </a:stretch>
        </p:blipFill>
        <p:spPr>
          <a:xfrm>
            <a:off x="-4545" y="2389832"/>
            <a:ext cx="4634163" cy="2610797"/>
          </a:xfrm>
          <a:prstGeom prst="rect">
            <a:avLst/>
          </a:prstGeom>
        </p:spPr>
      </p:pic>
      <p:pic>
        <p:nvPicPr>
          <p:cNvPr id="20" name="Imagen 19" descr="Imagen digital de una ciudad&#10;&#10;El contenido generado por IA puede ser incorrecto.">
            <a:extLst>
              <a:ext uri="{FF2B5EF4-FFF2-40B4-BE49-F238E27FC236}">
                <a16:creationId xmlns:a16="http://schemas.microsoft.com/office/drawing/2014/main" id="{DFACC603-8945-1924-9A95-F53ADB27D33F}"/>
              </a:ext>
            </a:extLst>
          </p:cNvPr>
          <p:cNvPicPr>
            <a:picLocks noChangeAspect="1"/>
          </p:cNvPicPr>
          <p:nvPr/>
        </p:nvPicPr>
        <p:blipFill>
          <a:blip r:embed="rId5">
            <a:alphaModFix amt="37000"/>
            <a:extLst>
              <a:ext uri="{837473B0-CC2E-450A-ABE3-18F120FF3D39}">
                <a1611:picAttrSrcUrl xmlns:a1611="http://schemas.microsoft.com/office/drawing/2016/11/main" r:id="rId6"/>
              </a:ext>
            </a:extLst>
          </a:blip>
          <a:stretch>
            <a:fillRect/>
          </a:stretch>
        </p:blipFill>
        <p:spPr>
          <a:xfrm>
            <a:off x="4563469" y="2387535"/>
            <a:ext cx="4634164" cy="2610797"/>
          </a:xfrm>
          <a:prstGeom prst="rect">
            <a:avLst/>
          </a:prstGeom>
        </p:spPr>
      </p:pic>
      <p:sp>
        <p:nvSpPr>
          <p:cNvPr id="9" name="Title 1">
            <a:extLst>
              <a:ext uri="{FF2B5EF4-FFF2-40B4-BE49-F238E27FC236}">
                <a16:creationId xmlns:a16="http://schemas.microsoft.com/office/drawing/2014/main" id="{40774670-4E38-52CD-27B6-CD2DF78D5CEA}"/>
              </a:ext>
            </a:extLst>
          </p:cNvPr>
          <p:cNvSpPr>
            <a:spLocks noGrp="1"/>
          </p:cNvSpPr>
          <p:nvPr>
            <p:ph type="title"/>
          </p:nvPr>
        </p:nvSpPr>
        <p:spPr>
          <a:xfrm>
            <a:off x="914400" y="-151712"/>
            <a:ext cx="8229600" cy="1143000"/>
          </a:xfrm>
        </p:spPr>
        <p:txBody>
          <a:bodyPr>
            <a:normAutofit/>
          </a:bodyPr>
          <a:lstStyle/>
          <a:p>
            <a:r>
              <a:rPr lang="es-ES" b="1" i="0" dirty="0">
                <a:solidFill>
                  <a:schemeClr val="bg1"/>
                </a:solidFill>
              </a:rPr>
              <a:t>C</a:t>
            </a:r>
            <a:r>
              <a:rPr lang="es-ES" b="1" dirty="0">
                <a:solidFill>
                  <a:schemeClr val="bg1"/>
                </a:solidFill>
              </a:rPr>
              <a:t>Ó</a:t>
            </a:r>
            <a:r>
              <a:rPr lang="es-ES" b="1" i="0" dirty="0">
                <a:solidFill>
                  <a:schemeClr val="bg1"/>
                </a:solidFill>
              </a:rPr>
              <a:t>MO LLEGAR A PH DESDE CHILE</a:t>
            </a:r>
            <a:endParaRPr lang="en-US" dirty="0">
              <a:solidFill>
                <a:schemeClr val="bg1"/>
              </a:solidFill>
            </a:endParaRPr>
          </a:p>
        </p:txBody>
      </p:sp>
      <p:pic>
        <p:nvPicPr>
          <p:cNvPr id="7" name="Gráfico 6" descr="Dirigir dos pines por un camino con relleno sólido">
            <a:extLst>
              <a:ext uri="{FF2B5EF4-FFF2-40B4-BE49-F238E27FC236}">
                <a16:creationId xmlns:a16="http://schemas.microsoft.com/office/drawing/2014/main" id="{F8296473-5AFE-1BC7-5D25-768F2812EC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85664" y="840942"/>
            <a:ext cx="1600201" cy="1600201"/>
          </a:xfrm>
          <a:prstGeom prst="rect">
            <a:avLst/>
          </a:prstGeom>
        </p:spPr>
      </p:pic>
      <p:sp>
        <p:nvSpPr>
          <p:cNvPr id="8" name="CuadroTexto 7">
            <a:extLst>
              <a:ext uri="{FF2B5EF4-FFF2-40B4-BE49-F238E27FC236}">
                <a16:creationId xmlns:a16="http://schemas.microsoft.com/office/drawing/2014/main" id="{5FD78BB3-0F79-514D-82B0-696AE54DD4F2}"/>
              </a:ext>
            </a:extLst>
          </p:cNvPr>
          <p:cNvSpPr txBox="1"/>
          <p:nvPr/>
        </p:nvSpPr>
        <p:spPr>
          <a:xfrm>
            <a:off x="110032" y="2657417"/>
            <a:ext cx="5100637" cy="830997"/>
          </a:xfrm>
          <a:prstGeom prst="rect">
            <a:avLst/>
          </a:prstGeom>
          <a:solidFill>
            <a:schemeClr val="bg1">
              <a:alpha val="70000"/>
            </a:schemeClr>
          </a:solidFill>
        </p:spPr>
        <p:txBody>
          <a:bodyPr wrap="square" rtlCol="0">
            <a:spAutoFit/>
          </a:bodyPr>
          <a:lstStyle/>
          <a:p>
            <a:r>
              <a:rPr lang="es-ES" sz="2400" b="1" dirty="0"/>
              <a:t>SANTIAGO – LOS ANGELES – MANILA</a:t>
            </a:r>
          </a:p>
          <a:p>
            <a:r>
              <a:rPr lang="es-ES" sz="2400" b="1" dirty="0"/>
              <a:t>	 </a:t>
            </a:r>
            <a:r>
              <a:rPr lang="es-ES" b="1" dirty="0"/>
              <a:t>SCL			      LAX			    MNL</a:t>
            </a:r>
            <a:endParaRPr lang="es-MX" sz="2400" b="1" dirty="0"/>
          </a:p>
        </p:txBody>
      </p:sp>
      <p:sp>
        <p:nvSpPr>
          <p:cNvPr id="10" name="CuadroTexto 9">
            <a:extLst>
              <a:ext uri="{FF2B5EF4-FFF2-40B4-BE49-F238E27FC236}">
                <a16:creationId xmlns:a16="http://schemas.microsoft.com/office/drawing/2014/main" id="{15FCF00E-9485-543F-F1BD-C0B6A7C046EE}"/>
              </a:ext>
            </a:extLst>
          </p:cNvPr>
          <p:cNvSpPr txBox="1"/>
          <p:nvPr/>
        </p:nvSpPr>
        <p:spPr>
          <a:xfrm>
            <a:off x="106233" y="3909568"/>
            <a:ext cx="5100637" cy="830997"/>
          </a:xfrm>
          <a:prstGeom prst="rect">
            <a:avLst/>
          </a:prstGeom>
          <a:solidFill>
            <a:schemeClr val="bg1">
              <a:alpha val="70000"/>
            </a:schemeClr>
          </a:solidFill>
        </p:spPr>
        <p:txBody>
          <a:bodyPr wrap="square" rtlCol="0">
            <a:spAutoFit/>
          </a:bodyPr>
          <a:lstStyle/>
          <a:p>
            <a:r>
              <a:rPr lang="es-ES" sz="2400" b="1" dirty="0"/>
              <a:t>SANTIAGO  –  SYDNEY  -  MANILA</a:t>
            </a:r>
          </a:p>
          <a:p>
            <a:r>
              <a:rPr lang="es-ES" b="1" dirty="0"/>
              <a:t>	SCL	</a:t>
            </a:r>
            <a:r>
              <a:rPr lang="es-ES" sz="2400" b="1" dirty="0"/>
              <a:t>		    </a:t>
            </a:r>
            <a:r>
              <a:rPr lang="es-ES" b="1" dirty="0"/>
              <a:t>SYD		      MNL</a:t>
            </a:r>
            <a:endParaRPr lang="es-MX" sz="2400" b="1" dirty="0"/>
          </a:p>
        </p:txBody>
      </p:sp>
      <p:pic>
        <p:nvPicPr>
          <p:cNvPr id="12" name="Gráfico 11" descr="Despegar con relleno sólido">
            <a:extLst>
              <a:ext uri="{FF2B5EF4-FFF2-40B4-BE49-F238E27FC236}">
                <a16:creationId xmlns:a16="http://schemas.microsoft.com/office/drawing/2014/main" id="{6C3F5B2C-B04D-AE71-5409-D52174FF1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6753" y="1056291"/>
            <a:ext cx="1328947" cy="1328947"/>
          </a:xfrm>
          <a:prstGeom prst="rect">
            <a:avLst/>
          </a:prstGeom>
        </p:spPr>
      </p:pic>
      <p:sp>
        <p:nvSpPr>
          <p:cNvPr id="13" name="CuadroTexto 12">
            <a:extLst>
              <a:ext uri="{FF2B5EF4-FFF2-40B4-BE49-F238E27FC236}">
                <a16:creationId xmlns:a16="http://schemas.microsoft.com/office/drawing/2014/main" id="{45A53028-3BC7-0643-7A49-71F55DC89A81}"/>
              </a:ext>
            </a:extLst>
          </p:cNvPr>
          <p:cNvSpPr txBox="1"/>
          <p:nvPr/>
        </p:nvSpPr>
        <p:spPr>
          <a:xfrm>
            <a:off x="5325247" y="3909568"/>
            <a:ext cx="3818753" cy="954107"/>
          </a:xfrm>
          <a:prstGeom prst="rect">
            <a:avLst/>
          </a:prstGeom>
          <a:solidFill>
            <a:srgbClr val="DEEBF7">
              <a:alpha val="70000"/>
            </a:srgbClr>
          </a:solidFill>
        </p:spPr>
        <p:txBody>
          <a:bodyPr wrap="square" rtlCol="0">
            <a:spAutoFit/>
          </a:bodyPr>
          <a:lstStyle>
            <a:defPPr>
              <a:defRPr lang="en-US"/>
            </a:defPPr>
            <a:lvl1pPr>
              <a:defRPr b="1"/>
            </a:lvl1pPr>
          </a:lstStyle>
          <a:p>
            <a:r>
              <a:rPr lang="es-ES" sz="1400" dirty="0"/>
              <a:t>LATAM AIRLINES + CEBU PACIFIC</a:t>
            </a:r>
          </a:p>
          <a:p>
            <a:r>
              <a:rPr lang="es-ES" sz="1400" dirty="0"/>
              <a:t>OR</a:t>
            </a:r>
          </a:p>
          <a:p>
            <a:r>
              <a:rPr lang="es-ES" sz="1400" dirty="0"/>
              <a:t>LATAM AIRLINES + QUANTAS</a:t>
            </a:r>
          </a:p>
          <a:p>
            <a:r>
              <a:rPr lang="es-MX" sz="1400" dirty="0"/>
              <a:t>Total </a:t>
            </a:r>
            <a:r>
              <a:rPr lang="es-MX" sz="1400" dirty="0" err="1"/>
              <a:t>duration</a:t>
            </a:r>
            <a:r>
              <a:rPr lang="es-MX" sz="1400" dirty="0"/>
              <a:t>: 28-29 </a:t>
            </a:r>
            <a:r>
              <a:rPr lang="es-MX" sz="1400" dirty="0" err="1"/>
              <a:t>hrs</a:t>
            </a:r>
            <a:endParaRPr lang="es-MX" sz="1400" dirty="0"/>
          </a:p>
        </p:txBody>
      </p:sp>
      <p:sp>
        <p:nvSpPr>
          <p:cNvPr id="15" name="CuadroTexto 14">
            <a:extLst>
              <a:ext uri="{FF2B5EF4-FFF2-40B4-BE49-F238E27FC236}">
                <a16:creationId xmlns:a16="http://schemas.microsoft.com/office/drawing/2014/main" id="{8468AF72-EF8F-BD1E-8F2D-EF9451DA3E13}"/>
              </a:ext>
            </a:extLst>
          </p:cNvPr>
          <p:cNvSpPr txBox="1"/>
          <p:nvPr/>
        </p:nvSpPr>
        <p:spPr>
          <a:xfrm>
            <a:off x="5325246" y="2657417"/>
            <a:ext cx="3962053" cy="738664"/>
          </a:xfrm>
          <a:prstGeom prst="rect">
            <a:avLst/>
          </a:prstGeom>
          <a:solidFill>
            <a:srgbClr val="BCD7EE">
              <a:alpha val="70000"/>
            </a:srgbClr>
          </a:solidFill>
        </p:spPr>
        <p:txBody>
          <a:bodyPr wrap="square" rtlCol="0">
            <a:spAutoFit/>
          </a:bodyPr>
          <a:lstStyle/>
          <a:p>
            <a:r>
              <a:rPr lang="es-ES" sz="1600" b="1" dirty="0"/>
              <a:t>LATAM AIRLINES + PHILIPPINE AIRLINES</a:t>
            </a:r>
          </a:p>
          <a:p>
            <a:r>
              <a:rPr lang="es-ES" sz="1600" b="1" dirty="0" err="1"/>
              <a:t>Duration</a:t>
            </a:r>
            <a:r>
              <a:rPr lang="es-ES" sz="1600" b="1" dirty="0"/>
              <a:t>: 31hr-32 </a:t>
            </a:r>
            <a:r>
              <a:rPr lang="es-ES" sz="1600" b="1" dirty="0" err="1"/>
              <a:t>hr</a:t>
            </a:r>
            <a:endParaRPr lang="es-ES" sz="1600" b="1" dirty="0"/>
          </a:p>
          <a:p>
            <a:endParaRPr lang="es-MX" sz="1000" b="1" dirty="0"/>
          </a:p>
        </p:txBody>
      </p:sp>
      <p:sp>
        <p:nvSpPr>
          <p:cNvPr id="21" name="CuadroTexto 20">
            <a:extLst>
              <a:ext uri="{FF2B5EF4-FFF2-40B4-BE49-F238E27FC236}">
                <a16:creationId xmlns:a16="http://schemas.microsoft.com/office/drawing/2014/main" id="{531E2CB9-1FA2-4BCC-9E22-BDEEC712560A}"/>
              </a:ext>
            </a:extLst>
          </p:cNvPr>
          <p:cNvSpPr txBox="1"/>
          <p:nvPr/>
        </p:nvSpPr>
        <p:spPr>
          <a:xfrm>
            <a:off x="201522" y="5265917"/>
            <a:ext cx="8541786" cy="830997"/>
          </a:xfrm>
          <a:prstGeom prst="rect">
            <a:avLst/>
          </a:prstGeom>
          <a:noFill/>
        </p:spPr>
        <p:txBody>
          <a:bodyPr wrap="square" rtlCol="0">
            <a:spAutoFit/>
          </a:bodyPr>
          <a:lstStyle/>
          <a:p>
            <a:r>
              <a:rPr lang="es-ES" sz="2400" dirty="0"/>
              <a:t>Los ciudadanos chilenos no necesitan visa para ingresar a Filipinas. La estadía máxima sin visa es de 30 días.</a:t>
            </a:r>
            <a:endParaRPr lang="es-MX" sz="2400" b="1" dirty="0"/>
          </a:p>
        </p:txBody>
      </p:sp>
    </p:spTree>
    <p:extLst>
      <p:ext uri="{BB962C8B-B14F-4D97-AF65-F5344CB8AC3E}">
        <p14:creationId xmlns:p14="http://schemas.microsoft.com/office/powerpoint/2010/main" val="280012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AF8D7E-7AF4-D573-31E1-F93651E2DAC0}"/>
              </a:ext>
            </a:extLst>
          </p:cNvPr>
          <p:cNvSpPr txBox="1"/>
          <p:nvPr/>
        </p:nvSpPr>
        <p:spPr>
          <a:xfrm>
            <a:off x="1325367" y="0"/>
            <a:ext cx="7674795" cy="830997"/>
          </a:xfrm>
          <a:prstGeom prst="rect">
            <a:avLst/>
          </a:prstGeom>
          <a:noFill/>
        </p:spPr>
        <p:txBody>
          <a:bodyPr wrap="square">
            <a:spAutoFit/>
          </a:bodyPr>
          <a:lstStyle/>
          <a:p>
            <a:r>
              <a:rPr lang="es-ES" sz="2400" dirty="0">
                <a:solidFill>
                  <a:schemeClr val="bg1"/>
                </a:solidFill>
              </a:rPr>
              <a:t>FICHA PAÍS: CHILE- FILIPINAS</a:t>
            </a:r>
          </a:p>
          <a:p>
            <a:r>
              <a:rPr lang="es-ES" sz="2400" dirty="0">
                <a:solidFill>
                  <a:schemeClr val="bg1"/>
                </a:solidFill>
              </a:rPr>
              <a:t>INDICADORES MACROECONÓMICOS DE FILIPINAS Y CHILE</a:t>
            </a:r>
            <a:endParaRPr lang="en-US" sz="2400" dirty="0">
              <a:solidFill>
                <a:schemeClr val="bg1"/>
              </a:solidFill>
            </a:endParaRPr>
          </a:p>
        </p:txBody>
      </p:sp>
      <p:pic>
        <p:nvPicPr>
          <p:cNvPr id="13" name="Picture 12" descr="A table with numbers and text&#10;&#10;Description automatically generated">
            <a:extLst>
              <a:ext uri="{FF2B5EF4-FFF2-40B4-BE49-F238E27FC236}">
                <a16:creationId xmlns:a16="http://schemas.microsoft.com/office/drawing/2014/main" id="{05115241-68C4-125E-26E8-64C55DEE29C1}"/>
              </a:ext>
            </a:extLst>
          </p:cNvPr>
          <p:cNvPicPr>
            <a:picLocks noChangeAspect="1"/>
          </p:cNvPicPr>
          <p:nvPr/>
        </p:nvPicPr>
        <p:blipFill>
          <a:blip r:embed="rId2"/>
          <a:stretch>
            <a:fillRect/>
          </a:stretch>
        </p:blipFill>
        <p:spPr>
          <a:xfrm>
            <a:off x="149975" y="976900"/>
            <a:ext cx="8844049" cy="5393078"/>
          </a:xfrm>
          <a:prstGeom prst="rect">
            <a:avLst/>
          </a:prstGeom>
        </p:spPr>
      </p:pic>
    </p:spTree>
    <p:extLst>
      <p:ext uri="{BB962C8B-B14F-4D97-AF65-F5344CB8AC3E}">
        <p14:creationId xmlns:p14="http://schemas.microsoft.com/office/powerpoint/2010/main" val="41116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1349A-75F6-8CC6-849C-6AEB09B3426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B156EA4-B127-3340-9A08-8635E187182F}"/>
              </a:ext>
            </a:extLst>
          </p:cNvPr>
          <p:cNvSpPr txBox="1"/>
          <p:nvPr/>
        </p:nvSpPr>
        <p:spPr>
          <a:xfrm>
            <a:off x="1325367" y="0"/>
            <a:ext cx="7674795" cy="830997"/>
          </a:xfrm>
          <a:prstGeom prst="rect">
            <a:avLst/>
          </a:prstGeom>
          <a:noFill/>
        </p:spPr>
        <p:txBody>
          <a:bodyPr wrap="square">
            <a:spAutoFit/>
          </a:bodyPr>
          <a:lstStyle/>
          <a:p>
            <a:r>
              <a:rPr lang="es-ES" sz="2400" dirty="0">
                <a:solidFill>
                  <a:schemeClr val="bg1"/>
                </a:solidFill>
              </a:rPr>
              <a:t>FICHA PAÍS: CHILE- FILIPINAS</a:t>
            </a:r>
          </a:p>
          <a:p>
            <a:r>
              <a:rPr lang="es-ES" sz="2400" dirty="0">
                <a:solidFill>
                  <a:schemeClr val="bg1"/>
                </a:solidFill>
              </a:rPr>
              <a:t>PRINCIPALES EXPORTACIONES DE FILIPINAS 2023</a:t>
            </a:r>
            <a:endParaRPr lang="en-US" sz="2400" dirty="0">
              <a:solidFill>
                <a:schemeClr val="bg1"/>
              </a:solidFill>
            </a:endParaRPr>
          </a:p>
        </p:txBody>
      </p:sp>
      <p:pic>
        <p:nvPicPr>
          <p:cNvPr id="5" name="Picture 4" descr="A screenshot of a computer&#10;&#10;Description automatically generated">
            <a:extLst>
              <a:ext uri="{FF2B5EF4-FFF2-40B4-BE49-F238E27FC236}">
                <a16:creationId xmlns:a16="http://schemas.microsoft.com/office/drawing/2014/main" id="{013B5404-ECA6-5B1A-D627-15AC4BE0DBCB}"/>
              </a:ext>
            </a:extLst>
          </p:cNvPr>
          <p:cNvPicPr>
            <a:picLocks noChangeAspect="1"/>
          </p:cNvPicPr>
          <p:nvPr/>
        </p:nvPicPr>
        <p:blipFill>
          <a:blip r:embed="rId2"/>
          <a:stretch>
            <a:fillRect/>
          </a:stretch>
        </p:blipFill>
        <p:spPr>
          <a:xfrm>
            <a:off x="150521" y="818154"/>
            <a:ext cx="8849641" cy="5716210"/>
          </a:xfrm>
          <a:prstGeom prst="rect">
            <a:avLst/>
          </a:prstGeom>
        </p:spPr>
      </p:pic>
    </p:spTree>
    <p:extLst>
      <p:ext uri="{BB962C8B-B14F-4D97-AF65-F5344CB8AC3E}">
        <p14:creationId xmlns:p14="http://schemas.microsoft.com/office/powerpoint/2010/main" val="142791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B9848-DF26-01B9-BB64-24B7F22AE59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0FFC902-9215-3ED1-F2BD-EE60A797B448}"/>
              </a:ext>
            </a:extLst>
          </p:cNvPr>
          <p:cNvSpPr txBox="1"/>
          <p:nvPr/>
        </p:nvSpPr>
        <p:spPr>
          <a:xfrm>
            <a:off x="1325367" y="0"/>
            <a:ext cx="7674795" cy="830997"/>
          </a:xfrm>
          <a:prstGeom prst="rect">
            <a:avLst/>
          </a:prstGeom>
          <a:noFill/>
        </p:spPr>
        <p:txBody>
          <a:bodyPr wrap="square">
            <a:spAutoFit/>
          </a:bodyPr>
          <a:lstStyle/>
          <a:p>
            <a:r>
              <a:rPr lang="es-ES" sz="2400" dirty="0">
                <a:solidFill>
                  <a:schemeClr val="bg1"/>
                </a:solidFill>
              </a:rPr>
              <a:t>FICHA PAÍS: CHILE- FILIPINAS</a:t>
            </a:r>
          </a:p>
          <a:p>
            <a:r>
              <a:rPr lang="es-ES" sz="2400" dirty="0">
                <a:solidFill>
                  <a:schemeClr val="bg1"/>
                </a:solidFill>
              </a:rPr>
              <a:t>COMERCIO BILATERAL CHILE - FILIPINAS   2018 - 2023</a:t>
            </a:r>
            <a:endParaRPr lang="en-US" sz="2400" dirty="0">
              <a:solidFill>
                <a:schemeClr val="bg1"/>
              </a:solidFill>
            </a:endParaRPr>
          </a:p>
        </p:txBody>
      </p:sp>
      <p:pic>
        <p:nvPicPr>
          <p:cNvPr id="5" name="Picture 4" descr="A screenshot of a table&#10;&#10;Description automatically generated">
            <a:extLst>
              <a:ext uri="{FF2B5EF4-FFF2-40B4-BE49-F238E27FC236}">
                <a16:creationId xmlns:a16="http://schemas.microsoft.com/office/drawing/2014/main" id="{C8CB6405-CFA0-D922-6E1B-4D66FCD58A35}"/>
              </a:ext>
            </a:extLst>
          </p:cNvPr>
          <p:cNvPicPr>
            <a:picLocks noChangeAspect="1"/>
          </p:cNvPicPr>
          <p:nvPr/>
        </p:nvPicPr>
        <p:blipFill>
          <a:blip r:embed="rId2"/>
          <a:stretch>
            <a:fillRect/>
          </a:stretch>
        </p:blipFill>
        <p:spPr>
          <a:xfrm>
            <a:off x="129220" y="906979"/>
            <a:ext cx="8885560" cy="5627385"/>
          </a:xfrm>
          <a:prstGeom prst="rect">
            <a:avLst/>
          </a:prstGeom>
        </p:spPr>
      </p:pic>
    </p:spTree>
    <p:extLst>
      <p:ext uri="{BB962C8B-B14F-4D97-AF65-F5344CB8AC3E}">
        <p14:creationId xmlns:p14="http://schemas.microsoft.com/office/powerpoint/2010/main" val="39139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F907-F749-1232-3246-8B79FB70A51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575C521-8099-5B84-FD38-B48E8C8814E8}"/>
              </a:ext>
            </a:extLst>
          </p:cNvPr>
          <p:cNvSpPr txBox="1"/>
          <p:nvPr/>
        </p:nvSpPr>
        <p:spPr>
          <a:xfrm>
            <a:off x="1150707" y="0"/>
            <a:ext cx="8001760" cy="1200329"/>
          </a:xfrm>
          <a:prstGeom prst="rect">
            <a:avLst/>
          </a:prstGeom>
          <a:noFill/>
        </p:spPr>
        <p:txBody>
          <a:bodyPr wrap="square">
            <a:spAutoFit/>
          </a:bodyPr>
          <a:lstStyle/>
          <a:p>
            <a:r>
              <a:rPr lang="es-ES" sz="2400" dirty="0">
                <a:solidFill>
                  <a:schemeClr val="bg1"/>
                </a:solidFill>
              </a:rPr>
              <a:t>FICHA PAÍS: CHILE- FILIPINAS</a:t>
            </a:r>
          </a:p>
          <a:p>
            <a:r>
              <a:rPr lang="es-ES" sz="2400" dirty="0">
                <a:solidFill>
                  <a:schemeClr val="bg1"/>
                </a:solidFill>
              </a:rPr>
              <a:t>PRODUCTOS DEL COMERCIO BILATERAL CHILE - FILIPINAS 2023 CHILE</a:t>
            </a:r>
            <a:endParaRPr lang="en-US" sz="2400" dirty="0">
              <a:solidFill>
                <a:schemeClr val="bg1"/>
              </a:solidFill>
            </a:endParaRPr>
          </a:p>
        </p:txBody>
      </p:sp>
      <p:pic>
        <p:nvPicPr>
          <p:cNvPr id="5" name="Picture 4" descr="A screenshot of a computer&#10;&#10;Description automatically generated">
            <a:extLst>
              <a:ext uri="{FF2B5EF4-FFF2-40B4-BE49-F238E27FC236}">
                <a16:creationId xmlns:a16="http://schemas.microsoft.com/office/drawing/2014/main" id="{94710FF0-B9D0-7D52-485C-B45E269FE433}"/>
              </a:ext>
            </a:extLst>
          </p:cNvPr>
          <p:cNvPicPr>
            <a:picLocks noChangeAspect="1"/>
          </p:cNvPicPr>
          <p:nvPr/>
        </p:nvPicPr>
        <p:blipFill>
          <a:blip r:embed="rId2"/>
          <a:stretch>
            <a:fillRect/>
          </a:stretch>
        </p:blipFill>
        <p:spPr>
          <a:xfrm>
            <a:off x="102705" y="841552"/>
            <a:ext cx="8992267" cy="5692811"/>
          </a:xfrm>
          <a:prstGeom prst="rect">
            <a:avLst/>
          </a:prstGeom>
        </p:spPr>
      </p:pic>
    </p:spTree>
    <p:extLst>
      <p:ext uri="{BB962C8B-B14F-4D97-AF65-F5344CB8AC3E}">
        <p14:creationId xmlns:p14="http://schemas.microsoft.com/office/powerpoint/2010/main" val="347574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6450F-E39D-7F0B-7BAD-FBEE58E77149}"/>
              </a:ext>
            </a:extLst>
          </p:cNvPr>
          <p:cNvSpPr>
            <a:spLocks noGrp="1"/>
          </p:cNvSpPr>
          <p:nvPr>
            <p:ph idx="1"/>
          </p:nvPr>
        </p:nvSpPr>
        <p:spPr>
          <a:xfrm>
            <a:off x="457200" y="991288"/>
            <a:ext cx="8229600" cy="5543076"/>
          </a:xfrm>
        </p:spPr>
        <p:txBody>
          <a:bodyPr>
            <a:no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ASEAN Free Trade Area</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vigor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ASEAN-India Comprehensive Economic Cooperation Agreement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vigor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ASEAN-Republic of Korea Comprehensive Economic Cooperation Agreement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vigor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ASEAN-Japan Comprehensive Economic Partnership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vigor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ASEAN-Australia and New Zealand Free Trade Agreement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vigor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ASEAN-People's Republic of China Comprehensive Economic Cooperation Agreement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vigor</a:t>
            </a:r>
          </a:p>
        </p:txBody>
      </p:sp>
      <p:sp>
        <p:nvSpPr>
          <p:cNvPr id="4" name="Title 1">
            <a:extLst>
              <a:ext uri="{FF2B5EF4-FFF2-40B4-BE49-F238E27FC236}">
                <a16:creationId xmlns:a16="http://schemas.microsoft.com/office/drawing/2014/main" id="{9490E1D8-25BA-F8AB-17DB-E9A26AD2EADB}"/>
              </a:ext>
            </a:extLst>
          </p:cNvPr>
          <p:cNvSpPr txBox="1">
            <a:spLocks/>
          </p:cNvSpPr>
          <p:nvPr/>
        </p:nvSpPr>
        <p:spPr>
          <a:xfrm>
            <a:off x="914400" y="-151712"/>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kern="1200">
                <a:solidFill>
                  <a:srgbClr val="2C3280"/>
                </a:solidFill>
                <a:latin typeface="Franklin Gothic Demi Cond" panose="020B0706030402020204" pitchFamily="34" charset="0"/>
                <a:ea typeface="+mj-ea"/>
                <a:cs typeface="+mj-cs"/>
              </a:defRPr>
            </a:lvl1pPr>
          </a:lstStyle>
          <a:p>
            <a:r>
              <a:rPr lang="en-US" dirty="0" err="1">
                <a:solidFill>
                  <a:schemeClr val="bg1"/>
                </a:solidFill>
              </a:rPr>
              <a:t>Tratados</a:t>
            </a:r>
            <a:r>
              <a:rPr lang="en-US" dirty="0">
                <a:solidFill>
                  <a:schemeClr val="bg1"/>
                </a:solidFill>
              </a:rPr>
              <a:t> de libre </a:t>
            </a:r>
            <a:r>
              <a:rPr lang="en-US" dirty="0" err="1">
                <a:solidFill>
                  <a:schemeClr val="bg1"/>
                </a:solidFill>
              </a:rPr>
              <a:t>comercio</a:t>
            </a:r>
            <a:r>
              <a:rPr lang="en-US" dirty="0">
                <a:solidFill>
                  <a:schemeClr val="bg1"/>
                </a:solidFill>
              </a:rPr>
              <a:t> de Filipinas</a:t>
            </a:r>
          </a:p>
        </p:txBody>
      </p:sp>
    </p:spTree>
    <p:extLst>
      <p:ext uri="{BB962C8B-B14F-4D97-AF65-F5344CB8AC3E}">
        <p14:creationId xmlns:p14="http://schemas.microsoft.com/office/powerpoint/2010/main" val="400446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6087A-9EFA-13F1-6B6A-35CAAEF54C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52D2C-F0E3-3B8E-62C8-BDBFB0FE6CC4}"/>
              </a:ext>
            </a:extLst>
          </p:cNvPr>
          <p:cNvSpPr>
            <a:spLocks noGrp="1"/>
          </p:cNvSpPr>
          <p:nvPr>
            <p:ph idx="1"/>
          </p:nvPr>
        </p:nvSpPr>
        <p:spPr>
          <a:xfrm>
            <a:off x="457200" y="878272"/>
            <a:ext cx="8229600" cy="5866712"/>
          </a:xfrm>
        </p:spPr>
        <p:txBody>
          <a:bodyPr>
            <a:normAutofit fontScale="92500" lnSpcReduction="20000"/>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ASEAN-Hong Kong, China Free Trade Agreement</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vigor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Regional Comprehensive Economic Partnership</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vigor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Japan-Philippines Economic Partnership Agreement</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Firmado</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y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vigor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Philippines-European Free Trade Association Free Trade Agreement</a:t>
            </a:r>
            <a:r>
              <a:rPr lang="en-US" sz="22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s-ES" sz="2200" kern="100" dirty="0">
                <a:effectLst/>
                <a:latin typeface="Aptos" panose="020B0004020202020204" pitchFamily="34" charset="0"/>
                <a:ea typeface="Aptos" panose="020B0004020202020204" pitchFamily="34" charset="0"/>
                <a:cs typeface="Times New Roman" panose="02020603050405020304" pitchFamily="18" charset="0"/>
              </a:rPr>
              <a:t>Firmado y en vigor: entró en vigor el 1 de junio de 2018 para Filipinas, Noruega, Liechtenstein y Suiza y el 1 de enero de 2020 para Islandia.</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Republic of Korea-Philippines Free Trade Agreement</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s-ES" sz="2200" kern="100" dirty="0">
                <a:effectLst/>
                <a:latin typeface="Aptos" panose="020B0004020202020204" pitchFamily="34" charset="0"/>
                <a:ea typeface="Aptos" panose="020B0004020202020204" pitchFamily="34" charset="0"/>
                <a:cs typeface="Times New Roman" panose="02020603050405020304" pitchFamily="18" charset="0"/>
              </a:rPr>
              <a:t>Firmado pero aún no en vigor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India-Philippines PTA</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Negociaciones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iniciadas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Philippines-Canada FTA</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Negociaciones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iniciadas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Philippines-EU Free Trade Agreement</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200" kern="100" dirty="0">
                <a:effectLst/>
                <a:latin typeface="Aptos" panose="020B0004020202020204" pitchFamily="34" charset="0"/>
                <a:ea typeface="Aptos" panose="020B0004020202020204" pitchFamily="34" charset="0"/>
                <a:cs typeface="Times New Roman" panose="02020603050405020304" pitchFamily="18" charset="0"/>
              </a:rPr>
            </a:b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Negociaciones</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iniciadas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5F913AA4-A3FB-D96C-44F3-25AF4FDDD16B}"/>
              </a:ext>
            </a:extLst>
          </p:cNvPr>
          <p:cNvSpPr txBox="1">
            <a:spLocks/>
          </p:cNvSpPr>
          <p:nvPr/>
        </p:nvSpPr>
        <p:spPr>
          <a:xfrm>
            <a:off x="914400" y="-151712"/>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kern="1200">
                <a:solidFill>
                  <a:srgbClr val="2C3280"/>
                </a:solidFill>
                <a:latin typeface="Franklin Gothic Demi Cond" panose="020B0706030402020204" pitchFamily="34" charset="0"/>
                <a:ea typeface="+mj-ea"/>
                <a:cs typeface="+mj-cs"/>
              </a:defRPr>
            </a:lvl1pPr>
          </a:lstStyle>
          <a:p>
            <a:r>
              <a:rPr lang="en-US" dirty="0" err="1">
                <a:solidFill>
                  <a:schemeClr val="bg1"/>
                </a:solidFill>
              </a:rPr>
              <a:t>Tratados</a:t>
            </a:r>
            <a:r>
              <a:rPr lang="en-US" dirty="0">
                <a:solidFill>
                  <a:schemeClr val="bg1"/>
                </a:solidFill>
              </a:rPr>
              <a:t> de libre </a:t>
            </a:r>
            <a:r>
              <a:rPr lang="en-US" dirty="0" err="1">
                <a:solidFill>
                  <a:schemeClr val="bg1"/>
                </a:solidFill>
              </a:rPr>
              <a:t>comercio</a:t>
            </a:r>
            <a:r>
              <a:rPr lang="en-US" dirty="0">
                <a:solidFill>
                  <a:schemeClr val="bg1"/>
                </a:solidFill>
              </a:rPr>
              <a:t> de Filipinas</a:t>
            </a:r>
          </a:p>
        </p:txBody>
      </p:sp>
    </p:spTree>
    <p:extLst>
      <p:ext uri="{BB962C8B-B14F-4D97-AF65-F5344CB8AC3E}">
        <p14:creationId xmlns:p14="http://schemas.microsoft.com/office/powerpoint/2010/main" val="384786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581833D9-3396-21B4-F4FD-BAC9E43CBF4D}"/>
              </a:ext>
            </a:extLst>
          </p:cNvPr>
          <p:cNvSpPr/>
          <p:nvPr/>
        </p:nvSpPr>
        <p:spPr>
          <a:xfrm>
            <a:off x="4950393" y="6017368"/>
            <a:ext cx="4009917" cy="369332"/>
          </a:xfrm>
          <a:prstGeom prst="rect">
            <a:avLst/>
          </a:prstGeom>
        </p:spPr>
        <p:txBody>
          <a:bodyPr wrap="square">
            <a:spAutoFit/>
          </a:bodyPr>
          <a:lstStyle/>
          <a:p>
            <a:pPr algn="ctr"/>
            <a:r>
              <a:rPr lang="es-MX" dirty="0">
                <a:solidFill>
                  <a:srgbClr val="000000"/>
                </a:solidFill>
                <a:latin typeface="Calibri" panose="020F0502020204030204" pitchFamily="34" charset="0"/>
                <a:hlinkClick r:id="rId3"/>
              </a:rPr>
              <a:t>https://fameplus.com/</a:t>
            </a:r>
            <a:r>
              <a:rPr lang="es-MX" dirty="0">
                <a:solidFill>
                  <a:srgbClr val="000000"/>
                </a:solidFill>
                <a:latin typeface="Calibri" panose="020F0502020204030204" pitchFamily="34" charset="0"/>
              </a:rPr>
              <a:t> </a:t>
            </a:r>
          </a:p>
        </p:txBody>
      </p:sp>
      <p:pic>
        <p:nvPicPr>
          <p:cNvPr id="10" name="Imagen 9" descr="Imagen que contiene dibujo, alimentos&#10;&#10;El contenido generado por IA puede ser incorrecto.">
            <a:extLst>
              <a:ext uri="{FF2B5EF4-FFF2-40B4-BE49-F238E27FC236}">
                <a16:creationId xmlns:a16="http://schemas.microsoft.com/office/drawing/2014/main" id="{3598E31C-70D8-2DD7-2897-84F4E3378DE0}"/>
              </a:ext>
            </a:extLst>
          </p:cNvPr>
          <p:cNvPicPr>
            <a:picLocks noChangeAspect="1"/>
          </p:cNvPicPr>
          <p:nvPr/>
        </p:nvPicPr>
        <p:blipFill>
          <a:blip r:embed="rId4"/>
          <a:stretch>
            <a:fillRect/>
          </a:stretch>
        </p:blipFill>
        <p:spPr>
          <a:xfrm>
            <a:off x="5178993" y="840632"/>
            <a:ext cx="3636395" cy="5005280"/>
          </a:xfrm>
          <a:prstGeom prst="rect">
            <a:avLst/>
          </a:prstGeom>
        </p:spPr>
      </p:pic>
      <p:sp>
        <p:nvSpPr>
          <p:cNvPr id="14" name="CuadroTexto 13">
            <a:extLst>
              <a:ext uri="{FF2B5EF4-FFF2-40B4-BE49-F238E27FC236}">
                <a16:creationId xmlns:a16="http://schemas.microsoft.com/office/drawing/2014/main" id="{74DE8048-F593-A9B5-C697-49CC9B310B80}"/>
              </a:ext>
            </a:extLst>
          </p:cNvPr>
          <p:cNvSpPr txBox="1"/>
          <p:nvPr/>
        </p:nvSpPr>
        <p:spPr>
          <a:xfrm>
            <a:off x="1401682" y="31148"/>
            <a:ext cx="7742318" cy="707886"/>
          </a:xfrm>
          <a:prstGeom prst="rect">
            <a:avLst/>
          </a:prstGeom>
          <a:noFill/>
        </p:spPr>
        <p:txBody>
          <a:bodyPr wrap="square">
            <a:spAutoFit/>
          </a:bodyPr>
          <a:lstStyle/>
          <a:p>
            <a:r>
              <a:rPr lang="en-US" sz="4000" b="1" dirty="0">
                <a:solidFill>
                  <a:schemeClr val="bg1"/>
                </a:solidFill>
                <a:latin typeface="Franklin Gothic Demi Cond" panose="020B0706030402020204" pitchFamily="34" charset="0"/>
                <a:ea typeface="+mj-ea"/>
                <a:cs typeface="+mj-cs"/>
              </a:rPr>
              <a:t>FERIAS COMERCIALES DE FILIPINAS</a:t>
            </a:r>
            <a:endParaRPr lang="es-MX" sz="4000" b="1" dirty="0">
              <a:solidFill>
                <a:schemeClr val="bg1"/>
              </a:solidFill>
              <a:latin typeface="Franklin Gothic Demi Cond" panose="020B0706030402020204" pitchFamily="34" charset="0"/>
              <a:ea typeface="+mj-ea"/>
              <a:cs typeface="+mj-cs"/>
            </a:endParaRPr>
          </a:p>
        </p:txBody>
      </p:sp>
      <p:pic>
        <p:nvPicPr>
          <p:cNvPr id="15" name="Picture 2">
            <a:extLst>
              <a:ext uri="{FF2B5EF4-FFF2-40B4-BE49-F238E27FC236}">
                <a16:creationId xmlns:a16="http://schemas.microsoft.com/office/drawing/2014/main" id="{B8B63114-EDC9-323F-CB93-4B4A256761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728792"/>
            <a:ext cx="3321844"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22-24, 2025">
            <a:extLst>
              <a:ext uri="{FF2B5EF4-FFF2-40B4-BE49-F238E27FC236}">
                <a16:creationId xmlns:a16="http://schemas.microsoft.com/office/drawing/2014/main" id="{A0196F22-593F-41EB-4A08-99D9139C3B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63" y="4796033"/>
            <a:ext cx="3315611" cy="3954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rld Trade Center Metro Manila, Philippines">
            <a:extLst>
              <a:ext uri="{FF2B5EF4-FFF2-40B4-BE49-F238E27FC236}">
                <a16:creationId xmlns:a16="http://schemas.microsoft.com/office/drawing/2014/main" id="{FFD3978C-33BE-E78F-4542-4E673D0688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927" y="5224288"/>
            <a:ext cx="3157082" cy="38367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6938988-4EF4-D820-5A13-8D31FE03CD18}"/>
              </a:ext>
            </a:extLst>
          </p:cNvPr>
          <p:cNvSpPr txBox="1"/>
          <p:nvPr/>
        </p:nvSpPr>
        <p:spPr>
          <a:xfrm>
            <a:off x="328612" y="6188824"/>
            <a:ext cx="5086350" cy="369332"/>
          </a:xfrm>
          <a:prstGeom prst="rect">
            <a:avLst/>
          </a:prstGeom>
          <a:noFill/>
        </p:spPr>
        <p:txBody>
          <a:bodyPr wrap="square">
            <a:spAutoFit/>
          </a:bodyPr>
          <a:lstStyle/>
          <a:p>
            <a:r>
              <a:rPr lang="es-MX" dirty="0">
                <a:hlinkClick r:id="rId8"/>
              </a:rPr>
              <a:t>https://www.ifexconnect.com/exhibitors/current</a:t>
            </a:r>
            <a:r>
              <a:rPr lang="es-MX" dirty="0"/>
              <a:t> </a:t>
            </a:r>
          </a:p>
        </p:txBody>
      </p:sp>
      <p:sp>
        <p:nvSpPr>
          <p:cNvPr id="19" name="CuadroTexto 18">
            <a:extLst>
              <a:ext uri="{FF2B5EF4-FFF2-40B4-BE49-F238E27FC236}">
                <a16:creationId xmlns:a16="http://schemas.microsoft.com/office/drawing/2014/main" id="{B1DAC067-344E-6919-6196-10AFE79D8F26}"/>
              </a:ext>
            </a:extLst>
          </p:cNvPr>
          <p:cNvSpPr txBox="1"/>
          <p:nvPr/>
        </p:nvSpPr>
        <p:spPr>
          <a:xfrm>
            <a:off x="328612" y="5819492"/>
            <a:ext cx="4572000" cy="369332"/>
          </a:xfrm>
          <a:prstGeom prst="rect">
            <a:avLst/>
          </a:prstGeom>
          <a:noFill/>
        </p:spPr>
        <p:txBody>
          <a:bodyPr wrap="square">
            <a:spAutoFit/>
          </a:bodyPr>
          <a:lstStyle/>
          <a:p>
            <a:r>
              <a:rPr lang="es-MX" dirty="0">
                <a:hlinkClick r:id="rId9"/>
              </a:rPr>
              <a:t>https://www.ifexconnect.com/pre-registration</a:t>
            </a:r>
            <a:r>
              <a:rPr lang="es-MX" dirty="0"/>
              <a:t> </a:t>
            </a:r>
          </a:p>
        </p:txBody>
      </p:sp>
    </p:spTree>
    <p:extLst>
      <p:ext uri="{BB962C8B-B14F-4D97-AF65-F5344CB8AC3E}">
        <p14:creationId xmlns:p14="http://schemas.microsoft.com/office/powerpoint/2010/main" val="2841795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42654</TotalTime>
  <Words>1549</Words>
  <Application>Microsoft Office PowerPoint</Application>
  <PresentationFormat>Presentación en pantalla (4:3)</PresentationFormat>
  <Paragraphs>141</Paragraphs>
  <Slides>18</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Aptos</vt:lpstr>
      <vt:lpstr>Arial</vt:lpstr>
      <vt:lpstr>Arial Narrow</vt:lpstr>
      <vt:lpstr>Calibri</vt:lpstr>
      <vt:lpstr>Franklin Gothic Demi Cond</vt:lpstr>
      <vt:lpstr>MarkW01-Light</vt:lpstr>
      <vt:lpstr>Symbol</vt:lpstr>
      <vt:lpstr>wf_segoe-ui_normal</vt:lpstr>
      <vt:lpstr>Office Theme</vt:lpstr>
      <vt:lpstr>OPORTUNIDADES DE NEGOCIO EN FILIPINAS</vt:lpstr>
      <vt:lpstr>CÓMO LLEGAR A PH DESDE CHILE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and Investment Opportunities of  The Philippines</dc:title>
  <dc:creator>HP</dc:creator>
  <cp:lastModifiedBy>Lil CM</cp:lastModifiedBy>
  <cp:revision>342</cp:revision>
  <dcterms:modified xsi:type="dcterms:W3CDTF">2025-01-28T19:17:14Z</dcterms:modified>
</cp:coreProperties>
</file>