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4"/>
  </p:sldMasterIdLst>
  <p:notesMasterIdLst>
    <p:notesMasterId r:id="rId21"/>
  </p:notesMasterIdLst>
  <p:sldIdLst>
    <p:sldId id="1856" r:id="rId5"/>
    <p:sldId id="265" r:id="rId6"/>
    <p:sldId id="257" r:id="rId7"/>
    <p:sldId id="1857" r:id="rId8"/>
    <p:sldId id="1858" r:id="rId9"/>
    <p:sldId id="260" r:id="rId10"/>
    <p:sldId id="1864" r:id="rId11"/>
    <p:sldId id="1846" r:id="rId12"/>
    <p:sldId id="1865" r:id="rId13"/>
    <p:sldId id="1863" r:id="rId14"/>
    <p:sldId id="264" r:id="rId15"/>
    <p:sldId id="1860" r:id="rId16"/>
    <p:sldId id="405" r:id="rId17"/>
    <p:sldId id="268" r:id="rId18"/>
    <p:sldId id="1867" r:id="rId19"/>
    <p:sldId id="558" r:id="rId20"/>
  </p:sldIdLst>
  <p:sldSz cx="16256000" cy="9144000"/>
  <p:notesSz cx="6669088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E66A04-E36B-A5EE-B17B-8665A786B861}" name="Daval, Chloé" initials="DC" userId="S::daval@iloguest.org::cf7b20b6-8907-4d8b-b949-e10dd757c742" providerId="AD"/>
  <p188:author id="{136AE7EB-607C-AE37-1285-FE4F56DE2FC6}" name="Condori, Judith" initials="CJ" userId="S::condori@ilo.org::6f313510-8405-49c7-ba10-10ed12c0e1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" initials="J" lastIdx="4" clrIdx="0">
    <p:extLst>
      <p:ext uri="{19B8F6BF-5375-455C-9EA6-DF929625EA0E}">
        <p15:presenceInfo xmlns:p15="http://schemas.microsoft.com/office/powerpoint/2012/main" userId="Judith" providerId="None"/>
      </p:ext>
    </p:extLst>
  </p:cmAuthor>
  <p:cmAuthor id="2" name="Condori, Judith" initials="CJ" lastIdx="1" clrIdx="1">
    <p:extLst>
      <p:ext uri="{19B8F6BF-5375-455C-9EA6-DF929625EA0E}">
        <p15:presenceInfo xmlns:p15="http://schemas.microsoft.com/office/powerpoint/2012/main" userId="S::condori@ilo.org::6f313510-8405-49c7-ba10-10ed12c0e1cd" providerId="AD"/>
      </p:ext>
    </p:extLst>
  </p:cmAuthor>
  <p:cmAuthor id="3" name="Claudia Morales" initials="CM" lastIdx="1" clrIdx="2">
    <p:extLst>
      <p:ext uri="{19B8F6BF-5375-455C-9EA6-DF929625EA0E}">
        <p15:presenceInfo xmlns:p15="http://schemas.microsoft.com/office/powerpoint/2012/main" userId="Claudia Morales" providerId="None"/>
      </p:ext>
    </p:extLst>
  </p:cmAuthor>
  <p:cmAuthor id="4" name="Quicaña Navarro, Efrain" initials="QNE" lastIdx="1" clrIdx="3">
    <p:extLst>
      <p:ext uri="{19B8F6BF-5375-455C-9EA6-DF929625EA0E}">
        <p15:presenceInfo xmlns:p15="http://schemas.microsoft.com/office/powerpoint/2012/main" userId="S::quicana@ilo.org::e8a3b7ea-29c8-440b-a8f1-93dc7959e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EBF"/>
    <a:srgbClr val="E7F4FF"/>
    <a:srgbClr val="DDF0FF"/>
    <a:srgbClr val="B5DDFE"/>
    <a:srgbClr val="E2F1F6"/>
    <a:srgbClr val="490C39"/>
    <a:srgbClr val="6C153B"/>
    <a:srgbClr val="13255D"/>
    <a:srgbClr val="24004F"/>
    <a:srgbClr val="FA3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F2B0F-D5A6-45EA-93D3-272121C5F200}" v="4" dt="2024-06-11T12:50:15.0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84896" autoAdjust="0"/>
  </p:normalViewPr>
  <p:slideViewPr>
    <p:cSldViewPr snapToGrid="0">
      <p:cViewPr varScale="1">
        <p:scale>
          <a:sx n="65" d="100"/>
          <a:sy n="65" d="100"/>
        </p:scale>
        <p:origin x="629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ez\Desktop\Evento%20APEC%20Virginia\Libr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ez\Desktop\Evento%20APEC%20Virginia\Libro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ez\Desktop\Evento%20APEC%20Virginia\Libro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ez\Desktop\Evento%20APEC%20Virginia\Libro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95614851750742E-2"/>
          <c:y val="4.7541861170278477E-2"/>
          <c:w val="0.88831226757977899"/>
          <c:h val="0.56593359852303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Hoja4!$D$3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Hoja4!$B$4:$C$7</c:f>
              <c:multiLvlStrCache>
                <c:ptCount val="4"/>
                <c:lvl>
                  <c:pt idx="0">
                    <c:v>Alto ingreso</c:v>
                  </c:pt>
                  <c:pt idx="1">
                    <c:v>Ingreso medio</c:v>
                  </c:pt>
                  <c:pt idx="2">
                    <c:v>Alto ingreso</c:v>
                  </c:pt>
                  <c:pt idx="3">
                    <c:v>Ingreso medio</c:v>
                  </c:pt>
                </c:lvl>
                <c:lvl>
                  <c:pt idx="0">
                    <c:v>Todas las economías</c:v>
                  </c:pt>
                  <c:pt idx="2">
                    <c:v>APEC</c:v>
                  </c:pt>
                </c:lvl>
              </c:multiLvlStrCache>
            </c:multiLvlStrRef>
          </c:cat>
          <c:val>
            <c:numRef>
              <c:f>Hoja4!$D$4:$D$7</c:f>
              <c:numCache>
                <c:formatCode>0.0</c:formatCode>
                <c:ptCount val="4"/>
                <c:pt idx="0">
                  <c:v>18</c:v>
                </c:pt>
                <c:pt idx="1">
                  <c:v>69.400000000000006</c:v>
                </c:pt>
                <c:pt idx="2">
                  <c:v>15.3</c:v>
                </c:pt>
                <c:pt idx="3">
                  <c:v>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3-4984-9A4D-F6B5C83E8AD8}"/>
            </c:ext>
          </c:extLst>
        </c:ser>
        <c:ser>
          <c:idx val="1"/>
          <c:order val="1"/>
          <c:tx>
            <c:strRef>
              <c:f>Hoja4!$E$3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A3D4A"/>
            </a:solidFill>
            <a:ln>
              <a:noFill/>
            </a:ln>
            <a:effectLst/>
          </c:spPr>
          <c:invertIfNegative val="0"/>
          <c:cat>
            <c:multiLvlStrRef>
              <c:f>Hoja4!$B$4:$C$7</c:f>
              <c:multiLvlStrCache>
                <c:ptCount val="4"/>
                <c:lvl>
                  <c:pt idx="0">
                    <c:v>Alto ingreso</c:v>
                  </c:pt>
                  <c:pt idx="1">
                    <c:v>Ingreso medio</c:v>
                  </c:pt>
                  <c:pt idx="2">
                    <c:v>Alto ingreso</c:v>
                  </c:pt>
                  <c:pt idx="3">
                    <c:v>Ingreso medio</c:v>
                  </c:pt>
                </c:lvl>
                <c:lvl>
                  <c:pt idx="0">
                    <c:v>Todas las economías</c:v>
                  </c:pt>
                  <c:pt idx="2">
                    <c:v>APEC</c:v>
                  </c:pt>
                </c:lvl>
              </c:multiLvlStrCache>
            </c:multiLvlStrRef>
          </c:cat>
          <c:val>
            <c:numRef>
              <c:f>Hoja4!$E$4:$E$7</c:f>
              <c:numCache>
                <c:formatCode>0.0</c:formatCode>
                <c:ptCount val="4"/>
                <c:pt idx="0">
                  <c:v>16.600000000000001</c:v>
                </c:pt>
                <c:pt idx="1">
                  <c:v>63.7</c:v>
                </c:pt>
                <c:pt idx="2">
                  <c:v>15.7</c:v>
                </c:pt>
                <c:pt idx="3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3-4984-9A4D-F6B5C83E8AD8}"/>
            </c:ext>
          </c:extLst>
        </c:ser>
        <c:ser>
          <c:idx val="2"/>
          <c:order val="2"/>
          <c:tx>
            <c:strRef>
              <c:f>Hoja4!$F$3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Hoja4!$B$4:$C$7</c:f>
              <c:multiLvlStrCache>
                <c:ptCount val="4"/>
                <c:lvl>
                  <c:pt idx="0">
                    <c:v>Alto ingreso</c:v>
                  </c:pt>
                  <c:pt idx="1">
                    <c:v>Ingreso medio</c:v>
                  </c:pt>
                  <c:pt idx="2">
                    <c:v>Alto ingreso</c:v>
                  </c:pt>
                  <c:pt idx="3">
                    <c:v>Ingreso medio</c:v>
                  </c:pt>
                </c:lvl>
                <c:lvl>
                  <c:pt idx="0">
                    <c:v>Todas las economías</c:v>
                  </c:pt>
                  <c:pt idx="2">
                    <c:v>APEC</c:v>
                  </c:pt>
                </c:lvl>
              </c:multiLvlStrCache>
            </c:multiLvlStrRef>
          </c:cat>
          <c:val>
            <c:numRef>
              <c:f>Hoja4!$F$4:$F$7</c:f>
              <c:numCache>
                <c:formatCode>0.0</c:formatCode>
                <c:ptCount val="4"/>
                <c:pt idx="0">
                  <c:v>17.399999999999999</c:v>
                </c:pt>
                <c:pt idx="1">
                  <c:v>67.3</c:v>
                </c:pt>
                <c:pt idx="2">
                  <c:v>15.5</c:v>
                </c:pt>
                <c:pt idx="3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53-4984-9A4D-F6B5C83E8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2777096"/>
        <c:axId val="412776376"/>
      </c:barChart>
      <c:catAx>
        <c:axId val="41277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2776376"/>
        <c:crosses val="autoZero"/>
        <c:auto val="1"/>
        <c:lblAlgn val="ctr"/>
        <c:lblOffset val="100"/>
        <c:noMultiLvlLbl val="0"/>
      </c:catAx>
      <c:valAx>
        <c:axId val="41277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2777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17482787274452"/>
          <c:y val="0.88167878018360801"/>
          <c:w val="0.45310927113010446"/>
          <c:h val="9.1535091234538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4263866353765E-2"/>
          <c:y val="5.477795275590551E-2"/>
          <c:w val="0.89109790480461726"/>
          <c:h val="0.4942197725284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(2)'!$D$2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'Hoja1 (2)'!$C$3:$C$11</c:f>
              <c:strCache>
                <c:ptCount val="9"/>
                <c:pt idx="0">
                  <c:v>Brunei
Darussalam</c:v>
                </c:pt>
                <c:pt idx="1">
                  <c:v>Vietnam</c:v>
                </c:pt>
                <c:pt idx="2">
                  <c:v>México</c:v>
                </c:pt>
                <c:pt idx="3">
                  <c:v>Australia</c:v>
                </c:pt>
                <c:pt idx="4">
                  <c:v>Tailandia </c:v>
                </c:pt>
                <c:pt idx="5">
                  <c:v>Chile</c:v>
                </c:pt>
                <c:pt idx="6">
                  <c:v>Indonesia</c:v>
                </c:pt>
                <c:pt idx="7">
                  <c:v>Perú</c:v>
                </c:pt>
                <c:pt idx="8">
                  <c:v>Corea</c:v>
                </c:pt>
              </c:strCache>
            </c:strRef>
          </c:cat>
          <c:val>
            <c:numRef>
              <c:f>'Hoja1 (2)'!$D$3:$D$11</c:f>
              <c:numCache>
                <c:formatCode>0.0</c:formatCode>
                <c:ptCount val="9"/>
                <c:pt idx="0">
                  <c:v>34.700000000000003</c:v>
                </c:pt>
                <c:pt idx="1">
                  <c:v>70.900000000000006</c:v>
                </c:pt>
                <c:pt idx="2">
                  <c:v>56.3</c:v>
                </c:pt>
                <c:pt idx="3">
                  <c:v>25.8</c:v>
                </c:pt>
                <c:pt idx="4">
                  <c:v>64.5</c:v>
                </c:pt>
                <c:pt idx="5">
                  <c:v>26.2</c:v>
                </c:pt>
                <c:pt idx="6">
                  <c:v>79.099999999999994</c:v>
                </c:pt>
                <c:pt idx="7">
                  <c:v>69.5</c:v>
                </c:pt>
                <c:pt idx="8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8-430D-AA47-1FB81D7F7692}"/>
            </c:ext>
          </c:extLst>
        </c:ser>
        <c:ser>
          <c:idx val="1"/>
          <c:order val="1"/>
          <c:tx>
            <c:strRef>
              <c:f>'Hoja1 (2)'!$E$2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A3D4A"/>
            </a:solidFill>
            <a:ln>
              <a:noFill/>
            </a:ln>
            <a:effectLst/>
          </c:spPr>
          <c:invertIfNegative val="0"/>
          <c:cat>
            <c:strRef>
              <c:f>'Hoja1 (2)'!$C$3:$C$11</c:f>
              <c:strCache>
                <c:ptCount val="9"/>
                <c:pt idx="0">
                  <c:v>Brunei
Darussalam</c:v>
                </c:pt>
                <c:pt idx="1">
                  <c:v>Vietnam</c:v>
                </c:pt>
                <c:pt idx="2">
                  <c:v>México</c:v>
                </c:pt>
                <c:pt idx="3">
                  <c:v>Australia</c:v>
                </c:pt>
                <c:pt idx="4">
                  <c:v>Tailandia </c:v>
                </c:pt>
                <c:pt idx="5">
                  <c:v>Chile</c:v>
                </c:pt>
                <c:pt idx="6">
                  <c:v>Indonesia</c:v>
                </c:pt>
                <c:pt idx="7">
                  <c:v>Perú</c:v>
                </c:pt>
                <c:pt idx="8">
                  <c:v>Corea</c:v>
                </c:pt>
              </c:strCache>
            </c:strRef>
          </c:cat>
          <c:val>
            <c:numRef>
              <c:f>'Hoja1 (2)'!$E$3:$E$11</c:f>
              <c:numCache>
                <c:formatCode>0.0</c:formatCode>
                <c:ptCount val="9"/>
                <c:pt idx="0">
                  <c:v>25.3</c:v>
                </c:pt>
                <c:pt idx="1">
                  <c:v>66</c:v>
                </c:pt>
                <c:pt idx="2">
                  <c:v>56.4</c:v>
                </c:pt>
                <c:pt idx="3">
                  <c:v>26.5</c:v>
                </c:pt>
                <c:pt idx="4">
                  <c:v>65.599999999999994</c:v>
                </c:pt>
                <c:pt idx="5">
                  <c:v>28.9</c:v>
                </c:pt>
                <c:pt idx="6">
                  <c:v>81.900000000000006</c:v>
                </c:pt>
                <c:pt idx="7">
                  <c:v>74.3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8-430D-AA47-1FB81D7F7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0198536"/>
        <c:axId val="410198896"/>
      </c:barChart>
      <c:catAx>
        <c:axId val="41019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896"/>
        <c:crosses val="autoZero"/>
        <c:auto val="1"/>
        <c:lblAlgn val="ctr"/>
        <c:lblOffset val="100"/>
        <c:noMultiLvlLbl val="0"/>
      </c:catAx>
      <c:valAx>
        <c:axId val="410198896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20005762250641"/>
          <c:y val="0.82442869641294858"/>
          <c:w val="0.39094297347756424"/>
          <c:h val="9.1126859142607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Hombre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Hoja1!$C$3:$C$32</c:f>
              <c:strCache>
                <c:ptCount val="30"/>
                <c:pt idx="0">
                  <c:v>Mundo</c:v>
                </c:pt>
                <c:pt idx="3">
                  <c:v>Alto ingreso</c:v>
                </c:pt>
                <c:pt idx="4">
                  <c:v>Ingreso medio alto</c:v>
                </c:pt>
                <c:pt idx="5">
                  <c:v>Bajo ingreso</c:v>
                </c:pt>
                <c:pt idx="6">
                  <c:v>Ingreso medio</c:v>
                </c:pt>
                <c:pt idx="7">
                  <c:v>Ingreso medio bajo</c:v>
                </c:pt>
                <c:pt idx="10">
                  <c:v>Papúa Nueva
Guinea</c:v>
                </c:pt>
                <c:pt idx="11">
                  <c:v>Canadá</c:v>
                </c:pt>
                <c:pt idx="12">
                  <c:v>Nueva Zelandia</c:v>
                </c:pt>
                <c:pt idx="13">
                  <c:v>Vietnam</c:v>
                </c:pt>
                <c:pt idx="14">
                  <c:v>Australia</c:v>
                </c:pt>
                <c:pt idx="15">
                  <c:v>Corea</c:v>
                </c:pt>
                <c:pt idx="16">
                  <c:v>Estados Unidos</c:v>
                </c:pt>
                <c:pt idx="17">
                  <c:v>China</c:v>
                </c:pt>
                <c:pt idx="18">
                  <c:v>Hong Kong</c:v>
                </c:pt>
                <c:pt idx="19">
                  <c:v>Perú</c:v>
                </c:pt>
                <c:pt idx="20">
                  <c:v>Singapur</c:v>
                </c:pt>
                <c:pt idx="21">
                  <c:v>Rusia</c:v>
                </c:pt>
                <c:pt idx="22">
                  <c:v>Tailandia </c:v>
                </c:pt>
                <c:pt idx="23">
                  <c:v>Japón</c:v>
                </c:pt>
                <c:pt idx="24">
                  <c:v>Brunei Darussalam</c:v>
                </c:pt>
                <c:pt idx="25">
                  <c:v>Chile</c:v>
                </c:pt>
                <c:pt idx="26">
                  <c:v>Filipinas</c:v>
                </c:pt>
                <c:pt idx="27">
                  <c:v>Malasia</c:v>
                </c:pt>
                <c:pt idx="28">
                  <c:v>Indonesia</c:v>
                </c:pt>
                <c:pt idx="29">
                  <c:v>México</c:v>
                </c:pt>
              </c:strCache>
            </c:strRef>
          </c:cat>
          <c:val>
            <c:numRef>
              <c:f>Hoja1!$D$3:$D$32</c:f>
              <c:numCache>
                <c:formatCode>General</c:formatCode>
                <c:ptCount val="30"/>
                <c:pt idx="0" formatCode="0.0">
                  <c:v>73.137794774951587</c:v>
                </c:pt>
                <c:pt idx="3" formatCode="0.0">
                  <c:v>68.134530680585129</c:v>
                </c:pt>
                <c:pt idx="4" formatCode="0.0">
                  <c:v>73.286982219361605</c:v>
                </c:pt>
                <c:pt idx="5" formatCode="0.0">
                  <c:v>74.268250655911501</c:v>
                </c:pt>
                <c:pt idx="6" formatCode="0.0">
                  <c:v>74.176390349052625</c:v>
                </c:pt>
                <c:pt idx="7" formatCode="0.0">
                  <c:v>75.044584186349226</c:v>
                </c:pt>
                <c:pt idx="10" formatCode="0.0">
                  <c:v>48.1</c:v>
                </c:pt>
                <c:pt idx="11" formatCode="0.0">
                  <c:v>69.319000000000003</c:v>
                </c:pt>
                <c:pt idx="12" formatCode="0.0">
                  <c:v>76.762</c:v>
                </c:pt>
                <c:pt idx="13" formatCode="0.0">
                  <c:v>77.796999999999997</c:v>
                </c:pt>
                <c:pt idx="14" formatCode="0.0">
                  <c:v>71.363</c:v>
                </c:pt>
                <c:pt idx="15" formatCode="0.0">
                  <c:v>79.709000000000003</c:v>
                </c:pt>
                <c:pt idx="16" formatCode="0.0">
                  <c:v>67.388000000000005</c:v>
                </c:pt>
                <c:pt idx="17" formatCode="0.0">
                  <c:v>72.106999999999999</c:v>
                </c:pt>
                <c:pt idx="18" formatCode="0.0">
                  <c:v>63.970999999999997</c:v>
                </c:pt>
                <c:pt idx="19" formatCode="0.0">
                  <c:v>79.522000000000006</c:v>
                </c:pt>
                <c:pt idx="20" formatCode="0.0">
                  <c:v>76.191999999999993</c:v>
                </c:pt>
                <c:pt idx="21" formatCode="0.0">
                  <c:v>69.046999999999997</c:v>
                </c:pt>
                <c:pt idx="22" formatCode="0.0">
                  <c:v>75.584999999999994</c:v>
                </c:pt>
                <c:pt idx="23" formatCode="0.0">
                  <c:v>71.548000000000002</c:v>
                </c:pt>
                <c:pt idx="24" formatCode="0.0">
                  <c:v>72.686999999999998</c:v>
                </c:pt>
                <c:pt idx="25" formatCode="0.0">
                  <c:v>71.114000000000004</c:v>
                </c:pt>
                <c:pt idx="26" formatCode="0.0">
                  <c:v>73.084999999999994</c:v>
                </c:pt>
                <c:pt idx="27" formatCode="0.0">
                  <c:v>77.965999999999994</c:v>
                </c:pt>
                <c:pt idx="28" formatCode="0.0">
                  <c:v>81.917000000000002</c:v>
                </c:pt>
                <c:pt idx="29" formatCode="0.0">
                  <c:v>77.373000000000005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2-40E7-9830-C28006D30699}"/>
            </c:ext>
          </c:extLst>
        </c:ser>
        <c:ser>
          <c:idx val="1"/>
          <c:order val="1"/>
          <c:tx>
            <c:strRef>
              <c:f>Hoja1!$E$2</c:f>
              <c:strCache>
                <c:ptCount val="1"/>
                <c:pt idx="0">
                  <c:v>Mujer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Hoja1!$C$3:$C$32</c:f>
              <c:strCache>
                <c:ptCount val="30"/>
                <c:pt idx="0">
                  <c:v>Mundo</c:v>
                </c:pt>
                <c:pt idx="3">
                  <c:v>Alto ingreso</c:v>
                </c:pt>
                <c:pt idx="4">
                  <c:v>Ingreso medio alto</c:v>
                </c:pt>
                <c:pt idx="5">
                  <c:v>Bajo ingreso</c:v>
                </c:pt>
                <c:pt idx="6">
                  <c:v>Ingreso medio</c:v>
                </c:pt>
                <c:pt idx="7">
                  <c:v>Ingreso medio bajo</c:v>
                </c:pt>
                <c:pt idx="10">
                  <c:v>Papúa Nueva
Guinea</c:v>
                </c:pt>
                <c:pt idx="11">
                  <c:v>Canadá</c:v>
                </c:pt>
                <c:pt idx="12">
                  <c:v>Nueva Zelandia</c:v>
                </c:pt>
                <c:pt idx="13">
                  <c:v>Vietnam</c:v>
                </c:pt>
                <c:pt idx="14">
                  <c:v>Australia</c:v>
                </c:pt>
                <c:pt idx="15">
                  <c:v>Corea</c:v>
                </c:pt>
                <c:pt idx="16">
                  <c:v>Estados Unidos</c:v>
                </c:pt>
                <c:pt idx="17">
                  <c:v>China</c:v>
                </c:pt>
                <c:pt idx="18">
                  <c:v>Hong Kong</c:v>
                </c:pt>
                <c:pt idx="19">
                  <c:v>Perú</c:v>
                </c:pt>
                <c:pt idx="20">
                  <c:v>Singapur</c:v>
                </c:pt>
                <c:pt idx="21">
                  <c:v>Rusia</c:v>
                </c:pt>
                <c:pt idx="22">
                  <c:v>Tailandia </c:v>
                </c:pt>
                <c:pt idx="23">
                  <c:v>Japón</c:v>
                </c:pt>
                <c:pt idx="24">
                  <c:v>Brunei Darussalam</c:v>
                </c:pt>
                <c:pt idx="25">
                  <c:v>Chile</c:v>
                </c:pt>
                <c:pt idx="26">
                  <c:v>Filipinas</c:v>
                </c:pt>
                <c:pt idx="27">
                  <c:v>Malasia</c:v>
                </c:pt>
                <c:pt idx="28">
                  <c:v>Indonesia</c:v>
                </c:pt>
                <c:pt idx="29">
                  <c:v>México</c:v>
                </c:pt>
              </c:strCache>
            </c:strRef>
          </c:cat>
          <c:val>
            <c:numRef>
              <c:f>Hoja1!$E$3:$E$32</c:f>
              <c:numCache>
                <c:formatCode>General</c:formatCode>
                <c:ptCount val="30"/>
                <c:pt idx="0" formatCode="0.0">
                  <c:v>48.671889653296738</c:v>
                </c:pt>
                <c:pt idx="3" formatCode="0.0">
                  <c:v>54.419163175012955</c:v>
                </c:pt>
                <c:pt idx="4" formatCode="0.0">
                  <c:v>55.851450381680273</c:v>
                </c:pt>
                <c:pt idx="5" formatCode="0.0">
                  <c:v>55.182170565554948</c:v>
                </c:pt>
                <c:pt idx="6" formatCode="0.0">
                  <c:v>46.764890087298106</c:v>
                </c:pt>
                <c:pt idx="7" formatCode="0.0">
                  <c:v>37.593716000012584</c:v>
                </c:pt>
                <c:pt idx="10" formatCode="0.0">
                  <c:v>46.427</c:v>
                </c:pt>
                <c:pt idx="11" formatCode="0.0">
                  <c:v>61.14</c:v>
                </c:pt>
                <c:pt idx="12" formatCode="0.0">
                  <c:v>67.566000000000003</c:v>
                </c:pt>
                <c:pt idx="13" formatCode="0.0">
                  <c:v>68.483000000000004</c:v>
                </c:pt>
                <c:pt idx="14" formatCode="0.0">
                  <c:v>61.518000000000001</c:v>
                </c:pt>
                <c:pt idx="15" formatCode="0.0">
                  <c:v>69.652000000000001</c:v>
                </c:pt>
                <c:pt idx="16" formatCode="0.0">
                  <c:v>56.511000000000003</c:v>
                </c:pt>
                <c:pt idx="17" formatCode="0.0">
                  <c:v>60.536999999999999</c:v>
                </c:pt>
                <c:pt idx="18" formatCode="0.0">
                  <c:v>52.335999999999999</c:v>
                </c:pt>
                <c:pt idx="19" formatCode="0.0">
                  <c:v>65.902000000000001</c:v>
                </c:pt>
                <c:pt idx="20" formatCode="0.0">
                  <c:v>61.634</c:v>
                </c:pt>
                <c:pt idx="21" formatCode="0.0">
                  <c:v>54.45</c:v>
                </c:pt>
                <c:pt idx="22" formatCode="0.0">
                  <c:v>59.183</c:v>
                </c:pt>
                <c:pt idx="23" formatCode="0.0">
                  <c:v>54.853000000000002</c:v>
                </c:pt>
                <c:pt idx="24" formatCode="0.0">
                  <c:v>55.424999999999997</c:v>
                </c:pt>
                <c:pt idx="25" formatCode="0.0">
                  <c:v>51.768999999999998</c:v>
                </c:pt>
                <c:pt idx="26" formatCode="0.0">
                  <c:v>47.207999999999998</c:v>
                </c:pt>
                <c:pt idx="27" formatCode="0.0">
                  <c:v>51.597999999999999</c:v>
                </c:pt>
                <c:pt idx="28" formatCode="0.0">
                  <c:v>53.274000000000001</c:v>
                </c:pt>
                <c:pt idx="29" formatCode="0.0">
                  <c:v>46.8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2-40E7-9830-C28006D30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198536"/>
        <c:axId val="410198896"/>
      </c:lineChart>
      <c:catAx>
        <c:axId val="41019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896"/>
        <c:crosses val="autoZero"/>
        <c:auto val="1"/>
        <c:lblAlgn val="ctr"/>
        <c:lblOffset val="100"/>
        <c:noMultiLvlLbl val="0"/>
      </c:catAx>
      <c:valAx>
        <c:axId val="410198896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5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'Hoja1 (3)'!$D$2</c:f>
              <c:strCache>
                <c:ptCount val="1"/>
                <c:pt idx="0">
                  <c:v>Hombre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strRef>
              <c:f>'Hoja1 (3)'!$C$3:$C$32</c:f>
              <c:strCache>
                <c:ptCount val="30"/>
                <c:pt idx="0">
                  <c:v>Mundo</c:v>
                </c:pt>
                <c:pt idx="3">
                  <c:v>Ingreso medio alto</c:v>
                </c:pt>
                <c:pt idx="4">
                  <c:v>Bajo ingreso</c:v>
                </c:pt>
                <c:pt idx="5">
                  <c:v>Ingreso medio</c:v>
                </c:pt>
                <c:pt idx="6">
                  <c:v>Alto ingreso</c:v>
                </c:pt>
                <c:pt idx="7">
                  <c:v>Ingreso medio bajo</c:v>
                </c:pt>
                <c:pt idx="10">
                  <c:v>Papúa Nueva
Guinea</c:v>
                </c:pt>
                <c:pt idx="11">
                  <c:v>Hong Kong</c:v>
                </c:pt>
                <c:pt idx="12">
                  <c:v>China</c:v>
                </c:pt>
                <c:pt idx="13">
                  <c:v>Indonesia</c:v>
                </c:pt>
                <c:pt idx="14">
                  <c:v>Japón</c:v>
                </c:pt>
                <c:pt idx="15">
                  <c:v>Canadá</c:v>
                </c:pt>
                <c:pt idx="16">
                  <c:v>Vietnam</c:v>
                </c:pt>
                <c:pt idx="17">
                  <c:v>Australia</c:v>
                </c:pt>
                <c:pt idx="18">
                  <c:v>Estados Unidos</c:v>
                </c:pt>
                <c:pt idx="19">
                  <c:v>México</c:v>
                </c:pt>
                <c:pt idx="20">
                  <c:v>Rusia</c:v>
                </c:pt>
                <c:pt idx="21">
                  <c:v>Tailandia </c:v>
                </c:pt>
                <c:pt idx="22">
                  <c:v>Corea</c:v>
                </c:pt>
                <c:pt idx="23">
                  <c:v>Malasia</c:v>
                </c:pt>
                <c:pt idx="24">
                  <c:v>Singapur</c:v>
                </c:pt>
                <c:pt idx="25">
                  <c:v>Nueva Zelandia</c:v>
                </c:pt>
                <c:pt idx="26">
                  <c:v>Filipinas</c:v>
                </c:pt>
                <c:pt idx="27">
                  <c:v>Chile</c:v>
                </c:pt>
                <c:pt idx="28">
                  <c:v>Perú</c:v>
                </c:pt>
                <c:pt idx="29">
                  <c:v>Brunei Darussalam</c:v>
                </c:pt>
              </c:strCache>
            </c:strRef>
          </c:cat>
          <c:val>
            <c:numRef>
              <c:f>'Hoja1 (3)'!$D$3:$D$32</c:f>
              <c:numCache>
                <c:formatCode>General</c:formatCode>
                <c:ptCount val="30"/>
                <c:pt idx="0" formatCode="0.0">
                  <c:v>5.1060755578591674</c:v>
                </c:pt>
                <c:pt idx="3" formatCode="0.0">
                  <c:v>5.7471220076589313</c:v>
                </c:pt>
                <c:pt idx="4" formatCode="0.0">
                  <c:v>5.5679448209512152</c:v>
                </c:pt>
                <c:pt idx="5" formatCode="0.0">
                  <c:v>5.2251176766087752</c:v>
                </c:pt>
                <c:pt idx="6" formatCode="0.0">
                  <c:v>4.3320621359169449</c:v>
                </c:pt>
                <c:pt idx="7" formatCode="0.0">
                  <c:v>4.7150307796313005</c:v>
                </c:pt>
                <c:pt idx="10" formatCode="0.0">
                  <c:v>3.9239999999999999</c:v>
                </c:pt>
                <c:pt idx="11" formatCode="0.0">
                  <c:v>5.1100000000000003</c:v>
                </c:pt>
                <c:pt idx="12" formatCode="0.0">
                  <c:v>5.5179999999999998</c:v>
                </c:pt>
                <c:pt idx="13" formatCode="0.0">
                  <c:v>3.66</c:v>
                </c:pt>
                <c:pt idx="14" formatCode="0.0">
                  <c:v>2.778</c:v>
                </c:pt>
                <c:pt idx="15" formatCode="0.0">
                  <c:v>5.4080000000000004</c:v>
                </c:pt>
                <c:pt idx="16" formatCode="0.0">
                  <c:v>1.6319999999999999</c:v>
                </c:pt>
                <c:pt idx="17" formatCode="0.0">
                  <c:v>3.766</c:v>
                </c:pt>
                <c:pt idx="18" formatCode="0.0">
                  <c:v>3.6819999999999999</c:v>
                </c:pt>
                <c:pt idx="19" formatCode="0.0">
                  <c:v>3.2250000000000001</c:v>
                </c:pt>
                <c:pt idx="20" formatCode="0.0">
                  <c:v>3.7770000000000001</c:v>
                </c:pt>
                <c:pt idx="21" formatCode="0.0">
                  <c:v>0.83899999999999997</c:v>
                </c:pt>
                <c:pt idx="22" formatCode="0.0">
                  <c:v>2.726</c:v>
                </c:pt>
                <c:pt idx="23" formatCode="0.0">
                  <c:v>3.496</c:v>
                </c:pt>
                <c:pt idx="24" formatCode="0.0">
                  <c:v>3.4060000000000001</c:v>
                </c:pt>
                <c:pt idx="25" formatCode="0.0">
                  <c:v>3.085</c:v>
                </c:pt>
                <c:pt idx="26" formatCode="0.0">
                  <c:v>2.1789999999999998</c:v>
                </c:pt>
                <c:pt idx="27" formatCode="0.0">
                  <c:v>7.8369999999999997</c:v>
                </c:pt>
                <c:pt idx="28" formatCode="0.0">
                  <c:v>3.2890000000000001</c:v>
                </c:pt>
                <c:pt idx="29" formatCode="0.0">
                  <c:v>3.3620000000000001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D-46B2-9BB8-EE6914BEED90}"/>
            </c:ext>
          </c:extLst>
        </c:ser>
        <c:ser>
          <c:idx val="1"/>
          <c:order val="1"/>
          <c:tx>
            <c:strRef>
              <c:f>'Hoja1 (3)'!$E$2</c:f>
              <c:strCache>
                <c:ptCount val="1"/>
                <c:pt idx="0">
                  <c:v>Mujer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66CC"/>
              </a:solidFill>
              <a:ln w="9525">
                <a:noFill/>
              </a:ln>
              <a:effectLst/>
            </c:spPr>
          </c:marker>
          <c:cat>
            <c:strRef>
              <c:f>'Hoja1 (3)'!$C$3:$C$32</c:f>
              <c:strCache>
                <c:ptCount val="30"/>
                <c:pt idx="0">
                  <c:v>Mundo</c:v>
                </c:pt>
                <c:pt idx="3">
                  <c:v>Ingreso medio alto</c:v>
                </c:pt>
                <c:pt idx="4">
                  <c:v>Bajo ingreso</c:v>
                </c:pt>
                <c:pt idx="5">
                  <c:v>Ingreso medio</c:v>
                </c:pt>
                <c:pt idx="6">
                  <c:v>Alto ingreso</c:v>
                </c:pt>
                <c:pt idx="7">
                  <c:v>Ingreso medio bajo</c:v>
                </c:pt>
                <c:pt idx="10">
                  <c:v>Papúa Nueva
Guinea</c:v>
                </c:pt>
                <c:pt idx="11">
                  <c:v>Hong Kong</c:v>
                </c:pt>
                <c:pt idx="12">
                  <c:v>China</c:v>
                </c:pt>
                <c:pt idx="13">
                  <c:v>Indonesia</c:v>
                </c:pt>
                <c:pt idx="14">
                  <c:v>Japón</c:v>
                </c:pt>
                <c:pt idx="15">
                  <c:v>Canadá</c:v>
                </c:pt>
                <c:pt idx="16">
                  <c:v>Vietnam</c:v>
                </c:pt>
                <c:pt idx="17">
                  <c:v>Australia</c:v>
                </c:pt>
                <c:pt idx="18">
                  <c:v>Estados Unidos</c:v>
                </c:pt>
                <c:pt idx="19">
                  <c:v>México</c:v>
                </c:pt>
                <c:pt idx="20">
                  <c:v>Rusia</c:v>
                </c:pt>
                <c:pt idx="21">
                  <c:v>Tailandia </c:v>
                </c:pt>
                <c:pt idx="22">
                  <c:v>Corea</c:v>
                </c:pt>
                <c:pt idx="23">
                  <c:v>Malasia</c:v>
                </c:pt>
                <c:pt idx="24">
                  <c:v>Singapur</c:v>
                </c:pt>
                <c:pt idx="25">
                  <c:v>Nueva Zelandia</c:v>
                </c:pt>
                <c:pt idx="26">
                  <c:v>Filipinas</c:v>
                </c:pt>
                <c:pt idx="27">
                  <c:v>Chile</c:v>
                </c:pt>
                <c:pt idx="28">
                  <c:v>Perú</c:v>
                </c:pt>
                <c:pt idx="29">
                  <c:v>Brunei Darussalam</c:v>
                </c:pt>
              </c:strCache>
            </c:strRef>
          </c:cat>
          <c:val>
            <c:numRef>
              <c:f>'Hoja1 (3)'!$E$3:$E$32</c:f>
              <c:numCache>
                <c:formatCode>General</c:formatCode>
                <c:ptCount val="30"/>
                <c:pt idx="0" formatCode="0.0">
                  <c:v>5.5124715991485917</c:v>
                </c:pt>
                <c:pt idx="3" formatCode="0.0">
                  <c:v>5.6893818913820482</c:v>
                </c:pt>
                <c:pt idx="4" formatCode="0.0">
                  <c:v>5.6709853596131525</c:v>
                </c:pt>
                <c:pt idx="5" formatCode="0.0">
                  <c:v>5.6709920337313626</c:v>
                </c:pt>
                <c:pt idx="6" formatCode="0.0">
                  <c:v>4.8631290883746754</c:v>
                </c:pt>
                <c:pt idx="7" formatCode="0.0">
                  <c:v>5.6411177120008347</c:v>
                </c:pt>
                <c:pt idx="10" formatCode="0.0">
                  <c:v>1.524</c:v>
                </c:pt>
                <c:pt idx="11" formatCode="0.0">
                  <c:v>3.52</c:v>
                </c:pt>
                <c:pt idx="12" formatCode="0.0">
                  <c:v>4.3280000000000003</c:v>
                </c:pt>
                <c:pt idx="13" formatCode="0.0">
                  <c:v>3.15</c:v>
                </c:pt>
                <c:pt idx="14" formatCode="0.0">
                  <c:v>2.3809999999999998</c:v>
                </c:pt>
                <c:pt idx="15" formatCode="0.0">
                  <c:v>5.1379999999999999</c:v>
                </c:pt>
                <c:pt idx="16" formatCode="0.0">
                  <c:v>1.4419999999999999</c:v>
                </c:pt>
                <c:pt idx="17" formatCode="0.0">
                  <c:v>3.6259999999999999</c:v>
                </c:pt>
                <c:pt idx="18" formatCode="0.0">
                  <c:v>3.6120000000000001</c:v>
                </c:pt>
                <c:pt idx="19" formatCode="0.0">
                  <c:v>3.3149999999999999</c:v>
                </c:pt>
                <c:pt idx="20" formatCode="0.0">
                  <c:v>3.9609999999999999</c:v>
                </c:pt>
                <c:pt idx="21" formatCode="0.0">
                  <c:v>1.0589999999999999</c:v>
                </c:pt>
                <c:pt idx="22" formatCode="0.0">
                  <c:v>3.0369999999999999</c:v>
                </c:pt>
                <c:pt idx="23" formatCode="0.0">
                  <c:v>3.8370000000000002</c:v>
                </c:pt>
                <c:pt idx="24" formatCode="0.0">
                  <c:v>3.839</c:v>
                </c:pt>
                <c:pt idx="25" formatCode="0.0">
                  <c:v>3.536</c:v>
                </c:pt>
                <c:pt idx="26" formatCode="0.0">
                  <c:v>2.6850000000000001</c:v>
                </c:pt>
                <c:pt idx="27" formatCode="0.0">
                  <c:v>8.8170000000000002</c:v>
                </c:pt>
                <c:pt idx="28" formatCode="0.0">
                  <c:v>4.4950000000000001</c:v>
                </c:pt>
                <c:pt idx="29" formatCode="0.0">
                  <c:v>5.9939999999999998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6D-46B2-9BB8-EE6914BE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198536"/>
        <c:axId val="410198896"/>
      </c:lineChart>
      <c:catAx>
        <c:axId val="41019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896"/>
        <c:crosses val="autoZero"/>
        <c:auto val="1"/>
        <c:lblAlgn val="ctr"/>
        <c:lblOffset val="100"/>
        <c:noMultiLvlLbl val="0"/>
      </c:catAx>
      <c:valAx>
        <c:axId val="41019889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10198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722" cy="498056"/>
          </a:xfrm>
          <a:prstGeom prst="rect">
            <a:avLst/>
          </a:prstGeom>
        </p:spPr>
        <p:txBody>
          <a:bodyPr vert="horz" lIns="59738" tIns="29869" rIns="59738" bIns="29869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14" y="0"/>
            <a:ext cx="2890372" cy="498056"/>
          </a:xfrm>
          <a:prstGeom prst="rect">
            <a:avLst/>
          </a:prstGeom>
        </p:spPr>
        <p:txBody>
          <a:bodyPr vert="horz" lIns="59738" tIns="29869" rIns="59738" bIns="29869" rtlCol="0"/>
          <a:lstStyle>
            <a:lvl1pPr algn="r">
              <a:defRPr sz="800"/>
            </a:lvl1pPr>
          </a:lstStyle>
          <a:p>
            <a:fld id="{1EBCD364-1FC7-4694-9950-C6F11DAD54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738" tIns="29869" rIns="59738" bIns="298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59738" tIns="29869" rIns="59738" bIns="298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722" cy="498055"/>
          </a:xfrm>
          <a:prstGeom prst="rect">
            <a:avLst/>
          </a:prstGeom>
        </p:spPr>
        <p:txBody>
          <a:bodyPr vert="horz" lIns="59738" tIns="29869" rIns="59738" bIns="29869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14" y="9428584"/>
            <a:ext cx="2890372" cy="498055"/>
          </a:xfrm>
          <a:prstGeom prst="rect">
            <a:avLst/>
          </a:prstGeom>
        </p:spPr>
        <p:txBody>
          <a:bodyPr vert="horz" lIns="59738" tIns="29869" rIns="59738" bIns="29869" rtlCol="0" anchor="b"/>
          <a:lstStyle>
            <a:lvl1pPr algn="r">
              <a:defRPr sz="800"/>
            </a:lvl1pPr>
          </a:lstStyle>
          <a:p>
            <a:fld id="{FF2DBC44-1B5E-4217-B687-59C08F89789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2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0e3c384e4_1_40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98" name="Google Shape;98;g270e3c384e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02a180ceb7_1_279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338" name="Google Shape;338;g202a180ceb7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BC44-1B5E-4217-B687-59C08F8978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3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008" indent="-112008">
              <a:buFont typeface="Arial" panose="020B0604020202020204" pitchFamily="34" charset="0"/>
              <a:buChar char="•"/>
            </a:pPr>
            <a:endParaRPr lang="en-US" sz="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0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2a180ceb7_1_368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431" name="Google Shape;431;g202a180ceb7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BC44-1B5E-4217-B687-59C08F8978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5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9692F-F0A1-4A0E-AD06-97D597CC59A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3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 libertad de asociación y la libertad sindical y el reconocimiento efectivo del derecho de negociación colectiva;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 eliminación de todas las formas de trabajo forzoso u obligatorio;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 abolición efectiva del trabajo infantil;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 eliminación de la discriminación en materia de empleo y ocupación; y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un entorno de trabajo seguro y saludable.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BC44-1B5E-4217-B687-59C08F8978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8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0e3c384e4_1_55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113" name="Google Shape;113;g270e3c384e4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0e3c384e4_1_71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130" name="Google Shape;130;g270e3c384e4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0e52785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8442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70e5278536_0_0:notes"/>
          <p:cNvSpPr txBox="1">
            <a:spLocks noGrp="1"/>
          </p:cNvSpPr>
          <p:nvPr>
            <p:ph type="body" idx="1"/>
          </p:nvPr>
        </p:nvSpPr>
        <p:spPr>
          <a:xfrm>
            <a:off x="281353" y="4777195"/>
            <a:ext cx="2250817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28" tIns="29856" rIns="59728" bIns="29856" anchor="t" anchorCtr="0">
            <a:noAutofit/>
          </a:bodyPr>
          <a:lstStyle/>
          <a:p>
            <a:endParaRPr/>
          </a:p>
        </p:txBody>
      </p:sp>
      <p:sp>
        <p:nvSpPr>
          <p:cNvPr id="145" name="Google Shape;145;g270e5278536_0_0:notes"/>
          <p:cNvSpPr txBox="1">
            <a:spLocks noGrp="1"/>
          </p:cNvSpPr>
          <p:nvPr>
            <p:ph type="sldNum" idx="12"/>
          </p:nvPr>
        </p:nvSpPr>
        <p:spPr>
          <a:xfrm>
            <a:off x="1593596" y="9428584"/>
            <a:ext cx="1219316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28" tIns="29856" rIns="59728" bIns="29856" anchor="b" anchorCtr="0">
            <a:noAutofit/>
          </a:bodyPr>
          <a:lstStyle/>
          <a:p>
            <a:pPr rtl="0">
              <a:buClr>
                <a:srgbClr val="000000"/>
              </a:buClr>
              <a:buSzPts val="1200"/>
            </a:pPr>
            <a:fld id="{00000000-1234-1234-1234-123412341234}" type="slidenum">
              <a:rPr lang="f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rtl="0">
                <a:buClr>
                  <a:srgbClr val="000000"/>
                </a:buClr>
                <a:buSzPts val="1200"/>
              </a:pPr>
              <a:t>5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0e5278536_0_167:notes"/>
          <p:cNvSpPr txBox="1">
            <a:spLocks noGrp="1"/>
          </p:cNvSpPr>
          <p:nvPr>
            <p:ph type="body" idx="1"/>
          </p:nvPr>
        </p:nvSpPr>
        <p:spPr>
          <a:xfrm>
            <a:off x="281353" y="4777195"/>
            <a:ext cx="2250817" cy="3908777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167" name="Google Shape;167;g270e527853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0e5278536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70e527853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2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0e5278536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70e527853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73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2a180ceb7_1_97:notes"/>
          <p:cNvSpPr txBox="1">
            <a:spLocks noGrp="1"/>
          </p:cNvSpPr>
          <p:nvPr>
            <p:ph type="body" idx="1"/>
          </p:nvPr>
        </p:nvSpPr>
        <p:spPr>
          <a:xfrm>
            <a:off x="281353" y="4777194"/>
            <a:ext cx="2250817" cy="3908614"/>
          </a:xfrm>
          <a:prstGeom prst="rect">
            <a:avLst/>
          </a:prstGeom>
        </p:spPr>
        <p:txBody>
          <a:bodyPr spcFirstLastPara="1" wrap="square" lIns="59728" tIns="59728" rIns="59728" bIns="59728" anchor="t" anchorCtr="0">
            <a:noAutofit/>
          </a:bodyPr>
          <a:lstStyle/>
          <a:p>
            <a:endParaRPr/>
          </a:p>
        </p:txBody>
      </p:sp>
      <p:sp>
        <p:nvSpPr>
          <p:cNvPr id="266" name="Google Shape;266;g202a180ceb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570038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5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EBF"/>
                </a:solidFill>
                <a:latin typeface="Overpass"/>
                <a:cs typeface="Overpas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5D1D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3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EBF"/>
                </a:solidFill>
                <a:latin typeface="Overpass"/>
                <a:cs typeface="Overpas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5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EBF"/>
                </a:solidFill>
                <a:latin typeface="Overpass"/>
                <a:cs typeface="Overpas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9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1417122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2793720"/>
                </a:lnTo>
                <a:lnTo>
                  <a:pt x="11417122" y="0"/>
                </a:lnTo>
                <a:close/>
              </a:path>
            </a:pathLst>
          </a:custGeom>
          <a:solidFill>
            <a:srgbClr val="240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3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70"/>
            <a:ext cx="13817600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1" cy="338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716CD00C-4C4B-4227-B909-4871770F5BE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560907" y="2197100"/>
            <a:ext cx="4270375" cy="54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3556" b="1" i="0">
                <a:solidFill>
                  <a:srgbClr val="1F2EB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560907" y="3821580"/>
            <a:ext cx="10746105" cy="32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12810" lvl="0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 sz="2133" b="1" i="0">
                <a:solidFill>
                  <a:srgbClr val="05D1D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1625620" lvl="1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2438430" lvl="2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3251241" lvl="3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4064051" lvl="4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4876861" lvl="5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5689671" lvl="6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6502481" lvl="7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7315291" lvl="8" indent="-40640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5527040" y="8503921"/>
            <a:ext cx="5201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812800" y="8503921"/>
            <a:ext cx="37388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704320" y="8503921"/>
            <a:ext cx="37388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rtl="0"/>
            <a:fld id="{00000000-1234-1234-1234-123412341234}" type="slidenum">
              <a:rPr lang="fr" smtClean="0"/>
              <a:pPr rtl="0"/>
              <a:t>‹Nº›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86664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 1">
  <p:cSld name="Title and Content 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54052" y="1897593"/>
            <a:ext cx="14947733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54052" y="3191934"/>
            <a:ext cx="14947733" cy="464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812810" lvl="0" indent="-40640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/>
            </a:lvl1pPr>
            <a:lvl2pPr marL="1625620" lvl="1" indent="-406405" algn="l" rtl="0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marL="2438430" lvl="2" indent="-406405" algn="l" rtl="0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ts val="700"/>
              <a:buNone/>
              <a:defRPr/>
            </a:lvl3pPr>
            <a:lvl4pPr marL="3251241" lvl="3" indent="-40640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800"/>
              <a:buNone/>
              <a:defRPr/>
            </a:lvl4pPr>
            <a:lvl5pPr marL="4064051" lvl="4" indent="-40640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/>
            </a:lvl5pPr>
            <a:lvl6pPr marL="4876861" lvl="5" indent="-40640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700"/>
              <a:buNone/>
              <a:defRPr/>
            </a:lvl6pPr>
            <a:lvl7pPr marL="5689671" lvl="6" indent="-406405" algn="l" rtl="0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7pPr>
            <a:lvl8pPr marL="6502481" lvl="7" indent="-40640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8pPr>
            <a:lvl9pPr marL="7315291" lvl="8" indent="-40640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54052" y="9160601"/>
            <a:ext cx="3657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654052" y="8449737"/>
            <a:ext cx="7474133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4881948" y="576000"/>
            <a:ext cx="720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indent="0" algn="r" rtl="0">
              <a:spcBef>
                <a:spcPts val="0"/>
              </a:spcBef>
              <a:buNone/>
              <a:defRPr/>
            </a:lvl1pPr>
            <a:lvl2pPr lvl="1" indent="0" algn="r" rtl="0">
              <a:spcBef>
                <a:spcPts val="0"/>
              </a:spcBef>
              <a:buNone/>
              <a:defRPr/>
            </a:lvl2pPr>
            <a:lvl3pPr lvl="2" indent="0" algn="r" rtl="0">
              <a:spcBef>
                <a:spcPts val="0"/>
              </a:spcBef>
              <a:buNone/>
              <a:defRPr/>
            </a:lvl3pPr>
            <a:lvl4pPr lvl="3" indent="0" algn="r" rtl="0">
              <a:spcBef>
                <a:spcPts val="0"/>
              </a:spcBef>
              <a:buNone/>
              <a:defRPr/>
            </a:lvl4pPr>
            <a:lvl5pPr lvl="4" indent="0" algn="r" rtl="0">
              <a:spcBef>
                <a:spcPts val="0"/>
              </a:spcBef>
              <a:buNone/>
              <a:defRPr/>
            </a:lvl5pPr>
            <a:lvl6pPr lvl="5" indent="0" algn="r" rtl="0">
              <a:spcBef>
                <a:spcPts val="0"/>
              </a:spcBef>
              <a:buNone/>
              <a:defRPr/>
            </a:lvl6pPr>
            <a:lvl7pPr lvl="6" indent="0" algn="r" rtl="0">
              <a:spcBef>
                <a:spcPts val="0"/>
              </a:spcBef>
              <a:buNone/>
              <a:defRPr/>
            </a:lvl7pPr>
            <a:lvl8pPr lvl="7" indent="0" algn="r" rtl="0">
              <a:spcBef>
                <a:spcPts val="0"/>
              </a:spcBef>
              <a:buNone/>
              <a:defRPr/>
            </a:lvl8pPr>
            <a:lvl9pPr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‹Nº›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22181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051" y="3830686"/>
            <a:ext cx="9600000" cy="811367"/>
          </a:xfrm>
        </p:spPr>
        <p:txBody>
          <a:bodyPr wrap="square" bIns="54000" anchor="t" anchorCtr="0">
            <a:noAutofit/>
          </a:bodyPr>
          <a:lstStyle>
            <a:lvl1pPr algn="l">
              <a:defRPr sz="53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51" y="4642052"/>
            <a:ext cx="9600000" cy="22076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600"/>
              </a:spcAft>
              <a:buNone/>
              <a:defRPr sz="5333" b="0">
                <a:solidFill>
                  <a:schemeClr val="accent1"/>
                </a:solidFill>
              </a:defRPr>
            </a:lvl1pPr>
            <a:lvl2pPr marL="0" indent="0" algn="l">
              <a:buNone/>
              <a:defRPr sz="1867">
                <a:solidFill>
                  <a:schemeClr val="accent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051" y="8240047"/>
            <a:ext cx="3657600" cy="288000"/>
          </a:xfrm>
        </p:spPr>
        <p:txBody>
          <a:bodyPr anchor="b" anchorCtr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051" y="9144000"/>
            <a:ext cx="7473949" cy="24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81949" y="9160600"/>
            <a:ext cx="720000" cy="384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" y="3984539"/>
            <a:ext cx="285749" cy="33544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928533" y="0"/>
            <a:ext cx="12327467" cy="7095067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3AEF8-F685-7F91-722F-808168322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3" y="640976"/>
            <a:ext cx="1878445" cy="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2362989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2247633"/>
                </a:lnTo>
                <a:lnTo>
                  <a:pt x="12362989" y="0"/>
                </a:lnTo>
                <a:close/>
              </a:path>
            </a:pathLst>
          </a:custGeom>
          <a:solidFill>
            <a:srgbClr val="EB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0907" y="2197100"/>
            <a:ext cx="427037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2EBF"/>
                </a:solidFill>
                <a:latin typeface="Overpass"/>
                <a:cs typeface="Overpas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0907" y="3821578"/>
            <a:ext cx="10746105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5D1D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4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40" r:id="rId6"/>
    <p:sldLayoutId id="2147483741" r:id="rId7"/>
    <p:sldLayoutId id="2147483742" r:id="rId8"/>
    <p:sldLayoutId id="2147483744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pps.ilo.org/globalcare/?language=es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ilostat.ilo.org/es/blog/where-women-work-female-dominated-occupations-and-sector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lo.org/es/media/131621/download" TargetMode="External"/><Relationship Id="rId5" Type="http://schemas.openxmlformats.org/officeDocument/2006/relationships/hyperlink" Target="https://www.ilo.org/es/forlac-20" TargetMode="External"/><Relationship Id="rId4" Type="http://schemas.openxmlformats.org/officeDocument/2006/relationships/hyperlink" Target="https://www.ilo.org/publications/women-and-men-informal-economy-statistical-update" TargetMode="External"/><Relationship Id="rId9" Type="http://schemas.openxmlformats.org/officeDocument/2006/relationships/hyperlink" Target="https://ilostat.ilo.org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media/360346/downloa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-264160" y="0"/>
            <a:ext cx="16520160" cy="9241536"/>
          </a:xfrm>
          <a:prstGeom prst="rect">
            <a:avLst/>
          </a:prstGeom>
          <a:solidFill>
            <a:srgbClr val="1F2EBF"/>
          </a:solidFill>
          <a:ln>
            <a:noFill/>
          </a:ln>
        </p:spPr>
        <p:txBody>
          <a:bodyPr spcFirstLastPara="1" wrap="square" lIns="91422" tIns="45689" rIns="91422" bIns="45689" anchor="ctr" anchorCtr="0">
            <a:noAutofit/>
          </a:bodyPr>
          <a:lstStyle/>
          <a:p>
            <a:pPr algn="ctr" rtl="0"/>
            <a:endParaRPr sz="1778">
              <a:solidFill>
                <a:schemeClr val="lt1"/>
              </a:solidFill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13288523" y="8256149"/>
            <a:ext cx="1241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>
              <a:buClr>
                <a:schemeClr val="lt1"/>
              </a:buClr>
              <a:buSzPts val="1000"/>
            </a:pPr>
            <a:r>
              <a:rPr lang="fr" sz="1778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junio 2024</a:t>
            </a:r>
            <a:endParaRPr sz="1778" dirty="0">
              <a:solidFill>
                <a:schemeClr val="lt1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140173" y="2872981"/>
            <a:ext cx="9145762" cy="200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>
              <a:lnSpc>
                <a:spcPct val="83636"/>
              </a:lnSpc>
            </a:pPr>
            <a:r>
              <a:rPr lang="fr" sz="4445" b="1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Potenciar el Liderazgo Femenino para Implusar la Formalización de las Economías: </a:t>
            </a:r>
            <a:r>
              <a:rPr lang="fr" sz="3600" b="1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Reflexiones iniciales</a:t>
            </a:r>
            <a:endParaRPr sz="36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103" name="Google Shape;103;p21"/>
          <p:cNvGrpSpPr/>
          <p:nvPr/>
        </p:nvGrpSpPr>
        <p:grpSpPr>
          <a:xfrm>
            <a:off x="7500378" y="887851"/>
            <a:ext cx="6543803" cy="8184475"/>
            <a:chOff x="8128000" y="482872"/>
            <a:chExt cx="6616813" cy="8275791"/>
          </a:xfrm>
        </p:grpSpPr>
        <p:sp>
          <p:nvSpPr>
            <p:cNvPr id="104" name="Google Shape;104;p21"/>
            <p:cNvSpPr/>
            <p:nvPr/>
          </p:nvSpPr>
          <p:spPr>
            <a:xfrm>
              <a:off x="8128000" y="482872"/>
              <a:ext cx="6616813" cy="8275791"/>
            </a:xfrm>
            <a:custGeom>
              <a:avLst/>
              <a:gdLst/>
              <a:ahLst/>
              <a:cxnLst/>
              <a:rect l="l" t="t" r="r" b="b"/>
              <a:pathLst>
                <a:path w="4839969" h="6053455" extrusionOk="0">
                  <a:moveTo>
                    <a:pt x="0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0" y="232803"/>
                  </a:lnTo>
                  <a:close/>
                </a:path>
                <a:path w="4839969" h="6053455" extrusionOk="0">
                  <a:moveTo>
                    <a:pt x="403301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403301" y="465620"/>
                  </a:lnTo>
                  <a:close/>
                </a:path>
                <a:path w="4839969" h="6053455" extrusionOk="0">
                  <a:moveTo>
                    <a:pt x="403301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403301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403301" y="1396847"/>
                  </a:lnTo>
                  <a:lnTo>
                    <a:pt x="403301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403301" y="931227"/>
                  </a:lnTo>
                  <a:lnTo>
                    <a:pt x="403301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806602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806602" y="232803"/>
                  </a:lnTo>
                  <a:close/>
                </a:path>
                <a:path w="4839969" h="6053455" extrusionOk="0">
                  <a:moveTo>
                    <a:pt x="1209903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1209903" y="465620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1209903" y="931227"/>
                  </a:lnTo>
                  <a:lnTo>
                    <a:pt x="1209903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1209903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1209903" y="1396847"/>
                  </a:lnTo>
                  <a:close/>
                </a:path>
                <a:path w="4839969" h="6053455" extrusionOk="0">
                  <a:moveTo>
                    <a:pt x="1613204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1613204" y="1164043"/>
                  </a:lnTo>
                  <a:close/>
                </a:path>
                <a:path w="4839969" h="6053455" extrusionOk="0">
                  <a:moveTo>
                    <a:pt x="2016506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2016506" y="931227"/>
                  </a:lnTo>
                  <a:close/>
                </a:path>
                <a:path w="4839969" h="6053455" extrusionOk="0">
                  <a:moveTo>
                    <a:pt x="2016506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2016506" y="1396847"/>
                  </a:lnTo>
                  <a:close/>
                </a:path>
                <a:path w="4839969" h="6053455" extrusionOk="0">
                  <a:moveTo>
                    <a:pt x="1613204" y="1629664"/>
                  </a:moveTo>
                  <a:lnTo>
                    <a:pt x="2016506" y="1862467"/>
                  </a:lnTo>
                  <a:lnTo>
                    <a:pt x="2016506" y="1396847"/>
                  </a:lnTo>
                  <a:lnTo>
                    <a:pt x="1613204" y="1629664"/>
                  </a:lnTo>
                  <a:close/>
                </a:path>
                <a:path w="4839969" h="6053455" extrusionOk="0">
                  <a:moveTo>
                    <a:pt x="2016506" y="1862467"/>
                  </a:moveTo>
                  <a:lnTo>
                    <a:pt x="2419807" y="1629664"/>
                  </a:lnTo>
                  <a:lnTo>
                    <a:pt x="2419807" y="2095284"/>
                  </a:lnTo>
                  <a:lnTo>
                    <a:pt x="2016506" y="1862467"/>
                  </a:lnTo>
                  <a:close/>
                </a:path>
                <a:path w="4839969" h="6053455" extrusionOk="0">
                  <a:moveTo>
                    <a:pt x="2016506" y="2328087"/>
                  </a:moveTo>
                  <a:lnTo>
                    <a:pt x="2419807" y="2095284"/>
                  </a:lnTo>
                  <a:lnTo>
                    <a:pt x="2419807" y="2560891"/>
                  </a:lnTo>
                  <a:lnTo>
                    <a:pt x="2016506" y="2328087"/>
                  </a:lnTo>
                  <a:close/>
                </a:path>
                <a:path w="4839969" h="6053455" extrusionOk="0">
                  <a:moveTo>
                    <a:pt x="2016506" y="2793707"/>
                  </a:moveTo>
                  <a:lnTo>
                    <a:pt x="2419807" y="2560891"/>
                  </a:lnTo>
                  <a:lnTo>
                    <a:pt x="2419807" y="3026524"/>
                  </a:lnTo>
                  <a:lnTo>
                    <a:pt x="2016506" y="2793707"/>
                  </a:lnTo>
                  <a:close/>
                </a:path>
                <a:path w="4839969" h="6053455" extrusionOk="0">
                  <a:moveTo>
                    <a:pt x="2419807" y="2560891"/>
                  </a:moveTo>
                  <a:lnTo>
                    <a:pt x="2016506" y="2793707"/>
                  </a:lnTo>
                  <a:lnTo>
                    <a:pt x="2016506" y="2328087"/>
                  </a:lnTo>
                  <a:lnTo>
                    <a:pt x="2419807" y="2560891"/>
                  </a:lnTo>
                  <a:close/>
                </a:path>
                <a:path w="4839969" h="6053455" extrusionOk="0">
                  <a:moveTo>
                    <a:pt x="2419807" y="698423"/>
                  </a:moveTo>
                  <a:lnTo>
                    <a:pt x="2016506" y="931227"/>
                  </a:lnTo>
                  <a:lnTo>
                    <a:pt x="2016506" y="465620"/>
                  </a:lnTo>
                  <a:lnTo>
                    <a:pt x="2419807" y="698423"/>
                  </a:lnTo>
                  <a:close/>
                </a:path>
                <a:path w="4839969" h="6053455" extrusionOk="0">
                  <a:moveTo>
                    <a:pt x="2823108" y="931227"/>
                  </a:moveTo>
                  <a:lnTo>
                    <a:pt x="2419819" y="698423"/>
                  </a:lnTo>
                  <a:lnTo>
                    <a:pt x="2419819" y="1164043"/>
                  </a:lnTo>
                  <a:lnTo>
                    <a:pt x="2823108" y="931227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2419819" y="1629664"/>
                  </a:lnTo>
                  <a:lnTo>
                    <a:pt x="241981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2419819" y="2095284"/>
                  </a:lnTo>
                  <a:lnTo>
                    <a:pt x="241981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2419819" y="2560891"/>
                  </a:lnTo>
                  <a:lnTo>
                    <a:pt x="241981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2419819" y="3026524"/>
                  </a:lnTo>
                  <a:lnTo>
                    <a:pt x="241981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419807" y="3492144"/>
                  </a:moveTo>
                  <a:lnTo>
                    <a:pt x="2823108" y="3724948"/>
                  </a:lnTo>
                  <a:lnTo>
                    <a:pt x="2823108" y="3259328"/>
                  </a:lnTo>
                  <a:lnTo>
                    <a:pt x="2419807" y="3492144"/>
                  </a:lnTo>
                  <a:close/>
                </a:path>
                <a:path w="4839969" h="6053455" extrusionOk="0">
                  <a:moveTo>
                    <a:pt x="2419819" y="3026524"/>
                  </a:moveTo>
                  <a:lnTo>
                    <a:pt x="2823108" y="3259328"/>
                  </a:lnTo>
                  <a:lnTo>
                    <a:pt x="2823108" y="2793707"/>
                  </a:lnTo>
                  <a:lnTo>
                    <a:pt x="2419819" y="3026524"/>
                  </a:lnTo>
                  <a:close/>
                </a:path>
                <a:path w="4839969" h="6053455" extrusionOk="0">
                  <a:moveTo>
                    <a:pt x="2419819" y="2560891"/>
                  </a:moveTo>
                  <a:lnTo>
                    <a:pt x="2823108" y="2793707"/>
                  </a:lnTo>
                  <a:lnTo>
                    <a:pt x="2823108" y="2328087"/>
                  </a:lnTo>
                  <a:lnTo>
                    <a:pt x="2419819" y="2560891"/>
                  </a:lnTo>
                  <a:close/>
                </a:path>
                <a:path w="4839969" h="6053455" extrusionOk="0">
                  <a:moveTo>
                    <a:pt x="2419819" y="2095271"/>
                  </a:moveTo>
                  <a:lnTo>
                    <a:pt x="2823108" y="2328087"/>
                  </a:lnTo>
                  <a:lnTo>
                    <a:pt x="2823108" y="1862467"/>
                  </a:lnTo>
                  <a:lnTo>
                    <a:pt x="2419819" y="2095271"/>
                  </a:lnTo>
                  <a:close/>
                </a:path>
                <a:path w="4839969" h="6053455" extrusionOk="0">
                  <a:moveTo>
                    <a:pt x="2419819" y="1164043"/>
                  </a:moveTo>
                  <a:lnTo>
                    <a:pt x="2823108" y="1396847"/>
                  </a:lnTo>
                  <a:lnTo>
                    <a:pt x="2823108" y="931227"/>
                  </a:lnTo>
                  <a:lnTo>
                    <a:pt x="2419819" y="1164043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3226409" y="1629664"/>
                  </a:lnTo>
                  <a:lnTo>
                    <a:pt x="322640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3226409" y="2095284"/>
                  </a:lnTo>
                  <a:lnTo>
                    <a:pt x="322640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3226409" y="2560891"/>
                  </a:lnTo>
                  <a:lnTo>
                    <a:pt x="322640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3226409" y="3026524"/>
                  </a:lnTo>
                  <a:lnTo>
                    <a:pt x="322640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823108" y="3724948"/>
                  </a:moveTo>
                  <a:lnTo>
                    <a:pt x="3226409" y="3492144"/>
                  </a:lnTo>
                  <a:lnTo>
                    <a:pt x="3226409" y="3957764"/>
                  </a:lnTo>
                  <a:lnTo>
                    <a:pt x="2823108" y="3724948"/>
                  </a:lnTo>
                  <a:close/>
                </a:path>
                <a:path w="4839969" h="6053455" extrusionOk="0">
                  <a:moveTo>
                    <a:pt x="2823108" y="4190568"/>
                  </a:moveTo>
                  <a:lnTo>
                    <a:pt x="3226409" y="3957764"/>
                  </a:lnTo>
                  <a:lnTo>
                    <a:pt x="3226409" y="4423371"/>
                  </a:lnTo>
                  <a:lnTo>
                    <a:pt x="2823108" y="4190568"/>
                  </a:lnTo>
                  <a:close/>
                </a:path>
                <a:path w="4839969" h="6053455" extrusionOk="0">
                  <a:moveTo>
                    <a:pt x="2823108" y="4656175"/>
                  </a:moveTo>
                  <a:lnTo>
                    <a:pt x="3226409" y="4423371"/>
                  </a:lnTo>
                  <a:lnTo>
                    <a:pt x="3226409" y="4888992"/>
                  </a:lnTo>
                  <a:lnTo>
                    <a:pt x="2823108" y="4656175"/>
                  </a:lnTo>
                  <a:close/>
                </a:path>
                <a:path w="4839969" h="6053455" extrusionOk="0">
                  <a:moveTo>
                    <a:pt x="3226409" y="4423371"/>
                  </a:moveTo>
                  <a:lnTo>
                    <a:pt x="2823121" y="4656175"/>
                  </a:lnTo>
                  <a:lnTo>
                    <a:pt x="2823121" y="4190568"/>
                  </a:lnTo>
                  <a:lnTo>
                    <a:pt x="3226409" y="4423371"/>
                  </a:lnTo>
                  <a:close/>
                </a:path>
                <a:path w="4839969" h="6053455" extrusionOk="0">
                  <a:moveTo>
                    <a:pt x="3226409" y="3957751"/>
                  </a:moveTo>
                  <a:lnTo>
                    <a:pt x="2823121" y="4190568"/>
                  </a:lnTo>
                  <a:lnTo>
                    <a:pt x="2823121" y="3724948"/>
                  </a:lnTo>
                  <a:lnTo>
                    <a:pt x="3226409" y="3957751"/>
                  </a:lnTo>
                  <a:close/>
                </a:path>
                <a:path w="4839969" h="6053455" extrusionOk="0">
                  <a:moveTo>
                    <a:pt x="3226409" y="3492144"/>
                  </a:moveTo>
                  <a:lnTo>
                    <a:pt x="2823121" y="3724948"/>
                  </a:lnTo>
                  <a:lnTo>
                    <a:pt x="2823121" y="3259328"/>
                  </a:lnTo>
                  <a:lnTo>
                    <a:pt x="3226409" y="3492144"/>
                  </a:lnTo>
                  <a:close/>
                </a:path>
                <a:path w="4839969" h="6053455" extrusionOk="0">
                  <a:moveTo>
                    <a:pt x="3226409" y="3026524"/>
                  </a:moveTo>
                  <a:lnTo>
                    <a:pt x="2823121" y="3259328"/>
                  </a:lnTo>
                  <a:lnTo>
                    <a:pt x="2823121" y="2793707"/>
                  </a:lnTo>
                  <a:lnTo>
                    <a:pt x="3226409" y="3026524"/>
                  </a:lnTo>
                  <a:close/>
                </a:path>
                <a:path w="4839969" h="6053455" extrusionOk="0">
                  <a:moveTo>
                    <a:pt x="3226409" y="2560891"/>
                  </a:moveTo>
                  <a:lnTo>
                    <a:pt x="2823121" y="2793707"/>
                  </a:lnTo>
                  <a:lnTo>
                    <a:pt x="2823121" y="2328087"/>
                  </a:lnTo>
                  <a:lnTo>
                    <a:pt x="3226409" y="2560891"/>
                  </a:lnTo>
                  <a:close/>
                </a:path>
                <a:path w="4839969" h="6053455" extrusionOk="0">
                  <a:moveTo>
                    <a:pt x="3226409" y="2095271"/>
                  </a:moveTo>
                  <a:lnTo>
                    <a:pt x="2823121" y="2328087"/>
                  </a:lnTo>
                  <a:lnTo>
                    <a:pt x="2823108" y="1862467"/>
                  </a:lnTo>
                  <a:lnTo>
                    <a:pt x="3226409" y="2095271"/>
                  </a:lnTo>
                  <a:close/>
                </a:path>
                <a:path w="4839969" h="6053455" extrusionOk="0">
                  <a:moveTo>
                    <a:pt x="3629723" y="1862467"/>
                  </a:moveTo>
                  <a:lnTo>
                    <a:pt x="3226422" y="1629664"/>
                  </a:lnTo>
                  <a:lnTo>
                    <a:pt x="3226422" y="2095284"/>
                  </a:lnTo>
                  <a:lnTo>
                    <a:pt x="3629723" y="1862467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3226422" y="2095284"/>
                  </a:lnTo>
                  <a:lnTo>
                    <a:pt x="3226422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3226422" y="2560891"/>
                  </a:lnTo>
                  <a:lnTo>
                    <a:pt x="3226422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3226422" y="3026524"/>
                  </a:lnTo>
                  <a:lnTo>
                    <a:pt x="3226422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3226422" y="3492144"/>
                  </a:lnTo>
                  <a:lnTo>
                    <a:pt x="3226422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3226422" y="3957764"/>
                  </a:lnTo>
                  <a:lnTo>
                    <a:pt x="3226422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3629723" y="4656175"/>
                  </a:moveTo>
                  <a:lnTo>
                    <a:pt x="3226422" y="4423371"/>
                  </a:lnTo>
                  <a:lnTo>
                    <a:pt x="3226422" y="4888992"/>
                  </a:lnTo>
                  <a:lnTo>
                    <a:pt x="3629723" y="4656175"/>
                  </a:lnTo>
                  <a:close/>
                </a:path>
                <a:path w="4839969" h="6053455" extrusionOk="0">
                  <a:moveTo>
                    <a:pt x="3226422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3226422" y="4423371"/>
                  </a:lnTo>
                  <a:close/>
                </a:path>
                <a:path w="4839969" h="6053455" extrusionOk="0">
                  <a:moveTo>
                    <a:pt x="3226422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3226422" y="3957751"/>
                  </a:lnTo>
                  <a:close/>
                </a:path>
                <a:path w="4839969" h="6053455" extrusionOk="0">
                  <a:moveTo>
                    <a:pt x="3226422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3226422" y="3492144"/>
                  </a:lnTo>
                  <a:close/>
                </a:path>
                <a:path w="4839969" h="6053455" extrusionOk="0">
                  <a:moveTo>
                    <a:pt x="3226422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3226422" y="3026524"/>
                  </a:lnTo>
                  <a:close/>
                </a:path>
                <a:path w="4839969" h="6053455" extrusionOk="0">
                  <a:moveTo>
                    <a:pt x="3226422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3226422" y="2560891"/>
                  </a:lnTo>
                  <a:close/>
                </a:path>
                <a:path w="4839969" h="6053455" extrusionOk="0">
                  <a:moveTo>
                    <a:pt x="3226422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3226422" y="2095271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4033024" y="2095284"/>
                  </a:lnTo>
                  <a:lnTo>
                    <a:pt x="4033024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4033024" y="3957764"/>
                  </a:lnTo>
                  <a:lnTo>
                    <a:pt x="4033024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4033024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4033024" y="4423371"/>
                  </a:lnTo>
                  <a:close/>
                </a:path>
                <a:path w="4839969" h="6053455" extrusionOk="0">
                  <a:moveTo>
                    <a:pt x="4033024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4033024" y="3957751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033024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4033024" y="2560891"/>
                  </a:lnTo>
                  <a:close/>
                </a:path>
                <a:path w="4839969" h="6053455" extrusionOk="0">
                  <a:moveTo>
                    <a:pt x="4033024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4033024" y="2095271"/>
                  </a:lnTo>
                  <a:close/>
                </a:path>
                <a:path w="4839969" h="6053455" extrusionOk="0">
                  <a:moveTo>
                    <a:pt x="4436325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4436325" y="2793707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436325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4436325" y="3724948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839627" y="3026524"/>
                  </a:lnTo>
                  <a:lnTo>
                    <a:pt x="4839627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839627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839627" y="3492144"/>
                  </a:lnTo>
                  <a:close/>
                </a:path>
                <a:path w="4839969" h="6053455" extrusionOk="0">
                  <a:moveTo>
                    <a:pt x="4839627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839627" y="3026524"/>
                  </a:lnTo>
                  <a:close/>
                </a:path>
                <a:path w="4839969" h="6053455" extrusionOk="0">
                  <a:moveTo>
                    <a:pt x="2823108" y="5121795"/>
                  </a:moveTo>
                  <a:lnTo>
                    <a:pt x="3226409" y="4888992"/>
                  </a:lnTo>
                  <a:lnTo>
                    <a:pt x="3226409" y="5354612"/>
                  </a:lnTo>
                  <a:lnTo>
                    <a:pt x="2823108" y="5121795"/>
                  </a:lnTo>
                  <a:close/>
                </a:path>
                <a:path w="4839969" h="6053455" extrusionOk="0">
                  <a:moveTo>
                    <a:pt x="3226409" y="4888992"/>
                  </a:moveTo>
                  <a:lnTo>
                    <a:pt x="2823108" y="5121795"/>
                  </a:lnTo>
                  <a:lnTo>
                    <a:pt x="2823108" y="4656175"/>
                  </a:lnTo>
                  <a:lnTo>
                    <a:pt x="3226409" y="4888992"/>
                  </a:lnTo>
                  <a:close/>
                </a:path>
                <a:path w="4839969" h="6053455" extrusionOk="0">
                  <a:moveTo>
                    <a:pt x="3629723" y="5121795"/>
                  </a:moveTo>
                  <a:lnTo>
                    <a:pt x="3226422" y="4888992"/>
                  </a:lnTo>
                  <a:lnTo>
                    <a:pt x="3226422" y="5354612"/>
                  </a:lnTo>
                  <a:lnTo>
                    <a:pt x="3629723" y="5121795"/>
                  </a:lnTo>
                  <a:close/>
                </a:path>
                <a:path w="4839969" h="6053455" extrusionOk="0">
                  <a:moveTo>
                    <a:pt x="3629723" y="5587415"/>
                  </a:moveTo>
                  <a:lnTo>
                    <a:pt x="3226422" y="5354612"/>
                  </a:lnTo>
                  <a:lnTo>
                    <a:pt x="3226422" y="5820232"/>
                  </a:lnTo>
                  <a:lnTo>
                    <a:pt x="3629723" y="5587415"/>
                  </a:lnTo>
                  <a:close/>
                </a:path>
                <a:path w="4839969" h="6053455" extrusionOk="0">
                  <a:moveTo>
                    <a:pt x="3226422" y="5820232"/>
                  </a:moveTo>
                  <a:lnTo>
                    <a:pt x="3629723" y="6053035"/>
                  </a:lnTo>
                  <a:lnTo>
                    <a:pt x="3629723" y="5587415"/>
                  </a:lnTo>
                  <a:lnTo>
                    <a:pt x="3226422" y="5820232"/>
                  </a:lnTo>
                  <a:close/>
                </a:path>
                <a:path w="4839969" h="6053455" extrusionOk="0">
                  <a:moveTo>
                    <a:pt x="3226422" y="4888992"/>
                  </a:moveTo>
                  <a:lnTo>
                    <a:pt x="3629723" y="5121795"/>
                  </a:lnTo>
                  <a:lnTo>
                    <a:pt x="3629723" y="4656175"/>
                  </a:lnTo>
                  <a:lnTo>
                    <a:pt x="3226422" y="4888992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11032207" y="5493582"/>
              <a:ext cx="828831" cy="956602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10888484" y="1871873"/>
              <a:ext cx="433749" cy="532099"/>
            </a:xfrm>
            <a:custGeom>
              <a:avLst/>
              <a:gdLst/>
              <a:ahLst/>
              <a:cxnLst/>
              <a:rect l="l" t="t" r="r" b="b"/>
              <a:pathLst>
                <a:path w="327659" h="401954" extrusionOk="0">
                  <a:moveTo>
                    <a:pt x="0" y="0"/>
                  </a:moveTo>
                  <a:lnTo>
                    <a:pt x="0" y="401853"/>
                  </a:lnTo>
                  <a:lnTo>
                    <a:pt x="327659" y="20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13322299" y="4424679"/>
              <a:ext cx="578332" cy="668276"/>
            </a:xfrm>
            <a:custGeom>
              <a:avLst/>
              <a:gdLst/>
              <a:ahLst/>
              <a:cxnLst/>
              <a:rect l="l" t="t" r="r" b="b"/>
              <a:pathLst>
                <a:path w="436880" h="504825" extrusionOk="0">
                  <a:moveTo>
                    <a:pt x="0" y="0"/>
                  </a:moveTo>
                  <a:lnTo>
                    <a:pt x="0" y="504469"/>
                  </a:lnTo>
                  <a:lnTo>
                    <a:pt x="436880" y="252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4161" y="6271022"/>
            <a:ext cx="11456388" cy="295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 descr="English Logo Organization Horizontal RGB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97" y="780635"/>
            <a:ext cx="2881266" cy="10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817036" y="5447066"/>
            <a:ext cx="11801168" cy="10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>
              <a:lnSpc>
                <a:spcPct val="131428"/>
              </a:lnSpc>
            </a:pPr>
            <a:r>
              <a:rPr lang="en-GB" sz="2400" b="1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Virginia ROSE LOSADA</a:t>
            </a:r>
            <a:endParaRPr sz="1200" dirty="0"/>
          </a:p>
          <a:p>
            <a:pPr algn="l" rtl="0">
              <a:lnSpc>
                <a:spcPct val="131428"/>
              </a:lnSpc>
            </a:pPr>
            <a:r>
              <a:rPr lang="fr" sz="2400" b="1" dirty="0">
                <a:solidFill>
                  <a:schemeClr val="lt1"/>
                </a:solidFill>
                <a:latin typeface="Overpass"/>
                <a:sym typeface="Overpass"/>
              </a:rPr>
              <a:t>Oficina Andina para la OIT</a:t>
            </a:r>
            <a:endParaRPr b="1" dirty="0">
              <a:solidFill>
                <a:schemeClr val="lt1"/>
              </a:solidFill>
              <a:latin typeface="Overpas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/>
          <p:nvPr/>
        </p:nvSpPr>
        <p:spPr>
          <a:xfrm>
            <a:off x="651694" y="3881718"/>
            <a:ext cx="2039787" cy="2354236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1F2E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1213088" y="4284137"/>
            <a:ext cx="751840" cy="15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l" rtl="0">
              <a:buClr>
                <a:srgbClr val="FFFFFF"/>
              </a:buClr>
              <a:buSzPts val="5600"/>
            </a:pPr>
            <a:r>
              <a:rPr lang="fr" sz="9956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</a:t>
            </a:r>
            <a:endParaRPr sz="9956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2689091" y="4436872"/>
            <a:ext cx="8668023" cy="19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l" rtl="0">
              <a:buClr>
                <a:srgbClr val="FFFFFF"/>
              </a:buClr>
              <a:buSzPts val="2300"/>
            </a:pPr>
            <a:r>
              <a:rPr lang="fr" sz="4089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Hacia estrategias integradas de transición a la formalidad con enfoque de género</a:t>
            </a:r>
            <a:endParaRPr sz="1956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71" name="Google Shape;271;p42"/>
          <p:cNvGrpSpPr/>
          <p:nvPr/>
        </p:nvGrpSpPr>
        <p:grpSpPr>
          <a:xfrm>
            <a:off x="9168384" y="37581"/>
            <a:ext cx="6301486" cy="7881404"/>
            <a:chOff x="10629900" y="1865530"/>
            <a:chExt cx="4839970" cy="6053455"/>
          </a:xfrm>
        </p:grpSpPr>
        <p:sp>
          <p:nvSpPr>
            <p:cNvPr id="272" name="Google Shape;272;p42"/>
            <p:cNvSpPr/>
            <p:nvPr/>
          </p:nvSpPr>
          <p:spPr>
            <a:xfrm>
              <a:off x="10629900" y="1865530"/>
              <a:ext cx="4839970" cy="6053455"/>
            </a:xfrm>
            <a:custGeom>
              <a:avLst/>
              <a:gdLst/>
              <a:ahLst/>
              <a:cxnLst/>
              <a:rect l="l" t="t" r="r" b="b"/>
              <a:pathLst>
                <a:path w="4839969" h="6053455" extrusionOk="0">
                  <a:moveTo>
                    <a:pt x="0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0" y="232803"/>
                  </a:lnTo>
                  <a:close/>
                </a:path>
                <a:path w="4839969" h="6053455" extrusionOk="0">
                  <a:moveTo>
                    <a:pt x="403301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403301" y="465620"/>
                  </a:lnTo>
                  <a:close/>
                </a:path>
                <a:path w="4839969" h="6053455" extrusionOk="0">
                  <a:moveTo>
                    <a:pt x="403301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403301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403301" y="1396847"/>
                  </a:lnTo>
                  <a:lnTo>
                    <a:pt x="403301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403301" y="931227"/>
                  </a:lnTo>
                  <a:lnTo>
                    <a:pt x="403301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806602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806602" y="232803"/>
                  </a:lnTo>
                  <a:close/>
                </a:path>
                <a:path w="4839969" h="6053455" extrusionOk="0">
                  <a:moveTo>
                    <a:pt x="1209903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1209903" y="465620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1209903" y="931227"/>
                  </a:lnTo>
                  <a:lnTo>
                    <a:pt x="1209903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1209903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1209903" y="1396847"/>
                  </a:lnTo>
                  <a:close/>
                </a:path>
                <a:path w="4839969" h="6053455" extrusionOk="0">
                  <a:moveTo>
                    <a:pt x="1613204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1613204" y="1164043"/>
                  </a:lnTo>
                  <a:close/>
                </a:path>
                <a:path w="4839969" h="6053455" extrusionOk="0">
                  <a:moveTo>
                    <a:pt x="2016506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2016506" y="931227"/>
                  </a:lnTo>
                  <a:close/>
                </a:path>
                <a:path w="4839969" h="6053455" extrusionOk="0">
                  <a:moveTo>
                    <a:pt x="2016506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2016506" y="1396847"/>
                  </a:lnTo>
                  <a:close/>
                </a:path>
                <a:path w="4839969" h="6053455" extrusionOk="0">
                  <a:moveTo>
                    <a:pt x="1613204" y="1629664"/>
                  </a:moveTo>
                  <a:lnTo>
                    <a:pt x="2016506" y="1862467"/>
                  </a:lnTo>
                  <a:lnTo>
                    <a:pt x="2016506" y="1396847"/>
                  </a:lnTo>
                  <a:lnTo>
                    <a:pt x="1613204" y="1629664"/>
                  </a:lnTo>
                  <a:close/>
                </a:path>
                <a:path w="4839969" h="6053455" extrusionOk="0">
                  <a:moveTo>
                    <a:pt x="2016506" y="1862467"/>
                  </a:moveTo>
                  <a:lnTo>
                    <a:pt x="2419807" y="1629664"/>
                  </a:lnTo>
                  <a:lnTo>
                    <a:pt x="2419807" y="2095284"/>
                  </a:lnTo>
                  <a:lnTo>
                    <a:pt x="2016506" y="1862467"/>
                  </a:lnTo>
                  <a:close/>
                </a:path>
                <a:path w="4839969" h="6053455" extrusionOk="0">
                  <a:moveTo>
                    <a:pt x="2016506" y="2328087"/>
                  </a:moveTo>
                  <a:lnTo>
                    <a:pt x="2419807" y="2095284"/>
                  </a:lnTo>
                  <a:lnTo>
                    <a:pt x="2419807" y="2560891"/>
                  </a:lnTo>
                  <a:lnTo>
                    <a:pt x="2016506" y="2328087"/>
                  </a:lnTo>
                  <a:close/>
                </a:path>
                <a:path w="4839969" h="6053455" extrusionOk="0">
                  <a:moveTo>
                    <a:pt x="2016506" y="2793707"/>
                  </a:moveTo>
                  <a:lnTo>
                    <a:pt x="2419807" y="2560891"/>
                  </a:lnTo>
                  <a:lnTo>
                    <a:pt x="2419807" y="3026524"/>
                  </a:lnTo>
                  <a:lnTo>
                    <a:pt x="2016506" y="2793707"/>
                  </a:lnTo>
                  <a:close/>
                </a:path>
                <a:path w="4839969" h="6053455" extrusionOk="0">
                  <a:moveTo>
                    <a:pt x="2419807" y="2560891"/>
                  </a:moveTo>
                  <a:lnTo>
                    <a:pt x="2016506" y="2793707"/>
                  </a:lnTo>
                  <a:lnTo>
                    <a:pt x="2016506" y="2328087"/>
                  </a:lnTo>
                  <a:lnTo>
                    <a:pt x="2419807" y="2560891"/>
                  </a:lnTo>
                  <a:close/>
                </a:path>
                <a:path w="4839969" h="6053455" extrusionOk="0">
                  <a:moveTo>
                    <a:pt x="2419807" y="698423"/>
                  </a:moveTo>
                  <a:lnTo>
                    <a:pt x="2016506" y="931227"/>
                  </a:lnTo>
                  <a:lnTo>
                    <a:pt x="2016506" y="465620"/>
                  </a:lnTo>
                  <a:lnTo>
                    <a:pt x="2419807" y="698423"/>
                  </a:lnTo>
                  <a:close/>
                </a:path>
                <a:path w="4839969" h="6053455" extrusionOk="0">
                  <a:moveTo>
                    <a:pt x="2823108" y="931227"/>
                  </a:moveTo>
                  <a:lnTo>
                    <a:pt x="2419819" y="698423"/>
                  </a:lnTo>
                  <a:lnTo>
                    <a:pt x="2419819" y="1164043"/>
                  </a:lnTo>
                  <a:lnTo>
                    <a:pt x="2823108" y="931227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2419819" y="1629664"/>
                  </a:lnTo>
                  <a:lnTo>
                    <a:pt x="241981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2419819" y="2095284"/>
                  </a:lnTo>
                  <a:lnTo>
                    <a:pt x="241981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2419819" y="2560891"/>
                  </a:lnTo>
                  <a:lnTo>
                    <a:pt x="241981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2419819" y="3026524"/>
                  </a:lnTo>
                  <a:lnTo>
                    <a:pt x="241981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419807" y="3492144"/>
                  </a:moveTo>
                  <a:lnTo>
                    <a:pt x="2823108" y="3724948"/>
                  </a:lnTo>
                  <a:lnTo>
                    <a:pt x="2823108" y="3259328"/>
                  </a:lnTo>
                  <a:lnTo>
                    <a:pt x="2419807" y="3492144"/>
                  </a:lnTo>
                  <a:close/>
                </a:path>
                <a:path w="4839969" h="6053455" extrusionOk="0">
                  <a:moveTo>
                    <a:pt x="2419819" y="3026524"/>
                  </a:moveTo>
                  <a:lnTo>
                    <a:pt x="2823108" y="3259328"/>
                  </a:lnTo>
                  <a:lnTo>
                    <a:pt x="2823108" y="2793707"/>
                  </a:lnTo>
                  <a:lnTo>
                    <a:pt x="2419819" y="3026524"/>
                  </a:lnTo>
                  <a:close/>
                </a:path>
                <a:path w="4839969" h="6053455" extrusionOk="0">
                  <a:moveTo>
                    <a:pt x="2419819" y="2560891"/>
                  </a:moveTo>
                  <a:lnTo>
                    <a:pt x="2823108" y="2793707"/>
                  </a:lnTo>
                  <a:lnTo>
                    <a:pt x="2823108" y="2328087"/>
                  </a:lnTo>
                  <a:lnTo>
                    <a:pt x="2419819" y="2560891"/>
                  </a:lnTo>
                  <a:close/>
                </a:path>
                <a:path w="4839969" h="6053455" extrusionOk="0">
                  <a:moveTo>
                    <a:pt x="2419819" y="2095271"/>
                  </a:moveTo>
                  <a:lnTo>
                    <a:pt x="2823108" y="2328087"/>
                  </a:lnTo>
                  <a:lnTo>
                    <a:pt x="2823108" y="1862467"/>
                  </a:lnTo>
                  <a:lnTo>
                    <a:pt x="2419819" y="2095271"/>
                  </a:lnTo>
                  <a:close/>
                </a:path>
                <a:path w="4839969" h="6053455" extrusionOk="0">
                  <a:moveTo>
                    <a:pt x="2419819" y="1164043"/>
                  </a:moveTo>
                  <a:lnTo>
                    <a:pt x="2823108" y="1396847"/>
                  </a:lnTo>
                  <a:lnTo>
                    <a:pt x="2823108" y="931227"/>
                  </a:lnTo>
                  <a:lnTo>
                    <a:pt x="2419819" y="1164043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3226409" y="1629664"/>
                  </a:lnTo>
                  <a:lnTo>
                    <a:pt x="322640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3226409" y="2095284"/>
                  </a:lnTo>
                  <a:lnTo>
                    <a:pt x="322640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3226409" y="2560891"/>
                  </a:lnTo>
                  <a:lnTo>
                    <a:pt x="322640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3226409" y="3026524"/>
                  </a:lnTo>
                  <a:lnTo>
                    <a:pt x="322640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823108" y="3724948"/>
                  </a:moveTo>
                  <a:lnTo>
                    <a:pt x="3226409" y="3492144"/>
                  </a:lnTo>
                  <a:lnTo>
                    <a:pt x="3226409" y="3957764"/>
                  </a:lnTo>
                  <a:lnTo>
                    <a:pt x="2823108" y="3724948"/>
                  </a:lnTo>
                  <a:close/>
                </a:path>
                <a:path w="4839969" h="6053455" extrusionOk="0">
                  <a:moveTo>
                    <a:pt x="2823108" y="4190568"/>
                  </a:moveTo>
                  <a:lnTo>
                    <a:pt x="3226409" y="3957764"/>
                  </a:lnTo>
                  <a:lnTo>
                    <a:pt x="3226409" y="4423371"/>
                  </a:lnTo>
                  <a:lnTo>
                    <a:pt x="2823108" y="4190568"/>
                  </a:lnTo>
                  <a:close/>
                </a:path>
                <a:path w="4839969" h="6053455" extrusionOk="0">
                  <a:moveTo>
                    <a:pt x="2823108" y="4656175"/>
                  </a:moveTo>
                  <a:lnTo>
                    <a:pt x="3226409" y="4423371"/>
                  </a:lnTo>
                  <a:lnTo>
                    <a:pt x="3226409" y="4888992"/>
                  </a:lnTo>
                  <a:lnTo>
                    <a:pt x="2823108" y="4656175"/>
                  </a:lnTo>
                  <a:close/>
                </a:path>
                <a:path w="4839969" h="6053455" extrusionOk="0">
                  <a:moveTo>
                    <a:pt x="3226409" y="4423371"/>
                  </a:moveTo>
                  <a:lnTo>
                    <a:pt x="2823121" y="4656175"/>
                  </a:lnTo>
                  <a:lnTo>
                    <a:pt x="2823121" y="4190568"/>
                  </a:lnTo>
                  <a:lnTo>
                    <a:pt x="3226409" y="4423371"/>
                  </a:lnTo>
                  <a:close/>
                </a:path>
                <a:path w="4839969" h="6053455" extrusionOk="0">
                  <a:moveTo>
                    <a:pt x="3226409" y="3957751"/>
                  </a:moveTo>
                  <a:lnTo>
                    <a:pt x="2823121" y="4190568"/>
                  </a:lnTo>
                  <a:lnTo>
                    <a:pt x="2823121" y="3724948"/>
                  </a:lnTo>
                  <a:lnTo>
                    <a:pt x="3226409" y="3957751"/>
                  </a:lnTo>
                  <a:close/>
                </a:path>
                <a:path w="4839969" h="6053455" extrusionOk="0">
                  <a:moveTo>
                    <a:pt x="3226409" y="3492144"/>
                  </a:moveTo>
                  <a:lnTo>
                    <a:pt x="2823121" y="3724948"/>
                  </a:lnTo>
                  <a:lnTo>
                    <a:pt x="2823121" y="3259328"/>
                  </a:lnTo>
                  <a:lnTo>
                    <a:pt x="3226409" y="3492144"/>
                  </a:lnTo>
                  <a:close/>
                </a:path>
                <a:path w="4839969" h="6053455" extrusionOk="0">
                  <a:moveTo>
                    <a:pt x="3226409" y="3026524"/>
                  </a:moveTo>
                  <a:lnTo>
                    <a:pt x="2823121" y="3259328"/>
                  </a:lnTo>
                  <a:lnTo>
                    <a:pt x="2823121" y="2793707"/>
                  </a:lnTo>
                  <a:lnTo>
                    <a:pt x="3226409" y="3026524"/>
                  </a:lnTo>
                  <a:close/>
                </a:path>
                <a:path w="4839969" h="6053455" extrusionOk="0">
                  <a:moveTo>
                    <a:pt x="3226409" y="2560891"/>
                  </a:moveTo>
                  <a:lnTo>
                    <a:pt x="2823121" y="2793707"/>
                  </a:lnTo>
                  <a:lnTo>
                    <a:pt x="2823121" y="2328087"/>
                  </a:lnTo>
                  <a:lnTo>
                    <a:pt x="3226409" y="2560891"/>
                  </a:lnTo>
                  <a:close/>
                </a:path>
                <a:path w="4839969" h="6053455" extrusionOk="0">
                  <a:moveTo>
                    <a:pt x="3226409" y="2095271"/>
                  </a:moveTo>
                  <a:lnTo>
                    <a:pt x="2823121" y="2328087"/>
                  </a:lnTo>
                  <a:lnTo>
                    <a:pt x="2823108" y="1862467"/>
                  </a:lnTo>
                  <a:lnTo>
                    <a:pt x="3226409" y="2095271"/>
                  </a:lnTo>
                  <a:close/>
                </a:path>
                <a:path w="4839969" h="6053455" extrusionOk="0">
                  <a:moveTo>
                    <a:pt x="3629723" y="1862467"/>
                  </a:moveTo>
                  <a:lnTo>
                    <a:pt x="3226422" y="1629664"/>
                  </a:lnTo>
                  <a:lnTo>
                    <a:pt x="3226422" y="2095284"/>
                  </a:lnTo>
                  <a:lnTo>
                    <a:pt x="3629723" y="1862467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3226422" y="2095284"/>
                  </a:lnTo>
                  <a:lnTo>
                    <a:pt x="3226422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3226422" y="2560891"/>
                  </a:lnTo>
                  <a:lnTo>
                    <a:pt x="3226422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3226422" y="3026524"/>
                  </a:lnTo>
                  <a:lnTo>
                    <a:pt x="3226422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3226422" y="3492144"/>
                  </a:lnTo>
                  <a:lnTo>
                    <a:pt x="3226422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3226422" y="3957764"/>
                  </a:lnTo>
                  <a:lnTo>
                    <a:pt x="3226422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3629723" y="4656175"/>
                  </a:moveTo>
                  <a:lnTo>
                    <a:pt x="3226422" y="4423371"/>
                  </a:lnTo>
                  <a:lnTo>
                    <a:pt x="3226422" y="4888992"/>
                  </a:lnTo>
                  <a:lnTo>
                    <a:pt x="3629723" y="4656175"/>
                  </a:lnTo>
                  <a:close/>
                </a:path>
                <a:path w="4839969" h="6053455" extrusionOk="0">
                  <a:moveTo>
                    <a:pt x="3226422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3226422" y="4423371"/>
                  </a:lnTo>
                  <a:close/>
                </a:path>
                <a:path w="4839969" h="6053455" extrusionOk="0">
                  <a:moveTo>
                    <a:pt x="3226422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3226422" y="3957751"/>
                  </a:lnTo>
                  <a:close/>
                </a:path>
                <a:path w="4839969" h="6053455" extrusionOk="0">
                  <a:moveTo>
                    <a:pt x="3226422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3226422" y="3492144"/>
                  </a:lnTo>
                  <a:close/>
                </a:path>
                <a:path w="4839969" h="6053455" extrusionOk="0">
                  <a:moveTo>
                    <a:pt x="3226422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3226422" y="3026524"/>
                  </a:lnTo>
                  <a:close/>
                </a:path>
                <a:path w="4839969" h="6053455" extrusionOk="0">
                  <a:moveTo>
                    <a:pt x="3226422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3226422" y="2560891"/>
                  </a:lnTo>
                  <a:close/>
                </a:path>
                <a:path w="4839969" h="6053455" extrusionOk="0">
                  <a:moveTo>
                    <a:pt x="3226422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3226422" y="2095271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4033024" y="2095284"/>
                  </a:lnTo>
                  <a:lnTo>
                    <a:pt x="4033024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4033024" y="3957764"/>
                  </a:lnTo>
                  <a:lnTo>
                    <a:pt x="4033024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4033024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4033024" y="4423371"/>
                  </a:lnTo>
                  <a:close/>
                </a:path>
                <a:path w="4839969" h="6053455" extrusionOk="0">
                  <a:moveTo>
                    <a:pt x="4033024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4033024" y="3957751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033024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4033024" y="2560891"/>
                  </a:lnTo>
                  <a:close/>
                </a:path>
                <a:path w="4839969" h="6053455" extrusionOk="0">
                  <a:moveTo>
                    <a:pt x="4033024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4033024" y="2095271"/>
                  </a:lnTo>
                  <a:close/>
                </a:path>
                <a:path w="4839969" h="6053455" extrusionOk="0">
                  <a:moveTo>
                    <a:pt x="4436325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4436325" y="2793707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436325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4436325" y="3724948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839627" y="3026524"/>
                  </a:lnTo>
                  <a:lnTo>
                    <a:pt x="4839627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839627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839627" y="3492144"/>
                  </a:lnTo>
                  <a:close/>
                </a:path>
                <a:path w="4839969" h="6053455" extrusionOk="0">
                  <a:moveTo>
                    <a:pt x="4839627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839627" y="3026524"/>
                  </a:lnTo>
                  <a:close/>
                </a:path>
                <a:path w="4839969" h="6053455" extrusionOk="0">
                  <a:moveTo>
                    <a:pt x="2823108" y="5121795"/>
                  </a:moveTo>
                  <a:lnTo>
                    <a:pt x="3226409" y="4888992"/>
                  </a:lnTo>
                  <a:lnTo>
                    <a:pt x="3226409" y="5354612"/>
                  </a:lnTo>
                  <a:lnTo>
                    <a:pt x="2823108" y="5121795"/>
                  </a:lnTo>
                  <a:close/>
                </a:path>
                <a:path w="4839969" h="6053455" extrusionOk="0">
                  <a:moveTo>
                    <a:pt x="3226409" y="4888992"/>
                  </a:moveTo>
                  <a:lnTo>
                    <a:pt x="2823108" y="5121795"/>
                  </a:lnTo>
                  <a:lnTo>
                    <a:pt x="2823108" y="4656175"/>
                  </a:lnTo>
                  <a:lnTo>
                    <a:pt x="3226409" y="4888992"/>
                  </a:lnTo>
                  <a:close/>
                </a:path>
                <a:path w="4839969" h="6053455" extrusionOk="0">
                  <a:moveTo>
                    <a:pt x="3629723" y="5121795"/>
                  </a:moveTo>
                  <a:lnTo>
                    <a:pt x="3226422" y="4888992"/>
                  </a:lnTo>
                  <a:lnTo>
                    <a:pt x="3226422" y="5354612"/>
                  </a:lnTo>
                  <a:lnTo>
                    <a:pt x="3629723" y="5121795"/>
                  </a:lnTo>
                  <a:close/>
                </a:path>
                <a:path w="4839969" h="6053455" extrusionOk="0">
                  <a:moveTo>
                    <a:pt x="3629723" y="5587415"/>
                  </a:moveTo>
                  <a:lnTo>
                    <a:pt x="3226422" y="5354612"/>
                  </a:lnTo>
                  <a:lnTo>
                    <a:pt x="3226422" y="5820232"/>
                  </a:lnTo>
                  <a:lnTo>
                    <a:pt x="3629723" y="5587415"/>
                  </a:lnTo>
                  <a:close/>
                </a:path>
                <a:path w="4839969" h="6053455" extrusionOk="0">
                  <a:moveTo>
                    <a:pt x="3226422" y="5820232"/>
                  </a:moveTo>
                  <a:lnTo>
                    <a:pt x="3629723" y="6053035"/>
                  </a:lnTo>
                  <a:lnTo>
                    <a:pt x="3629723" y="5587415"/>
                  </a:lnTo>
                  <a:lnTo>
                    <a:pt x="3226422" y="5820232"/>
                  </a:lnTo>
                  <a:close/>
                </a:path>
                <a:path w="4839969" h="6053455" extrusionOk="0">
                  <a:moveTo>
                    <a:pt x="3226422" y="4888992"/>
                  </a:moveTo>
                  <a:lnTo>
                    <a:pt x="3629723" y="5121795"/>
                  </a:lnTo>
                  <a:lnTo>
                    <a:pt x="3629723" y="4656175"/>
                  </a:lnTo>
                  <a:lnTo>
                    <a:pt x="3226422" y="488899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12000232" y="4818089"/>
              <a:ext cx="626110" cy="722630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12626342" y="2874957"/>
              <a:ext cx="327660" cy="401955"/>
            </a:xfrm>
            <a:custGeom>
              <a:avLst/>
              <a:gdLst/>
              <a:ahLst/>
              <a:cxnLst/>
              <a:rect l="l" t="t" r="r" b="b"/>
              <a:pathLst>
                <a:path w="327659" h="401954" extrusionOk="0">
                  <a:moveTo>
                    <a:pt x="0" y="0"/>
                  </a:moveTo>
                  <a:lnTo>
                    <a:pt x="0" y="401853"/>
                  </a:lnTo>
                  <a:lnTo>
                    <a:pt x="327659" y="20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14122119" y="4436871"/>
              <a:ext cx="436880" cy="504825"/>
            </a:xfrm>
            <a:custGeom>
              <a:avLst/>
              <a:gdLst/>
              <a:ahLst/>
              <a:cxnLst/>
              <a:rect l="l" t="t" r="r" b="b"/>
              <a:pathLst>
                <a:path w="436880" h="504825" extrusionOk="0">
                  <a:moveTo>
                    <a:pt x="0" y="0"/>
                  </a:moveTo>
                  <a:lnTo>
                    <a:pt x="0" y="504469"/>
                  </a:lnTo>
                  <a:lnTo>
                    <a:pt x="436880" y="252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grpSp>
        <p:nvGrpSpPr>
          <p:cNvPr id="276" name="Google Shape;276;p42"/>
          <p:cNvGrpSpPr/>
          <p:nvPr/>
        </p:nvGrpSpPr>
        <p:grpSpPr>
          <a:xfrm>
            <a:off x="9674894" y="5833536"/>
            <a:ext cx="1277618" cy="439748"/>
            <a:chOff x="2705071" y="6347022"/>
            <a:chExt cx="1993915" cy="719439"/>
          </a:xfrm>
        </p:grpSpPr>
        <p:sp>
          <p:nvSpPr>
            <p:cNvPr id="277" name="Google Shape;277;p42"/>
            <p:cNvSpPr/>
            <p:nvPr/>
          </p:nvSpPr>
          <p:spPr>
            <a:xfrm>
              <a:off x="270507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278" name="Google Shape;278;p42"/>
            <p:cNvSpPr/>
            <p:nvPr/>
          </p:nvSpPr>
          <p:spPr>
            <a:xfrm>
              <a:off x="3380697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407564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280" name="Google Shape;280;p42" descr="English Logo Organization Horizontal RGB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97" y="780635"/>
            <a:ext cx="2881266" cy="10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/>
          <p:nvPr/>
        </p:nvSpPr>
        <p:spPr>
          <a:xfrm>
            <a:off x="7998834" y="720373"/>
            <a:ext cx="6953785" cy="8025767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B5DDFE">
              <a:alpha val="4588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1191679" y="3562553"/>
            <a:ext cx="5762917" cy="112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361249" indent="-349960" algn="l" rtl="0">
              <a:lnSpc>
                <a:spcPct val="122600"/>
              </a:lnSpc>
              <a:buClr>
                <a:srgbClr val="FFCC00"/>
              </a:buClr>
              <a:buSzPts val="1100"/>
              <a:buFont typeface="NTR"/>
              <a:buChar char="►"/>
            </a:pPr>
            <a:r>
              <a:rPr lang="fr" sz="1956" b="1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La Recomendación 204 de la OIT proporciona una hoja de ruta clara para la acción, avalada por los mandantes.</a:t>
            </a:r>
            <a:endParaRPr sz="1422"/>
          </a:p>
        </p:txBody>
      </p:sp>
      <p:sp>
        <p:nvSpPr>
          <p:cNvPr id="342" name="Google Shape;342;p45"/>
          <p:cNvSpPr txBox="1"/>
          <p:nvPr/>
        </p:nvSpPr>
        <p:spPr>
          <a:xfrm>
            <a:off x="1191679" y="1521394"/>
            <a:ext cx="5632108" cy="110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l" rtl="0">
              <a:buClr>
                <a:schemeClr val="lt1"/>
              </a:buClr>
              <a:buSzPts val="2000"/>
            </a:pPr>
            <a:r>
              <a:rPr lang="fr" sz="3556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Formas de transicionar a la economía formal</a:t>
            </a:r>
            <a:endParaRPr sz="1422" dirty="0"/>
          </a:p>
        </p:txBody>
      </p:sp>
      <p:sp>
        <p:nvSpPr>
          <p:cNvPr id="343" name="Google Shape;343;p45"/>
          <p:cNvSpPr/>
          <p:nvPr/>
        </p:nvSpPr>
        <p:spPr>
          <a:xfrm>
            <a:off x="774701" y="1660902"/>
            <a:ext cx="290830" cy="347980"/>
          </a:xfrm>
          <a:custGeom>
            <a:avLst/>
            <a:gdLst/>
            <a:ahLst/>
            <a:cxnLst/>
            <a:rect l="l" t="t" r="r" b="b"/>
            <a:pathLst>
              <a:path w="290830" h="347980" extrusionOk="0">
                <a:moveTo>
                  <a:pt x="0" y="0"/>
                </a:moveTo>
                <a:lnTo>
                  <a:pt x="0" y="347776"/>
                </a:lnTo>
                <a:lnTo>
                  <a:pt x="290398" y="173888"/>
                </a:lnTo>
                <a:lnTo>
                  <a:pt x="0" y="0"/>
                </a:lnTo>
                <a:close/>
              </a:path>
            </a:pathLst>
          </a:custGeom>
          <a:solidFill>
            <a:srgbClr val="05D1D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7486988" y="3774662"/>
            <a:ext cx="7282560" cy="39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ctr" rtl="0">
              <a:buClr>
                <a:schemeClr val="lt1"/>
              </a:buClr>
              <a:buSzPts val="1400"/>
            </a:pPr>
            <a:r>
              <a:rPr lang="fr" sz="2489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Formas de transicionar a la economía formal</a:t>
            </a:r>
            <a:endParaRPr sz="1422" dirty="0"/>
          </a:p>
        </p:txBody>
      </p:sp>
      <p:grpSp>
        <p:nvGrpSpPr>
          <p:cNvPr id="345" name="Google Shape;345;p45"/>
          <p:cNvGrpSpPr/>
          <p:nvPr/>
        </p:nvGrpSpPr>
        <p:grpSpPr>
          <a:xfrm>
            <a:off x="7184126" y="4440532"/>
            <a:ext cx="7964171" cy="3072051"/>
            <a:chOff x="7003415" y="5656632"/>
            <a:chExt cx="7964170" cy="3072052"/>
          </a:xfrm>
        </p:grpSpPr>
        <p:sp>
          <p:nvSpPr>
            <p:cNvPr id="346" name="Google Shape;346;p45"/>
            <p:cNvSpPr/>
            <p:nvPr/>
          </p:nvSpPr>
          <p:spPr>
            <a:xfrm>
              <a:off x="7003415" y="7590130"/>
              <a:ext cx="2266167" cy="1076774"/>
            </a:xfrm>
            <a:custGeom>
              <a:avLst/>
              <a:gdLst/>
              <a:ahLst/>
              <a:cxnLst/>
              <a:rect l="l" t="t" r="r" b="b"/>
              <a:pathLst>
                <a:path w="2115184" h="1138554" extrusionOk="0">
                  <a:moveTo>
                    <a:pt x="1967826" y="0"/>
                  </a:moveTo>
                  <a:lnTo>
                    <a:pt x="0" y="0"/>
                  </a:lnTo>
                  <a:lnTo>
                    <a:pt x="0" y="1056043"/>
                  </a:lnTo>
                  <a:lnTo>
                    <a:pt x="138112" y="1137970"/>
                  </a:lnTo>
                  <a:lnTo>
                    <a:pt x="2114677" y="1137970"/>
                  </a:lnTo>
                  <a:lnTo>
                    <a:pt x="2114677" y="87122"/>
                  </a:lnTo>
                  <a:lnTo>
                    <a:pt x="1967826" y="0"/>
                  </a:lnTo>
                  <a:close/>
                </a:path>
              </a:pathLst>
            </a:custGeom>
            <a:solidFill>
              <a:srgbClr val="8CE06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347" name="Google Shape;347;p45"/>
            <p:cNvSpPr/>
            <p:nvPr/>
          </p:nvSpPr>
          <p:spPr>
            <a:xfrm>
              <a:off x="12852400" y="7590129"/>
              <a:ext cx="2115185" cy="1138555"/>
            </a:xfrm>
            <a:custGeom>
              <a:avLst/>
              <a:gdLst/>
              <a:ahLst/>
              <a:cxnLst/>
              <a:rect l="l" t="t" r="r" b="b"/>
              <a:pathLst>
                <a:path w="2115184" h="1138554" extrusionOk="0">
                  <a:moveTo>
                    <a:pt x="1967826" y="0"/>
                  </a:moveTo>
                  <a:lnTo>
                    <a:pt x="0" y="0"/>
                  </a:lnTo>
                  <a:lnTo>
                    <a:pt x="0" y="1056043"/>
                  </a:lnTo>
                  <a:lnTo>
                    <a:pt x="138112" y="1137970"/>
                  </a:lnTo>
                  <a:lnTo>
                    <a:pt x="2114677" y="1137970"/>
                  </a:lnTo>
                  <a:lnTo>
                    <a:pt x="2114677" y="87122"/>
                  </a:lnTo>
                  <a:lnTo>
                    <a:pt x="196782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grpSp>
          <p:nvGrpSpPr>
            <p:cNvPr id="348" name="Google Shape;348;p45"/>
            <p:cNvGrpSpPr/>
            <p:nvPr/>
          </p:nvGrpSpPr>
          <p:grpSpPr>
            <a:xfrm>
              <a:off x="9676868" y="5656632"/>
              <a:ext cx="2269875" cy="1215523"/>
              <a:chOff x="9959091" y="4526701"/>
              <a:chExt cx="2115184" cy="1169868"/>
            </a:xfrm>
          </p:grpSpPr>
          <p:sp>
            <p:nvSpPr>
              <p:cNvPr id="349" name="Google Shape;349;p45"/>
              <p:cNvSpPr/>
              <p:nvPr/>
            </p:nvSpPr>
            <p:spPr>
              <a:xfrm>
                <a:off x="9959091" y="4526701"/>
                <a:ext cx="2115184" cy="1169868"/>
              </a:xfrm>
              <a:custGeom>
                <a:avLst/>
                <a:gdLst/>
                <a:ahLst/>
                <a:cxnLst/>
                <a:rect l="l" t="t" r="r" b="b"/>
                <a:pathLst>
                  <a:path w="2115184" h="1138554" extrusionOk="0">
                    <a:moveTo>
                      <a:pt x="1967826" y="0"/>
                    </a:moveTo>
                    <a:lnTo>
                      <a:pt x="0" y="0"/>
                    </a:lnTo>
                    <a:lnTo>
                      <a:pt x="0" y="1056043"/>
                    </a:lnTo>
                    <a:lnTo>
                      <a:pt x="138112" y="1137970"/>
                    </a:lnTo>
                    <a:lnTo>
                      <a:pt x="2114677" y="1137970"/>
                    </a:lnTo>
                    <a:lnTo>
                      <a:pt x="2114677" y="87122"/>
                    </a:lnTo>
                    <a:lnTo>
                      <a:pt x="1967826" y="0"/>
                    </a:lnTo>
                    <a:close/>
                  </a:path>
                </a:pathLst>
              </a:custGeom>
              <a:solidFill>
                <a:srgbClr val="05D1D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l" rtl="0">
                  <a:buSzPts val="1000"/>
                </a:pPr>
                <a:endParaRPr sz="1778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Google Shape;350;p45"/>
              <p:cNvSpPr/>
              <p:nvPr/>
            </p:nvSpPr>
            <p:spPr>
              <a:xfrm>
                <a:off x="10509914" y="4589171"/>
                <a:ext cx="1013460" cy="1013460"/>
              </a:xfrm>
              <a:custGeom>
                <a:avLst/>
                <a:gdLst/>
                <a:ahLst/>
                <a:cxnLst/>
                <a:rect l="l" t="t" r="r" b="b"/>
                <a:pathLst>
                  <a:path w="1013459" h="1013460" extrusionOk="0">
                    <a:moveTo>
                      <a:pt x="506514" y="1013040"/>
                    </a:moveTo>
                    <a:lnTo>
                      <a:pt x="555295" y="1010722"/>
                    </a:lnTo>
                    <a:lnTo>
                      <a:pt x="602764" y="1003907"/>
                    </a:lnTo>
                    <a:lnTo>
                      <a:pt x="648709" y="992809"/>
                    </a:lnTo>
                    <a:lnTo>
                      <a:pt x="692917" y="977640"/>
                    </a:lnTo>
                    <a:lnTo>
                      <a:pt x="735177" y="958612"/>
                    </a:lnTo>
                    <a:lnTo>
                      <a:pt x="775275" y="935937"/>
                    </a:lnTo>
                    <a:lnTo>
                      <a:pt x="813001" y="909827"/>
                    </a:lnTo>
                    <a:lnTo>
                      <a:pt x="848140" y="880495"/>
                    </a:lnTo>
                    <a:lnTo>
                      <a:pt x="880482" y="848153"/>
                    </a:lnTo>
                    <a:lnTo>
                      <a:pt x="909814" y="813013"/>
                    </a:lnTo>
                    <a:lnTo>
                      <a:pt x="935924" y="775288"/>
                    </a:lnTo>
                    <a:lnTo>
                      <a:pt x="958599" y="735189"/>
                    </a:lnTo>
                    <a:lnTo>
                      <a:pt x="977627" y="692930"/>
                    </a:lnTo>
                    <a:lnTo>
                      <a:pt x="992797" y="648721"/>
                    </a:lnTo>
                    <a:lnTo>
                      <a:pt x="1003895" y="602777"/>
                    </a:lnTo>
                    <a:lnTo>
                      <a:pt x="1010709" y="555307"/>
                    </a:lnTo>
                    <a:lnTo>
                      <a:pt x="1013028" y="506526"/>
                    </a:lnTo>
                    <a:lnTo>
                      <a:pt x="1010709" y="457743"/>
                    </a:lnTo>
                    <a:lnTo>
                      <a:pt x="1003895" y="410272"/>
                    </a:lnTo>
                    <a:lnTo>
                      <a:pt x="992797" y="364326"/>
                    </a:lnTo>
                    <a:lnTo>
                      <a:pt x="977627" y="320116"/>
                    </a:lnTo>
                    <a:lnTo>
                      <a:pt x="958599" y="277855"/>
                    </a:lnTo>
                    <a:lnTo>
                      <a:pt x="935924" y="237755"/>
                    </a:lnTo>
                    <a:lnTo>
                      <a:pt x="909814" y="200029"/>
                    </a:lnTo>
                    <a:lnTo>
                      <a:pt x="880482" y="164889"/>
                    </a:lnTo>
                    <a:lnTo>
                      <a:pt x="848140" y="132546"/>
                    </a:lnTo>
                    <a:lnTo>
                      <a:pt x="813001" y="103214"/>
                    </a:lnTo>
                    <a:lnTo>
                      <a:pt x="775275" y="77104"/>
                    </a:lnTo>
                    <a:lnTo>
                      <a:pt x="735177" y="54429"/>
                    </a:lnTo>
                    <a:lnTo>
                      <a:pt x="692917" y="35400"/>
                    </a:lnTo>
                    <a:lnTo>
                      <a:pt x="648709" y="20231"/>
                    </a:lnTo>
                    <a:lnTo>
                      <a:pt x="602764" y="9133"/>
                    </a:lnTo>
                    <a:lnTo>
                      <a:pt x="555295" y="2318"/>
                    </a:lnTo>
                    <a:lnTo>
                      <a:pt x="506514" y="0"/>
                    </a:lnTo>
                    <a:lnTo>
                      <a:pt x="457732" y="2318"/>
                    </a:lnTo>
                    <a:lnTo>
                      <a:pt x="410263" y="9133"/>
                    </a:lnTo>
                    <a:lnTo>
                      <a:pt x="364318" y="20231"/>
                    </a:lnTo>
                    <a:lnTo>
                      <a:pt x="320110" y="35400"/>
                    </a:lnTo>
                    <a:lnTo>
                      <a:pt x="277851" y="54429"/>
                    </a:lnTo>
                    <a:lnTo>
                      <a:pt x="237752" y="77104"/>
                    </a:lnTo>
                    <a:lnTo>
                      <a:pt x="200027" y="103214"/>
                    </a:lnTo>
                    <a:lnTo>
                      <a:pt x="164887" y="132546"/>
                    </a:lnTo>
                    <a:lnTo>
                      <a:pt x="132545" y="164889"/>
                    </a:lnTo>
                    <a:lnTo>
                      <a:pt x="103213" y="200029"/>
                    </a:lnTo>
                    <a:lnTo>
                      <a:pt x="77103" y="237755"/>
                    </a:lnTo>
                    <a:lnTo>
                      <a:pt x="54428" y="277855"/>
                    </a:lnTo>
                    <a:lnTo>
                      <a:pt x="35400" y="320116"/>
                    </a:lnTo>
                    <a:lnTo>
                      <a:pt x="20231" y="364326"/>
                    </a:lnTo>
                    <a:lnTo>
                      <a:pt x="9133" y="410272"/>
                    </a:lnTo>
                    <a:lnTo>
                      <a:pt x="2318" y="457743"/>
                    </a:lnTo>
                    <a:lnTo>
                      <a:pt x="0" y="506526"/>
                    </a:lnTo>
                    <a:lnTo>
                      <a:pt x="2318" y="555307"/>
                    </a:lnTo>
                    <a:lnTo>
                      <a:pt x="9133" y="602777"/>
                    </a:lnTo>
                    <a:lnTo>
                      <a:pt x="20231" y="648721"/>
                    </a:lnTo>
                    <a:lnTo>
                      <a:pt x="35400" y="692930"/>
                    </a:lnTo>
                    <a:lnTo>
                      <a:pt x="54428" y="735189"/>
                    </a:lnTo>
                    <a:lnTo>
                      <a:pt x="77103" y="775288"/>
                    </a:lnTo>
                    <a:lnTo>
                      <a:pt x="103213" y="813013"/>
                    </a:lnTo>
                    <a:lnTo>
                      <a:pt x="132545" y="848153"/>
                    </a:lnTo>
                    <a:lnTo>
                      <a:pt x="164887" y="880495"/>
                    </a:lnTo>
                    <a:lnTo>
                      <a:pt x="200027" y="909827"/>
                    </a:lnTo>
                    <a:lnTo>
                      <a:pt x="237752" y="935937"/>
                    </a:lnTo>
                    <a:lnTo>
                      <a:pt x="277851" y="958612"/>
                    </a:lnTo>
                    <a:lnTo>
                      <a:pt x="320110" y="977640"/>
                    </a:lnTo>
                    <a:lnTo>
                      <a:pt x="364318" y="992809"/>
                    </a:lnTo>
                    <a:lnTo>
                      <a:pt x="410263" y="1003907"/>
                    </a:lnTo>
                    <a:lnTo>
                      <a:pt x="457732" y="1010722"/>
                    </a:lnTo>
                    <a:lnTo>
                      <a:pt x="506514" y="1013040"/>
                    </a:lnTo>
                    <a:close/>
                  </a:path>
                </a:pathLst>
              </a:custGeom>
              <a:noFill/>
              <a:ln w="76825" cap="flat" cmpd="sng">
                <a:solidFill>
                  <a:srgbClr val="05D1D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l" rtl="0">
                  <a:buSzPts val="1000"/>
                </a:pPr>
                <a:endParaRPr sz="177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1" name="Google Shape;351;p45"/>
            <p:cNvSpPr txBox="1"/>
            <p:nvPr/>
          </p:nvSpPr>
          <p:spPr>
            <a:xfrm>
              <a:off x="9994481" y="5751336"/>
              <a:ext cx="1577371" cy="833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11" rIns="0" bIns="0" anchor="t" anchorCtr="0">
              <a:spAutoFit/>
            </a:bodyPr>
            <a:lstStyle/>
            <a:p>
              <a:pPr marL="22578" indent="158046" algn="ctr" rtl="0">
                <a:buClr>
                  <a:srgbClr val="24004F"/>
                </a:buClr>
                <a:buSzPts val="1000"/>
              </a:pPr>
              <a:r>
                <a:rPr lang="fr" sz="1778" b="1">
                  <a:solidFill>
                    <a:srgbClr val="24004F"/>
                  </a:solidFill>
                  <a:latin typeface="Noto Sans"/>
                  <a:ea typeface="Noto Sans"/>
                  <a:cs typeface="Noto Sans"/>
                  <a:sym typeface="Noto Sans"/>
                </a:rPr>
                <a:t>Facilitar la transición a la formalidad</a:t>
              </a:r>
              <a:endParaRPr sz="1422"/>
            </a:p>
          </p:txBody>
        </p:sp>
        <p:sp>
          <p:nvSpPr>
            <p:cNvPr id="352" name="Google Shape;352;p45"/>
            <p:cNvSpPr txBox="1"/>
            <p:nvPr/>
          </p:nvSpPr>
          <p:spPr>
            <a:xfrm>
              <a:off x="13039487" y="7814190"/>
              <a:ext cx="1841379" cy="5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11" rIns="0" bIns="0" anchor="t" anchorCtr="0">
              <a:spAutoFit/>
            </a:bodyPr>
            <a:lstStyle/>
            <a:p>
              <a:pPr marL="22578" indent="225781" algn="l" rtl="0">
                <a:buClr>
                  <a:srgbClr val="24004F"/>
                </a:buClr>
                <a:buSzPts val="1000"/>
              </a:pPr>
              <a:r>
                <a:rPr lang="fr" sz="1778" b="1">
                  <a:solidFill>
                    <a:srgbClr val="24004F"/>
                  </a:solidFill>
                  <a:latin typeface="Noto Sans"/>
                  <a:ea typeface="Noto Sans"/>
                  <a:cs typeface="Noto Sans"/>
                  <a:sym typeface="Noto Sans"/>
                </a:rPr>
                <a:t>Prevenir la informalización</a:t>
              </a:r>
              <a:endParaRPr sz="1778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53" name="Google Shape;353;p45"/>
            <p:cNvSpPr txBox="1"/>
            <p:nvPr/>
          </p:nvSpPr>
          <p:spPr>
            <a:xfrm>
              <a:off x="7237070" y="7772613"/>
              <a:ext cx="1797157" cy="560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11" rIns="0" bIns="0" anchor="t" anchorCtr="0">
              <a:spAutoFit/>
            </a:bodyPr>
            <a:lstStyle/>
            <a:p>
              <a:pPr marL="22578" indent="-22578" algn="ctr" rtl="0">
                <a:buClr>
                  <a:srgbClr val="24004F"/>
                </a:buClr>
                <a:buSzPts val="1000"/>
              </a:pPr>
              <a:r>
                <a:rPr lang="fr" sz="1778" b="1" dirty="0">
                  <a:solidFill>
                    <a:srgbClr val="24004F"/>
                  </a:solidFill>
                  <a:latin typeface="Noto Sans"/>
                  <a:ea typeface="Noto Sans"/>
                  <a:cs typeface="Noto Sans"/>
                  <a:sym typeface="Noto Sans"/>
                </a:rPr>
                <a:t>Generar empleo formal</a:t>
              </a:r>
              <a:endParaRPr sz="1778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54" name="Google Shape;354;p45"/>
            <p:cNvSpPr/>
            <p:nvPr/>
          </p:nvSpPr>
          <p:spPr>
            <a:xfrm>
              <a:off x="9831558" y="7528348"/>
              <a:ext cx="2115185" cy="1138555"/>
            </a:xfrm>
            <a:custGeom>
              <a:avLst/>
              <a:gdLst/>
              <a:ahLst/>
              <a:cxnLst/>
              <a:rect l="l" t="t" r="r" b="b"/>
              <a:pathLst>
                <a:path w="2115184" h="1138554" extrusionOk="0">
                  <a:moveTo>
                    <a:pt x="1967826" y="0"/>
                  </a:moveTo>
                  <a:lnTo>
                    <a:pt x="0" y="0"/>
                  </a:lnTo>
                  <a:lnTo>
                    <a:pt x="0" y="1056043"/>
                  </a:lnTo>
                  <a:lnTo>
                    <a:pt x="138112" y="1137970"/>
                  </a:lnTo>
                  <a:lnTo>
                    <a:pt x="2114677" y="1137970"/>
                  </a:lnTo>
                  <a:lnTo>
                    <a:pt x="2114677" y="87122"/>
                  </a:lnTo>
                  <a:lnTo>
                    <a:pt x="1967826" y="0"/>
                  </a:lnTo>
                  <a:close/>
                </a:path>
              </a:pathLst>
            </a:custGeom>
            <a:solidFill>
              <a:srgbClr val="1F2EB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355" name="Google Shape;355;p45"/>
            <p:cNvSpPr txBox="1"/>
            <p:nvPr/>
          </p:nvSpPr>
          <p:spPr>
            <a:xfrm>
              <a:off x="10393532" y="7891816"/>
              <a:ext cx="991235" cy="505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11" rIns="0" bIns="0" anchor="t" anchorCtr="0">
              <a:spAutoFit/>
            </a:bodyPr>
            <a:lstStyle/>
            <a:p>
              <a:pPr marL="22578" algn="l" rtl="0">
                <a:buClr>
                  <a:srgbClr val="FFFFFF"/>
                </a:buClr>
                <a:buSzPts val="1800"/>
              </a:pPr>
              <a:r>
                <a:rPr lang="fr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R204</a:t>
              </a:r>
              <a:endParaRPr sz="32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56" name="Google Shape;356;p45"/>
            <p:cNvSpPr/>
            <p:nvPr/>
          </p:nvSpPr>
          <p:spPr>
            <a:xfrm>
              <a:off x="12242800" y="7967743"/>
              <a:ext cx="211454" cy="259715"/>
            </a:xfrm>
            <a:custGeom>
              <a:avLst/>
              <a:gdLst/>
              <a:ahLst/>
              <a:cxnLst/>
              <a:rect l="l" t="t" r="r" b="b"/>
              <a:pathLst>
                <a:path w="211454" h="259715" extrusionOk="0">
                  <a:moveTo>
                    <a:pt x="0" y="0"/>
                  </a:moveTo>
                  <a:lnTo>
                    <a:pt x="211353" y="129590"/>
                  </a:lnTo>
                  <a:lnTo>
                    <a:pt x="0" y="259181"/>
                  </a:lnTo>
                </a:path>
              </a:pathLst>
            </a:custGeom>
            <a:noFill/>
            <a:ln w="46100" cap="flat" cmpd="sng">
              <a:solidFill>
                <a:srgbClr val="1F2E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357" name="Google Shape;357;p45"/>
            <p:cNvSpPr/>
            <p:nvPr/>
          </p:nvSpPr>
          <p:spPr>
            <a:xfrm>
              <a:off x="10783167" y="7027546"/>
              <a:ext cx="259715" cy="211454"/>
            </a:xfrm>
            <a:custGeom>
              <a:avLst/>
              <a:gdLst/>
              <a:ahLst/>
              <a:cxnLst/>
              <a:rect l="l" t="t" r="r" b="b"/>
              <a:pathLst>
                <a:path w="259715" h="211454" extrusionOk="0">
                  <a:moveTo>
                    <a:pt x="0" y="211353"/>
                  </a:moveTo>
                  <a:lnTo>
                    <a:pt x="129590" y="0"/>
                  </a:lnTo>
                  <a:lnTo>
                    <a:pt x="259181" y="211353"/>
                  </a:lnTo>
                </a:path>
              </a:pathLst>
            </a:custGeom>
            <a:noFill/>
            <a:ln w="46100" cap="flat" cmpd="sng">
              <a:solidFill>
                <a:srgbClr val="1F2E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358" name="Google Shape;358;p45"/>
            <p:cNvSpPr/>
            <p:nvPr/>
          </p:nvSpPr>
          <p:spPr>
            <a:xfrm>
              <a:off x="9364346" y="7967747"/>
              <a:ext cx="211454" cy="259715"/>
            </a:xfrm>
            <a:custGeom>
              <a:avLst/>
              <a:gdLst/>
              <a:ahLst/>
              <a:cxnLst/>
              <a:rect l="l" t="t" r="r" b="b"/>
              <a:pathLst>
                <a:path w="211454" h="259715" extrusionOk="0">
                  <a:moveTo>
                    <a:pt x="211353" y="259181"/>
                  </a:moveTo>
                  <a:lnTo>
                    <a:pt x="0" y="129590"/>
                  </a:lnTo>
                  <a:lnTo>
                    <a:pt x="211353" y="0"/>
                  </a:lnTo>
                </a:path>
              </a:pathLst>
            </a:custGeom>
            <a:noFill/>
            <a:ln w="46100" cap="flat" cmpd="sng">
              <a:solidFill>
                <a:srgbClr val="1F2E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sp>
        <p:nvSpPr>
          <p:cNvPr id="359" name="Google Shape;359;p45"/>
          <p:cNvSpPr/>
          <p:nvPr/>
        </p:nvSpPr>
        <p:spPr>
          <a:xfrm>
            <a:off x="7558462" y="3562554"/>
            <a:ext cx="7282560" cy="725196"/>
          </a:xfrm>
          <a:prstGeom prst="rect">
            <a:avLst/>
          </a:prstGeom>
          <a:noFill/>
          <a:ln w="25400" cap="flat" cmpd="sng">
            <a:solidFill>
              <a:srgbClr val="1F2E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45689" rIns="91422" bIns="45689" anchor="ctr" anchorCtr="0">
            <a:noAutofit/>
          </a:bodyPr>
          <a:lstStyle/>
          <a:p>
            <a:pPr algn="ctr" rtl="0">
              <a:buClr>
                <a:schemeClr val="lt1"/>
              </a:buClr>
              <a:buSzPts val="1000"/>
            </a:pPr>
            <a:endParaRPr sz="177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9043" y="4465086"/>
            <a:ext cx="1182988" cy="118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4940" y="1223069"/>
            <a:ext cx="3142373" cy="24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0069" y="6116233"/>
            <a:ext cx="2945259" cy="133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5" descr="English Logo Organization Horizontal RGB Blu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17755" y="345091"/>
            <a:ext cx="2088372" cy="75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11">
            <a:extLst>
              <a:ext uri="{FF2B5EF4-FFF2-40B4-BE49-F238E27FC236}">
                <a16:creationId xmlns:a16="http://schemas.microsoft.com/office/drawing/2014/main" id="{5C0BC8BB-E574-D263-6D7C-BFD69FA43B37}"/>
              </a:ext>
            </a:extLst>
          </p:cNvPr>
          <p:cNvSpPr/>
          <p:nvPr/>
        </p:nvSpPr>
        <p:spPr>
          <a:xfrm rot="10800000">
            <a:off x="8124475" y="1202267"/>
            <a:ext cx="2730736" cy="7408503"/>
          </a:xfrm>
          <a:prstGeom prst="rect">
            <a:avLst/>
          </a:prstGeom>
          <a:solidFill>
            <a:srgbClr val="1F2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12">
            <a:extLst>
              <a:ext uri="{FF2B5EF4-FFF2-40B4-BE49-F238E27FC236}">
                <a16:creationId xmlns:a16="http://schemas.microsoft.com/office/drawing/2014/main" id="{9DD2B0BF-B1BF-9DA0-A6DC-F40B09ABBEEE}"/>
              </a:ext>
            </a:extLst>
          </p:cNvPr>
          <p:cNvSpPr/>
          <p:nvPr/>
        </p:nvSpPr>
        <p:spPr>
          <a:xfrm rot="10800000">
            <a:off x="5393738" y="1202267"/>
            <a:ext cx="2730736" cy="7408503"/>
          </a:xfrm>
          <a:prstGeom prst="rect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6" name="Rectángulo 13">
            <a:extLst>
              <a:ext uri="{FF2B5EF4-FFF2-40B4-BE49-F238E27FC236}">
                <a16:creationId xmlns:a16="http://schemas.microsoft.com/office/drawing/2014/main" id="{1F081AD9-41EE-A9A2-026A-7871E91235B7}"/>
              </a:ext>
            </a:extLst>
          </p:cNvPr>
          <p:cNvSpPr/>
          <p:nvPr/>
        </p:nvSpPr>
        <p:spPr>
          <a:xfrm rot="10800000">
            <a:off x="2663002" y="1202266"/>
            <a:ext cx="2730736" cy="7408504"/>
          </a:xfrm>
          <a:prstGeom prst="rect">
            <a:avLst/>
          </a:prstGeom>
          <a:solidFill>
            <a:srgbClr val="1F2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14">
            <a:extLst>
              <a:ext uri="{FF2B5EF4-FFF2-40B4-BE49-F238E27FC236}">
                <a16:creationId xmlns:a16="http://schemas.microsoft.com/office/drawing/2014/main" id="{E05B482A-F38B-F293-0969-08BE34A544A9}"/>
              </a:ext>
            </a:extLst>
          </p:cNvPr>
          <p:cNvSpPr/>
          <p:nvPr/>
        </p:nvSpPr>
        <p:spPr>
          <a:xfrm rot="10800000">
            <a:off x="-67734" y="1202267"/>
            <a:ext cx="2730736" cy="7408505"/>
          </a:xfrm>
          <a:prstGeom prst="rect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Triángulo 16">
            <a:extLst>
              <a:ext uri="{FF2B5EF4-FFF2-40B4-BE49-F238E27FC236}">
                <a16:creationId xmlns:a16="http://schemas.microsoft.com/office/drawing/2014/main" id="{EFCA403E-B129-491A-B056-2A0DC4FC023B}"/>
              </a:ext>
            </a:extLst>
          </p:cNvPr>
          <p:cNvSpPr/>
          <p:nvPr/>
        </p:nvSpPr>
        <p:spPr>
          <a:xfrm rot="5400000">
            <a:off x="2536595" y="5701189"/>
            <a:ext cx="2460413" cy="2207601"/>
          </a:xfrm>
          <a:prstGeom prst="triangle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0" name="Triángulo 17">
            <a:extLst>
              <a:ext uri="{FF2B5EF4-FFF2-40B4-BE49-F238E27FC236}">
                <a16:creationId xmlns:a16="http://schemas.microsoft.com/office/drawing/2014/main" id="{9C731FAD-D0B5-9AAE-B3D8-85EDED7A219B}"/>
              </a:ext>
            </a:extLst>
          </p:cNvPr>
          <p:cNvSpPr/>
          <p:nvPr/>
        </p:nvSpPr>
        <p:spPr>
          <a:xfrm rot="5400000">
            <a:off x="-194142" y="5701189"/>
            <a:ext cx="2460413" cy="2207601"/>
          </a:xfrm>
          <a:prstGeom prst="triangle">
            <a:avLst/>
          </a:prstGeom>
          <a:solidFill>
            <a:srgbClr val="05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1" name="Triángulo 18">
            <a:extLst>
              <a:ext uri="{FF2B5EF4-FFF2-40B4-BE49-F238E27FC236}">
                <a16:creationId xmlns:a16="http://schemas.microsoft.com/office/drawing/2014/main" id="{03580DB2-8583-46B4-6E0A-91D816331B36}"/>
              </a:ext>
            </a:extLst>
          </p:cNvPr>
          <p:cNvSpPr/>
          <p:nvPr/>
        </p:nvSpPr>
        <p:spPr>
          <a:xfrm rot="5400000">
            <a:off x="7998068" y="5701189"/>
            <a:ext cx="2460413" cy="2207601"/>
          </a:xfrm>
          <a:prstGeom prst="triangle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2" name="Triángulo 19">
            <a:extLst>
              <a:ext uri="{FF2B5EF4-FFF2-40B4-BE49-F238E27FC236}">
                <a16:creationId xmlns:a16="http://schemas.microsoft.com/office/drawing/2014/main" id="{CE10974D-E178-37C7-C528-26B85F048E60}"/>
              </a:ext>
            </a:extLst>
          </p:cNvPr>
          <p:cNvSpPr/>
          <p:nvPr/>
        </p:nvSpPr>
        <p:spPr>
          <a:xfrm rot="5400000">
            <a:off x="5274934" y="5701189"/>
            <a:ext cx="2460413" cy="2207601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3" name="Rectángulo 11">
            <a:extLst>
              <a:ext uri="{FF2B5EF4-FFF2-40B4-BE49-F238E27FC236}">
                <a16:creationId xmlns:a16="http://schemas.microsoft.com/office/drawing/2014/main" id="{9E70E0CA-FB83-DD34-F7F2-EA1D756C2EEA}"/>
              </a:ext>
            </a:extLst>
          </p:cNvPr>
          <p:cNvSpPr/>
          <p:nvPr/>
        </p:nvSpPr>
        <p:spPr>
          <a:xfrm rot="10800000">
            <a:off x="13525264" y="1202266"/>
            <a:ext cx="2730736" cy="7408502"/>
          </a:xfrm>
          <a:prstGeom prst="rect">
            <a:avLst/>
          </a:prstGeom>
          <a:solidFill>
            <a:srgbClr val="1F2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4" name="Rectángulo 12">
            <a:extLst>
              <a:ext uri="{FF2B5EF4-FFF2-40B4-BE49-F238E27FC236}">
                <a16:creationId xmlns:a16="http://schemas.microsoft.com/office/drawing/2014/main" id="{A6AFAEA4-7F1F-1B4F-EE3E-17EBE590815A}"/>
              </a:ext>
            </a:extLst>
          </p:cNvPr>
          <p:cNvSpPr/>
          <p:nvPr/>
        </p:nvSpPr>
        <p:spPr>
          <a:xfrm rot="10800000">
            <a:off x="10794527" y="1202267"/>
            <a:ext cx="2730736" cy="7408503"/>
          </a:xfrm>
          <a:prstGeom prst="rect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5" name="Triángulo 18">
            <a:extLst>
              <a:ext uri="{FF2B5EF4-FFF2-40B4-BE49-F238E27FC236}">
                <a16:creationId xmlns:a16="http://schemas.microsoft.com/office/drawing/2014/main" id="{9328773B-C0A8-EEC6-97B2-AF1ABDBFC0E7}"/>
              </a:ext>
            </a:extLst>
          </p:cNvPr>
          <p:cNvSpPr/>
          <p:nvPr/>
        </p:nvSpPr>
        <p:spPr>
          <a:xfrm rot="5400000">
            <a:off x="13398857" y="5701189"/>
            <a:ext cx="2460413" cy="2207601"/>
          </a:xfrm>
          <a:prstGeom prst="triangle">
            <a:avLst/>
          </a:prstGeom>
          <a:solidFill>
            <a:srgbClr val="25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6" name="Triángulo 19">
            <a:extLst>
              <a:ext uri="{FF2B5EF4-FFF2-40B4-BE49-F238E27FC236}">
                <a16:creationId xmlns:a16="http://schemas.microsoft.com/office/drawing/2014/main" id="{B8AC47B2-D475-92D8-245C-3CCAB72C73E7}"/>
              </a:ext>
            </a:extLst>
          </p:cNvPr>
          <p:cNvSpPr/>
          <p:nvPr/>
        </p:nvSpPr>
        <p:spPr>
          <a:xfrm rot="5400000">
            <a:off x="10675722" y="5701189"/>
            <a:ext cx="2460413" cy="2207601"/>
          </a:xfrm>
          <a:prstGeom prst="triangle">
            <a:avLst/>
          </a:prstGeom>
          <a:solidFill>
            <a:srgbClr val="8CE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5859F699-A51B-77C4-72A6-1F9A1F631D9E}"/>
              </a:ext>
            </a:extLst>
          </p:cNvPr>
          <p:cNvSpPr txBox="1"/>
          <p:nvPr/>
        </p:nvSpPr>
        <p:spPr>
          <a:xfrm>
            <a:off x="808820" y="6274740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1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07D4F40E-A791-BEC1-358A-D0F9FE885FCE}"/>
              </a:ext>
            </a:extLst>
          </p:cNvPr>
          <p:cNvSpPr txBox="1"/>
          <p:nvPr/>
        </p:nvSpPr>
        <p:spPr>
          <a:xfrm>
            <a:off x="3081221" y="6234383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2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57A93D9B-3A56-E3D0-1924-C448B1CECE41}"/>
              </a:ext>
            </a:extLst>
          </p:cNvPr>
          <p:cNvSpPr txBox="1"/>
          <p:nvPr/>
        </p:nvSpPr>
        <p:spPr>
          <a:xfrm>
            <a:off x="5948916" y="6234383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3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B1F66CA1-48EC-0CB9-578C-939934FD78C2}"/>
              </a:ext>
            </a:extLst>
          </p:cNvPr>
          <p:cNvSpPr txBox="1"/>
          <p:nvPr/>
        </p:nvSpPr>
        <p:spPr>
          <a:xfrm>
            <a:off x="8677851" y="6234383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4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D960C6B0-E3CC-9C01-97CB-4F1B5CD62DE4}"/>
              </a:ext>
            </a:extLst>
          </p:cNvPr>
          <p:cNvSpPr txBox="1"/>
          <p:nvPr/>
        </p:nvSpPr>
        <p:spPr>
          <a:xfrm>
            <a:off x="11223174" y="6358776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5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ADFFEE92-F145-A84F-AA8E-76C5845CD24D}"/>
              </a:ext>
            </a:extLst>
          </p:cNvPr>
          <p:cNvSpPr txBox="1"/>
          <p:nvPr/>
        </p:nvSpPr>
        <p:spPr>
          <a:xfrm>
            <a:off x="13814886" y="6234383"/>
            <a:ext cx="256711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7200" b="1" dirty="0">
                <a:solidFill>
                  <a:schemeClr val="bg1"/>
                </a:solidFill>
                <a:latin typeface="Overpass Black" pitchFamily="2" charset="77"/>
                <a:cs typeface="Noto Sans"/>
              </a:rPr>
              <a:t>6</a:t>
            </a:r>
            <a:endParaRPr sz="7200" b="1" dirty="0">
              <a:solidFill>
                <a:schemeClr val="bg1"/>
              </a:solidFill>
              <a:latin typeface="Overpass Black" pitchFamily="2" charset="77"/>
              <a:cs typeface="Noto San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C6E95B-FD14-025D-36E2-EA3BD90E0E94}"/>
              </a:ext>
            </a:extLst>
          </p:cNvPr>
          <p:cNvSpPr txBox="1"/>
          <p:nvPr/>
        </p:nvSpPr>
        <p:spPr>
          <a:xfrm>
            <a:off x="204872" y="3573745"/>
            <a:ext cx="2792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 aumento sostenido de la productividad no habrá reducción sostenida de la informalidad</a:t>
            </a:r>
            <a:r>
              <a:rPr lang="es-MX" sz="1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n-GB" sz="1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24899D-6607-02EC-BB62-49ABD149218F}"/>
              </a:ext>
            </a:extLst>
          </p:cNvPr>
          <p:cNvSpPr txBox="1"/>
          <p:nvPr/>
        </p:nvSpPr>
        <p:spPr>
          <a:xfrm>
            <a:off x="2897273" y="3573745"/>
            <a:ext cx="220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 derechos laborales no hay empleo formal</a:t>
            </a:r>
            <a:r>
              <a:rPr lang="es-MX" sz="1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n-GB" sz="1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43382C-0323-37D5-1558-C7EB7868817A}"/>
              </a:ext>
            </a:extLst>
          </p:cNvPr>
          <p:cNvSpPr txBox="1"/>
          <p:nvPr/>
        </p:nvSpPr>
        <p:spPr>
          <a:xfrm>
            <a:off x="5641879" y="3573745"/>
            <a:ext cx="2316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informalidad no es un bloque monolítico y homogéneo</a:t>
            </a:r>
            <a:r>
              <a:rPr lang="es-MX" sz="1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n-GB" sz="1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DCB0A0-76FA-0B8C-E29B-EE08AC0EF4B0}"/>
              </a:ext>
            </a:extLst>
          </p:cNvPr>
          <p:cNvSpPr txBox="1"/>
          <p:nvPr/>
        </p:nvSpPr>
        <p:spPr>
          <a:xfrm>
            <a:off x="8349807" y="3573745"/>
            <a:ext cx="2207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existen soluciones instantáneas ni rutas únicas hacia la formalidad</a:t>
            </a:r>
            <a:r>
              <a:rPr lang="es-MX" sz="1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GB" sz="1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138429-C02B-5796-18B8-B9FCBAED1DBB}"/>
              </a:ext>
            </a:extLst>
          </p:cNvPr>
          <p:cNvSpPr txBox="1"/>
          <p:nvPr/>
        </p:nvSpPr>
        <p:spPr>
          <a:xfrm>
            <a:off x="10899191" y="3573745"/>
            <a:ext cx="2459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formalización debe contribuir a la transición justa en el contexto de cambio climático y tecnológico</a:t>
            </a:r>
            <a:r>
              <a:rPr lang="en-GB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MX" sz="18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9C2586-E58E-B574-FBB7-7795AE93E756}"/>
              </a:ext>
            </a:extLst>
          </p:cNvPr>
          <p:cNvSpPr txBox="1"/>
          <p:nvPr/>
        </p:nvSpPr>
        <p:spPr>
          <a:xfrm>
            <a:off x="13785407" y="3573745"/>
            <a:ext cx="220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formalizar hay que incluir, dialogar y ejecutar</a:t>
            </a:r>
            <a:r>
              <a:rPr lang="es-MX" sz="18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n-GB" sz="18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4" name="Rectángulo 12">
            <a:extLst>
              <a:ext uri="{FF2B5EF4-FFF2-40B4-BE49-F238E27FC236}">
                <a16:creationId xmlns:a16="http://schemas.microsoft.com/office/drawing/2014/main" id="{C9032B2B-451A-5A0F-1426-43AB44F9BE1C}"/>
              </a:ext>
            </a:extLst>
          </p:cNvPr>
          <p:cNvSpPr/>
          <p:nvPr/>
        </p:nvSpPr>
        <p:spPr>
          <a:xfrm rot="10800000">
            <a:off x="-291852" y="-160892"/>
            <a:ext cx="16477762" cy="3300199"/>
          </a:xfrm>
          <a:custGeom>
            <a:avLst/>
            <a:gdLst>
              <a:gd name="connsiteX0" fmla="*/ 0 w 16314119"/>
              <a:gd name="connsiteY0" fmla="*/ 0 h 2460412"/>
              <a:gd name="connsiteX1" fmla="*/ 16314119 w 16314119"/>
              <a:gd name="connsiteY1" fmla="*/ 0 h 2460412"/>
              <a:gd name="connsiteX2" fmla="*/ 16314119 w 16314119"/>
              <a:gd name="connsiteY2" fmla="*/ 2460412 h 2460412"/>
              <a:gd name="connsiteX3" fmla="*/ 0 w 16314119"/>
              <a:gd name="connsiteY3" fmla="*/ 2460412 h 2460412"/>
              <a:gd name="connsiteX4" fmla="*/ 0 w 16314119"/>
              <a:gd name="connsiteY4" fmla="*/ 0 h 2460412"/>
              <a:gd name="connsiteX0" fmla="*/ 0 w 16314119"/>
              <a:gd name="connsiteY0" fmla="*/ 0 h 2460412"/>
              <a:gd name="connsiteX1" fmla="*/ 16297186 w 16314119"/>
              <a:gd name="connsiteY1" fmla="*/ 846667 h 2460412"/>
              <a:gd name="connsiteX2" fmla="*/ 16314119 w 16314119"/>
              <a:gd name="connsiteY2" fmla="*/ 2460412 h 2460412"/>
              <a:gd name="connsiteX3" fmla="*/ 0 w 16314119"/>
              <a:gd name="connsiteY3" fmla="*/ 2460412 h 2460412"/>
              <a:gd name="connsiteX4" fmla="*/ 0 w 16314119"/>
              <a:gd name="connsiteY4" fmla="*/ 0 h 2460412"/>
              <a:gd name="connsiteX0" fmla="*/ 16750 w 16330869"/>
              <a:gd name="connsiteY0" fmla="*/ 0 h 2895901"/>
              <a:gd name="connsiteX1" fmla="*/ 16313936 w 16330869"/>
              <a:gd name="connsiteY1" fmla="*/ 846667 h 2895901"/>
              <a:gd name="connsiteX2" fmla="*/ 16330869 w 16330869"/>
              <a:gd name="connsiteY2" fmla="*/ 2460412 h 2895901"/>
              <a:gd name="connsiteX3" fmla="*/ 0 w 16330869"/>
              <a:gd name="connsiteY3" fmla="*/ 2895901 h 2895901"/>
              <a:gd name="connsiteX4" fmla="*/ 16750 w 16330869"/>
              <a:gd name="connsiteY4" fmla="*/ 0 h 2895901"/>
              <a:gd name="connsiteX0" fmla="*/ 16750 w 16314120"/>
              <a:gd name="connsiteY0" fmla="*/ 0 h 2895901"/>
              <a:gd name="connsiteX1" fmla="*/ 16313936 w 16314120"/>
              <a:gd name="connsiteY1" fmla="*/ 846667 h 2895901"/>
              <a:gd name="connsiteX2" fmla="*/ 16314120 w 16314120"/>
              <a:gd name="connsiteY2" fmla="*/ 2879152 h 2895901"/>
              <a:gd name="connsiteX3" fmla="*/ 0 w 16314120"/>
              <a:gd name="connsiteY3" fmla="*/ 2895901 h 2895901"/>
              <a:gd name="connsiteX4" fmla="*/ 16750 w 16314120"/>
              <a:gd name="connsiteY4" fmla="*/ 0 h 2895901"/>
              <a:gd name="connsiteX0" fmla="*/ 1612 w 16298982"/>
              <a:gd name="connsiteY0" fmla="*/ 0 h 3264393"/>
              <a:gd name="connsiteX1" fmla="*/ 16298798 w 16298982"/>
              <a:gd name="connsiteY1" fmla="*/ 846667 h 3264393"/>
              <a:gd name="connsiteX2" fmla="*/ 16298982 w 16298982"/>
              <a:gd name="connsiteY2" fmla="*/ 2879152 h 3264393"/>
              <a:gd name="connsiteX3" fmla="*/ 1611 w 16298982"/>
              <a:gd name="connsiteY3" fmla="*/ 3264393 h 3264393"/>
              <a:gd name="connsiteX4" fmla="*/ 1612 w 16298982"/>
              <a:gd name="connsiteY4" fmla="*/ 0 h 3264393"/>
              <a:gd name="connsiteX0" fmla="*/ 1612 w 16298982"/>
              <a:gd name="connsiteY0" fmla="*/ 0 h 3264393"/>
              <a:gd name="connsiteX1" fmla="*/ 16298798 w 16298982"/>
              <a:gd name="connsiteY1" fmla="*/ 846667 h 3264393"/>
              <a:gd name="connsiteX2" fmla="*/ 16298982 w 16298982"/>
              <a:gd name="connsiteY2" fmla="*/ 3247644 h 3264393"/>
              <a:gd name="connsiteX3" fmla="*/ 1611 w 16298982"/>
              <a:gd name="connsiteY3" fmla="*/ 3264393 h 3264393"/>
              <a:gd name="connsiteX4" fmla="*/ 1612 w 16298982"/>
              <a:gd name="connsiteY4" fmla="*/ 0 h 32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982" h="3264393">
                <a:moveTo>
                  <a:pt x="1612" y="0"/>
                </a:moveTo>
                <a:lnTo>
                  <a:pt x="16298798" y="846667"/>
                </a:lnTo>
                <a:cubicBezTo>
                  <a:pt x="16298859" y="1524162"/>
                  <a:pt x="16298921" y="2570149"/>
                  <a:pt x="16298982" y="3247644"/>
                </a:cubicBezTo>
                <a:lnTo>
                  <a:pt x="1611" y="3264393"/>
                </a:lnTo>
                <a:cubicBezTo>
                  <a:pt x="7194" y="2299093"/>
                  <a:pt x="-3971" y="965300"/>
                  <a:pt x="1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22305689-425D-9534-7C1C-36B522D17229}"/>
              </a:ext>
            </a:extLst>
          </p:cNvPr>
          <p:cNvSpPr txBox="1">
            <a:spLocks/>
          </p:cNvSpPr>
          <p:nvPr/>
        </p:nvSpPr>
        <p:spPr>
          <a:xfrm>
            <a:off x="2500357" y="1386422"/>
            <a:ext cx="131627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1F2EBF"/>
                </a:solidFill>
                <a:latin typeface="Overpass"/>
                <a:ea typeface="+mj-ea"/>
                <a:cs typeface="Overpass"/>
              </a:defRPr>
            </a:lvl1pPr>
          </a:lstStyle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1F2EBF"/>
                </a:solidFill>
                <a:effectLst/>
                <a:uLnTx/>
                <a:uFillTx/>
                <a:latin typeface="Overpass"/>
                <a:ea typeface="+mj-ea"/>
              </a:rPr>
              <a:t>Principios básicos para políticas de formalización efectivas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9B6C77-959C-44C9-DC11-AD512D419ECC}"/>
              </a:ext>
            </a:extLst>
          </p:cNvPr>
          <p:cNvGrpSpPr/>
          <p:nvPr/>
        </p:nvGrpSpPr>
        <p:grpSpPr>
          <a:xfrm>
            <a:off x="719155" y="1451156"/>
            <a:ext cx="1491579" cy="502088"/>
            <a:chOff x="2705071" y="6347022"/>
            <a:chExt cx="1993915" cy="719439"/>
          </a:xfrm>
        </p:grpSpPr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F088C49-0B45-D5BC-388E-CD9BBCE3F7F8}"/>
                </a:ext>
              </a:extLst>
            </p:cNvPr>
            <p:cNvSpPr/>
            <p:nvPr/>
          </p:nvSpPr>
          <p:spPr>
            <a:xfrm>
              <a:off x="270507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8">
              <a:extLst>
                <a:ext uri="{FF2B5EF4-FFF2-40B4-BE49-F238E27FC236}">
                  <a16:creationId xmlns:a16="http://schemas.microsoft.com/office/drawing/2014/main" id="{A8E6E061-E736-0861-7E8B-9FB4A922E934}"/>
                </a:ext>
              </a:extLst>
            </p:cNvPr>
            <p:cNvSpPr/>
            <p:nvPr/>
          </p:nvSpPr>
          <p:spPr>
            <a:xfrm>
              <a:off x="3380697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D6970306-8BEE-06D1-9842-3B6CA5BAD454}"/>
                </a:ext>
              </a:extLst>
            </p:cNvPr>
            <p:cNvSpPr/>
            <p:nvPr/>
          </p:nvSpPr>
          <p:spPr>
            <a:xfrm>
              <a:off x="407564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CuadroTexto 3">
            <a:extLst>
              <a:ext uri="{FF2B5EF4-FFF2-40B4-BE49-F238E27FC236}">
                <a16:creationId xmlns:a16="http://schemas.microsoft.com/office/drawing/2014/main" id="{E3D0D3DD-F61F-210B-3269-4CE9A906638C}"/>
              </a:ext>
            </a:extLst>
          </p:cNvPr>
          <p:cNvSpPr txBox="1"/>
          <p:nvPr/>
        </p:nvSpPr>
        <p:spPr>
          <a:xfrm>
            <a:off x="198838" y="8610772"/>
            <a:ext cx="13744403" cy="50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80"/>
              </a:lnSpc>
            </a:pPr>
            <a:r>
              <a:rPr lang="en-GB" sz="1600" dirty="0">
                <a:solidFill>
                  <a:srgbClr val="24004F"/>
                </a:solidFill>
                <a:latin typeface="Noto Sans"/>
                <a:cs typeface="Noto Sans"/>
              </a:rPr>
              <a:t>Fuente: </a:t>
            </a:r>
            <a:r>
              <a:rPr lang="en-GB" sz="1600" dirty="0" err="1">
                <a:solidFill>
                  <a:srgbClr val="24004F"/>
                </a:solidFill>
                <a:latin typeface="Noto Sans"/>
                <a:cs typeface="Noto Sans"/>
              </a:rPr>
              <a:t>Estrategia</a:t>
            </a:r>
            <a:r>
              <a:rPr lang="en-GB" sz="1600" dirty="0">
                <a:solidFill>
                  <a:srgbClr val="24004F"/>
                </a:solidFill>
                <a:latin typeface="Noto Sans"/>
                <a:cs typeface="Noto Sans"/>
              </a:rPr>
              <a:t> para la </a:t>
            </a:r>
            <a:r>
              <a:rPr lang="en-GB" sz="1600" dirty="0" err="1">
                <a:solidFill>
                  <a:srgbClr val="24004F"/>
                </a:solidFill>
                <a:latin typeface="Noto Sans"/>
                <a:cs typeface="Noto Sans"/>
              </a:rPr>
              <a:t>Formalización</a:t>
            </a:r>
            <a:r>
              <a:rPr lang="en-GB" sz="1600" dirty="0">
                <a:solidFill>
                  <a:srgbClr val="24004F"/>
                </a:solidFill>
                <a:latin typeface="Noto Sans"/>
                <a:cs typeface="Noto Sans"/>
              </a:rPr>
              <a:t> </a:t>
            </a:r>
            <a:r>
              <a:rPr lang="en-GB" sz="1600" dirty="0" err="1">
                <a:solidFill>
                  <a:srgbClr val="24004F"/>
                </a:solidFill>
                <a:latin typeface="Noto Sans"/>
                <a:cs typeface="Noto Sans"/>
              </a:rPr>
              <a:t>en</a:t>
            </a:r>
            <a:r>
              <a:rPr lang="en-GB" sz="1600" dirty="0">
                <a:solidFill>
                  <a:srgbClr val="24004F"/>
                </a:solidFill>
                <a:latin typeface="Noto Sans"/>
                <a:cs typeface="Noto Sans"/>
              </a:rPr>
              <a:t> América Latina y </a:t>
            </a:r>
            <a:r>
              <a:rPr lang="en-GB" sz="1600" dirty="0" err="1">
                <a:solidFill>
                  <a:srgbClr val="24004F"/>
                </a:solidFill>
                <a:latin typeface="Noto Sans"/>
                <a:cs typeface="Noto Sans"/>
              </a:rPr>
              <a:t>el</a:t>
            </a:r>
            <a:r>
              <a:rPr lang="en-GB" sz="1600" dirty="0">
                <a:solidFill>
                  <a:srgbClr val="24004F"/>
                </a:solidFill>
                <a:latin typeface="Noto Sans"/>
                <a:cs typeface="Noto Sans"/>
              </a:rPr>
              <a:t> Caribe - FORLAC 2.0</a:t>
            </a:r>
            <a:endParaRPr lang="en-US" sz="1600" dirty="0">
              <a:solidFill>
                <a:srgbClr val="24004F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9976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14"/>
          <p:cNvSpPr txBox="1">
            <a:spLocks/>
          </p:cNvSpPr>
          <p:nvPr/>
        </p:nvSpPr>
        <p:spPr>
          <a:xfrm>
            <a:off x="2344313" y="790439"/>
            <a:ext cx="1269404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1F2EBF"/>
                </a:solidFill>
                <a:latin typeface="Overpass"/>
                <a:ea typeface="+mj-ea"/>
                <a:cs typeface="Overpas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3200" dirty="0"/>
              <a:t>Hacía un marco</a:t>
            </a:r>
            <a:r>
              <a:rPr lang="es-ES" sz="3200" spc="55" dirty="0"/>
              <a:t> </a:t>
            </a:r>
            <a:r>
              <a:rPr lang="es-ES" sz="3200" dirty="0"/>
              <a:t>integrado</a:t>
            </a:r>
            <a:r>
              <a:rPr lang="es-ES" sz="3200" spc="55" dirty="0"/>
              <a:t> </a:t>
            </a:r>
            <a:r>
              <a:rPr lang="es-ES" sz="3200" dirty="0"/>
              <a:t>de</a:t>
            </a:r>
            <a:r>
              <a:rPr lang="es-ES" sz="3200" spc="55" dirty="0"/>
              <a:t> </a:t>
            </a:r>
            <a:r>
              <a:rPr lang="es-ES" sz="3200" dirty="0"/>
              <a:t>políticas</a:t>
            </a:r>
            <a:r>
              <a:rPr lang="es-ES" sz="3200" spc="55" dirty="0"/>
              <a:t> </a:t>
            </a:r>
            <a:r>
              <a:rPr lang="es-ES" sz="3200" dirty="0"/>
              <a:t>para</a:t>
            </a:r>
            <a:r>
              <a:rPr lang="es-ES" sz="3200" spc="55" dirty="0"/>
              <a:t> </a:t>
            </a:r>
            <a:r>
              <a:rPr lang="es-ES" sz="3200" dirty="0"/>
              <a:t>la</a:t>
            </a:r>
            <a:r>
              <a:rPr lang="es-ES" sz="3200" spc="55" dirty="0"/>
              <a:t> </a:t>
            </a:r>
            <a:r>
              <a:rPr lang="es-ES" sz="3200" spc="-10" dirty="0"/>
              <a:t>formalización en América Latina y el Caribe: FORLAC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C515D-E8B4-784E-4FF3-3511CCE9AAE8}"/>
              </a:ext>
            </a:extLst>
          </p:cNvPr>
          <p:cNvSpPr txBox="1"/>
          <p:nvPr/>
        </p:nvSpPr>
        <p:spPr>
          <a:xfrm>
            <a:off x="8374511" y="6626323"/>
            <a:ext cx="290736" cy="35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50" b="1" dirty="0">
                <a:solidFill>
                  <a:srgbClr val="1400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DD83B-CE03-DB4D-F6ED-CDDA3C263638}"/>
              </a:ext>
            </a:extLst>
          </p:cNvPr>
          <p:cNvSpPr/>
          <p:nvPr/>
        </p:nvSpPr>
        <p:spPr>
          <a:xfrm>
            <a:off x="6142607" y="2798064"/>
            <a:ext cx="4393774" cy="6339938"/>
          </a:xfrm>
          <a:prstGeom prst="rect">
            <a:avLst/>
          </a:prstGeom>
          <a:solidFill>
            <a:srgbClr val="C7C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932070-70CA-D845-B64B-B6B195BDA429}"/>
              </a:ext>
            </a:extLst>
          </p:cNvPr>
          <p:cNvGrpSpPr/>
          <p:nvPr/>
        </p:nvGrpSpPr>
        <p:grpSpPr>
          <a:xfrm>
            <a:off x="566694" y="2026785"/>
            <a:ext cx="3375718" cy="3133870"/>
            <a:chOff x="566694" y="2930979"/>
            <a:chExt cx="3375718" cy="34908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1A4D9A-C3A8-93E2-B8A6-A954FD39E80B}"/>
                </a:ext>
              </a:extLst>
            </p:cNvPr>
            <p:cNvGrpSpPr/>
            <p:nvPr/>
          </p:nvGrpSpPr>
          <p:grpSpPr>
            <a:xfrm>
              <a:off x="566694" y="3629356"/>
              <a:ext cx="3375718" cy="2792448"/>
              <a:chOff x="335584" y="2145459"/>
              <a:chExt cx="3375718" cy="2792448"/>
            </a:xfrm>
          </p:grpSpPr>
          <p:sp>
            <p:nvSpPr>
              <p:cNvPr id="25" name="Snip Single Corner Rectangle 24">
                <a:extLst>
                  <a:ext uri="{FF2B5EF4-FFF2-40B4-BE49-F238E27FC236}">
                    <a16:creationId xmlns:a16="http://schemas.microsoft.com/office/drawing/2014/main" id="{4A926B9D-39A0-6E2B-D739-71C8D49625AC}"/>
                  </a:ext>
                </a:extLst>
              </p:cNvPr>
              <p:cNvSpPr/>
              <p:nvPr/>
            </p:nvSpPr>
            <p:spPr>
              <a:xfrm>
                <a:off x="1354462" y="2145459"/>
                <a:ext cx="2338716" cy="1493853"/>
              </a:xfrm>
              <a:prstGeom prst="snip1Rect">
                <a:avLst/>
              </a:prstGeom>
              <a:solidFill>
                <a:srgbClr val="05D1D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object 2">
                <a:extLst>
                  <a:ext uri="{FF2B5EF4-FFF2-40B4-BE49-F238E27FC236}">
                    <a16:creationId xmlns:a16="http://schemas.microsoft.com/office/drawing/2014/main" id="{34276DCA-A70C-46F0-F978-7D45FC369929}"/>
                  </a:ext>
                </a:extLst>
              </p:cNvPr>
              <p:cNvSpPr txBox="1"/>
              <p:nvPr/>
            </p:nvSpPr>
            <p:spPr>
              <a:xfrm>
                <a:off x="335584" y="2149175"/>
                <a:ext cx="3375718" cy="2788732"/>
              </a:xfrm>
              <a:prstGeom prst="rect">
                <a:avLst/>
              </a:prstGeom>
              <a:solidFill>
                <a:srgbClr val="05D1D1"/>
              </a:solidFill>
              <a:ln w="12700">
                <a:solidFill>
                  <a:srgbClr val="05D1D1"/>
                </a:solidFill>
              </a:ln>
            </p:spPr>
            <p:txBody>
              <a:bodyPr vert="horz" wrap="square" lIns="0" tIns="117158" rIns="0" bIns="0" rtlCol="0" anchor="t">
                <a:spAutoFit/>
              </a:bodyPr>
              <a:lstStyle/>
              <a:p>
                <a:pPr marL="166688" marR="273844" algn="ctr">
                  <a:spcBef>
                    <a:spcPts val="923"/>
                  </a:spcBef>
                </a:pPr>
                <a:r>
                  <a:rPr lang="es-ES" sz="1400" spc="-15" dirty="0">
                    <a:solidFill>
                      <a:srgbClr val="24004F"/>
                    </a:solidFill>
                    <a:latin typeface="Noto Sans"/>
                    <a:cs typeface="Noto Sans"/>
                  </a:rPr>
                  <a:t>Macro: Transformación estructural y diversificación económica, productividad, desarrollo de habilidades.</a:t>
                </a:r>
              </a:p>
              <a:p>
                <a:pPr marL="166688" marR="273844" algn="ctr">
                  <a:spcBef>
                    <a:spcPts val="923"/>
                  </a:spcBef>
                </a:pPr>
                <a:r>
                  <a:rPr lang="es-ES" sz="1400" spc="-15" dirty="0">
                    <a:solidFill>
                      <a:srgbClr val="24004F"/>
                    </a:solidFill>
                    <a:latin typeface="Noto Sans"/>
                    <a:cs typeface="Noto Sans"/>
                  </a:rPr>
                  <a:t>Meso: Políticas sectoriales, apoyo a </a:t>
                </a:r>
                <a:r>
                  <a:rPr lang="es-ES" sz="1400" spc="-15" dirty="0" err="1">
                    <a:solidFill>
                      <a:srgbClr val="24004F"/>
                    </a:solidFill>
                    <a:latin typeface="Noto Sans"/>
                    <a:cs typeface="Noto Sans"/>
                  </a:rPr>
                  <a:t>clusters</a:t>
                </a:r>
                <a:r>
                  <a:rPr lang="es-ES" sz="1400" spc="-15" dirty="0">
                    <a:solidFill>
                      <a:srgbClr val="24004F"/>
                    </a:solidFill>
                    <a:latin typeface="Noto Sans"/>
                    <a:cs typeface="Noto Sans"/>
                  </a:rPr>
                  <a:t> prioritarios y cadenas de valor.</a:t>
                </a:r>
              </a:p>
              <a:p>
                <a:pPr marL="166688" marR="273844" algn="ctr">
                  <a:spcBef>
                    <a:spcPts val="923"/>
                  </a:spcBef>
                </a:pPr>
                <a:r>
                  <a:rPr lang="es-ES" sz="1400" spc="-15" dirty="0">
                    <a:solidFill>
                      <a:srgbClr val="24004F"/>
                    </a:solidFill>
                    <a:latin typeface="Noto Sans"/>
                    <a:cs typeface="Noto Sans"/>
                  </a:rPr>
                  <a:t>Micro: Apoyo a las </a:t>
                </a:r>
                <a:r>
                  <a:rPr lang="es-ES" sz="1400" spc="-15" dirty="0" err="1">
                    <a:solidFill>
                      <a:srgbClr val="24004F"/>
                    </a:solidFill>
                    <a:latin typeface="Noto Sans"/>
                    <a:cs typeface="Noto Sans"/>
                  </a:rPr>
                  <a:t>MIPYMEs</a:t>
                </a:r>
                <a:r>
                  <a:rPr lang="es-ES" sz="1400" spc="-15" dirty="0">
                    <a:solidFill>
                      <a:srgbClr val="24004F"/>
                    </a:solidFill>
                    <a:latin typeface="Noto Sans"/>
                    <a:cs typeface="Noto Sans"/>
                  </a:rPr>
                  <a:t> en transición con potencial de formalización.</a:t>
                </a:r>
                <a:endParaRPr lang="es-ES" sz="1400" dirty="0">
                  <a:latin typeface="Noto Sans"/>
                  <a:cs typeface="Noto Sans"/>
                </a:endParaRPr>
              </a:p>
            </p:txBody>
          </p:sp>
        </p:grp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735CDCA9-B93D-DF0D-1E66-6C085DB6BE25}"/>
                </a:ext>
              </a:extLst>
            </p:cNvPr>
            <p:cNvSpPr txBox="1"/>
            <p:nvPr/>
          </p:nvSpPr>
          <p:spPr>
            <a:xfrm>
              <a:off x="2565193" y="2930979"/>
              <a:ext cx="401581" cy="6251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4000" b="1" dirty="0">
                  <a:solidFill>
                    <a:srgbClr val="05D1D1"/>
                  </a:solidFill>
                  <a:latin typeface="Noto Sans"/>
                  <a:cs typeface="Noto Sans"/>
                </a:rPr>
                <a:t>1</a:t>
              </a:r>
              <a:endParaRPr sz="4000" dirty="0">
                <a:solidFill>
                  <a:srgbClr val="05D1D1"/>
                </a:solidFill>
                <a:latin typeface="Noto Sans"/>
                <a:cs typeface="Noto Sa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0D7E39-418E-E5E9-A45B-B7B05103C48B}"/>
              </a:ext>
            </a:extLst>
          </p:cNvPr>
          <p:cNvGrpSpPr/>
          <p:nvPr/>
        </p:nvGrpSpPr>
        <p:grpSpPr>
          <a:xfrm>
            <a:off x="358644" y="5506905"/>
            <a:ext cx="3904327" cy="2883672"/>
            <a:chOff x="448322" y="6052261"/>
            <a:chExt cx="3904327" cy="3212129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90AA7F6B-777A-82D0-F275-E2C37A6C97CA}"/>
                </a:ext>
              </a:extLst>
            </p:cNvPr>
            <p:cNvSpPr txBox="1"/>
            <p:nvPr/>
          </p:nvSpPr>
          <p:spPr>
            <a:xfrm>
              <a:off x="448322" y="6717783"/>
              <a:ext cx="3904327" cy="2546607"/>
            </a:xfrm>
            <a:prstGeom prst="rect">
              <a:avLst/>
            </a:prstGeom>
            <a:solidFill>
              <a:srgbClr val="FA3D4A"/>
            </a:solidFill>
            <a:ln w="12700">
              <a:solidFill>
                <a:srgbClr val="FA3D4A"/>
              </a:solidFill>
            </a:ln>
          </p:spPr>
          <p:txBody>
            <a:bodyPr vert="horz" wrap="square" lIns="0" tIns="953" rIns="0" bIns="0" rtlCol="0">
              <a:spAutoFit/>
            </a:bodyPr>
            <a:lstStyle/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Promoción, protección y supervisión de los derechos laborales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Sistema adecuado y efectivo de inspección con mayor cobertura.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Servicios de salud y seguridad ocupacional.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Prevención, remedio y eliminación de la violencia y el acoso en el mundo laboral (incluido el basado en género).</a:t>
              </a:r>
              <a:endParaRPr lang="es-ES" sz="1400" dirty="0">
                <a:latin typeface="Noto Sans"/>
                <a:cs typeface="Noto Sans"/>
              </a:endParaRPr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BC9CFC7D-A877-C9EB-C033-EF99D407B358}"/>
                </a:ext>
              </a:extLst>
            </p:cNvPr>
            <p:cNvSpPr txBox="1"/>
            <p:nvPr/>
          </p:nvSpPr>
          <p:spPr>
            <a:xfrm>
              <a:off x="2529496" y="6052261"/>
              <a:ext cx="401581" cy="6251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4000" b="1" dirty="0">
                  <a:solidFill>
                    <a:srgbClr val="FA3D4A"/>
                  </a:solidFill>
                  <a:latin typeface="Noto Sans"/>
                  <a:cs typeface="Noto Sans"/>
                </a:rPr>
                <a:t>4</a:t>
              </a:r>
              <a:endParaRPr sz="4000" dirty="0">
                <a:solidFill>
                  <a:srgbClr val="FA3D4A"/>
                </a:solidFill>
                <a:latin typeface="Noto Sans"/>
                <a:cs typeface="Noto San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6269BB-17FD-A1EA-E8D6-93670119F7F4}"/>
              </a:ext>
            </a:extLst>
          </p:cNvPr>
          <p:cNvGrpSpPr/>
          <p:nvPr/>
        </p:nvGrpSpPr>
        <p:grpSpPr>
          <a:xfrm>
            <a:off x="11477210" y="2026785"/>
            <a:ext cx="3264049" cy="3385279"/>
            <a:chOff x="11477210" y="1631532"/>
            <a:chExt cx="3264049" cy="3770869"/>
          </a:xfrm>
        </p:grpSpPr>
        <p:sp>
          <p:nvSpPr>
            <p:cNvPr id="26" name="Snip Single Corner Rectangle 25">
              <a:extLst>
                <a:ext uri="{FF2B5EF4-FFF2-40B4-BE49-F238E27FC236}">
                  <a16:creationId xmlns:a16="http://schemas.microsoft.com/office/drawing/2014/main" id="{0C93518A-3886-5D30-C4DF-61396962B666}"/>
                </a:ext>
              </a:extLst>
            </p:cNvPr>
            <p:cNvSpPr/>
            <p:nvPr/>
          </p:nvSpPr>
          <p:spPr>
            <a:xfrm>
              <a:off x="12402543" y="2364915"/>
              <a:ext cx="2338716" cy="1493853"/>
            </a:xfrm>
            <a:prstGeom prst="snip1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4537599-DDFD-18B0-882A-BEE69363107B}"/>
                </a:ext>
              </a:extLst>
            </p:cNvPr>
            <p:cNvSpPr txBox="1"/>
            <p:nvPr/>
          </p:nvSpPr>
          <p:spPr>
            <a:xfrm>
              <a:off x="11477210" y="2245123"/>
              <a:ext cx="3260306" cy="315727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FFCC00"/>
              </a:solidFill>
            </a:ln>
          </p:spPr>
          <p:txBody>
            <a:bodyPr vert="horz" wrap="square" lIns="0" tIns="117158" rIns="0" bIns="0" rtlCol="0">
              <a:spAutoFit/>
            </a:bodyPr>
            <a:lstStyle/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Promoción de la educación, formación profesional, desarrollo de habilidades productivas y empleabilidad.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Política salarial, protección de condiciones laborales, programas de empleo público y difusión y provisión de servicios de empleo.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Políticas de migración laboral.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Política de no discriminación en el trabajo.</a:t>
              </a:r>
              <a:endParaRPr sz="1400" dirty="0">
                <a:latin typeface="Noto Sans"/>
                <a:cs typeface="Noto Sans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FC1D2D5-464F-5A64-0241-92A76A03EF80}"/>
                </a:ext>
              </a:extLst>
            </p:cNvPr>
            <p:cNvSpPr txBox="1"/>
            <p:nvPr/>
          </p:nvSpPr>
          <p:spPr>
            <a:xfrm>
              <a:off x="13455102" y="1631532"/>
              <a:ext cx="401581" cy="6251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4000" b="1" dirty="0">
                  <a:solidFill>
                    <a:srgbClr val="FFCC00"/>
                  </a:solidFill>
                  <a:latin typeface="Noto Sans"/>
                  <a:cs typeface="Noto Sans"/>
                </a:rPr>
                <a:t>2</a:t>
              </a:r>
              <a:endParaRPr sz="4000" dirty="0">
                <a:solidFill>
                  <a:srgbClr val="FFCC00"/>
                </a:solidFill>
                <a:latin typeface="Noto Sans"/>
                <a:cs typeface="Noto San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98ABBC-16EF-5682-751C-39B4611FEEB2}"/>
              </a:ext>
            </a:extLst>
          </p:cNvPr>
          <p:cNvGrpSpPr/>
          <p:nvPr/>
        </p:nvGrpSpPr>
        <p:grpSpPr>
          <a:xfrm>
            <a:off x="12379942" y="5518982"/>
            <a:ext cx="2264914" cy="2272192"/>
            <a:chOff x="12379942" y="6541152"/>
            <a:chExt cx="2264914" cy="2531001"/>
          </a:xfrm>
        </p:grpSpPr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D90DA16B-4E85-B9EB-1CB4-5512CEF98E15}"/>
                </a:ext>
              </a:extLst>
            </p:cNvPr>
            <p:cNvSpPr txBox="1"/>
            <p:nvPr/>
          </p:nvSpPr>
          <p:spPr>
            <a:xfrm>
              <a:off x="12379942" y="7262637"/>
              <a:ext cx="2264914" cy="1809516"/>
            </a:xfrm>
            <a:prstGeom prst="rect">
              <a:avLst/>
            </a:prstGeom>
            <a:solidFill>
              <a:srgbClr val="8CE063"/>
            </a:solidFill>
            <a:ln w="12700">
              <a:solidFill>
                <a:srgbClr val="8CE063"/>
              </a:solidFill>
            </a:ln>
          </p:spPr>
          <p:txBody>
            <a:bodyPr vert="horz" wrap="square" lIns="0" tIns="953" rIns="0" bIns="0" rtlCol="0">
              <a:spAutoFit/>
            </a:bodyPr>
            <a:lstStyle/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Seguridad social para prevenir o mitigar la pobreza, la vulnerabilidad y la exclusión social.</a:t>
              </a:r>
            </a:p>
            <a:p>
              <a:pPr marL="166688" marR="273844" algn="ctr">
                <a:spcBef>
                  <a:spcPts val="923"/>
                </a:spcBef>
              </a:pPr>
              <a:r>
                <a:rPr lang="es-ES" sz="1400" spc="-15" dirty="0">
                  <a:solidFill>
                    <a:srgbClr val="24004F"/>
                  </a:solidFill>
                  <a:latin typeface="Noto Sans"/>
                  <a:cs typeface="Noto Sans"/>
                </a:rPr>
                <a:t>Piso de protección social.</a:t>
              </a: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F2402C1F-B116-2518-0444-C4714E816EDF}"/>
                </a:ext>
              </a:extLst>
            </p:cNvPr>
            <p:cNvSpPr txBox="1"/>
            <p:nvPr/>
          </p:nvSpPr>
          <p:spPr>
            <a:xfrm>
              <a:off x="12602139" y="6541152"/>
              <a:ext cx="401581" cy="6251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4000" b="1" dirty="0">
                  <a:solidFill>
                    <a:srgbClr val="8CE063"/>
                  </a:solidFill>
                  <a:latin typeface="Noto Sans"/>
                  <a:cs typeface="Noto Sans"/>
                </a:rPr>
                <a:t>3</a:t>
              </a:r>
              <a:endParaRPr sz="4000" dirty="0">
                <a:solidFill>
                  <a:srgbClr val="8CE063"/>
                </a:solidFill>
                <a:latin typeface="Noto Sans"/>
                <a:cs typeface="Noto San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D41B4C-7A8E-5929-0B8A-D087667E2E1C}"/>
              </a:ext>
            </a:extLst>
          </p:cNvPr>
          <p:cNvSpPr txBox="1"/>
          <p:nvPr/>
        </p:nvSpPr>
        <p:spPr>
          <a:xfrm>
            <a:off x="6028195" y="8453918"/>
            <a:ext cx="4622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419" sz="1400" b="1" dirty="0">
                <a:solidFill>
                  <a:srgbClr val="24004F"/>
                </a:solidFill>
                <a:latin typeface="Noto Sans"/>
                <a:cs typeface="Noto Sans"/>
              </a:rPr>
              <a:t>Igualdad</a:t>
            </a:r>
            <a:r>
              <a:rPr lang="es-419" sz="1400" b="1" spc="-11" dirty="0">
                <a:solidFill>
                  <a:srgbClr val="24004F"/>
                </a:solidFill>
                <a:latin typeface="Noto Sans"/>
                <a:cs typeface="Noto Sans"/>
              </a:rPr>
              <a:t> </a:t>
            </a:r>
            <a:r>
              <a:rPr lang="es-419" sz="1400" b="1" dirty="0">
                <a:solidFill>
                  <a:srgbClr val="24004F"/>
                </a:solidFill>
                <a:latin typeface="Noto Sans"/>
                <a:cs typeface="Noto Sans"/>
              </a:rPr>
              <a:t>de</a:t>
            </a:r>
            <a:r>
              <a:rPr lang="es-419" sz="1400" b="1" spc="-11" dirty="0">
                <a:solidFill>
                  <a:srgbClr val="24004F"/>
                </a:solidFill>
                <a:latin typeface="Noto Sans"/>
                <a:cs typeface="Noto Sans"/>
              </a:rPr>
              <a:t> </a:t>
            </a:r>
            <a:r>
              <a:rPr lang="es-419" sz="1400" b="1" dirty="0">
                <a:solidFill>
                  <a:srgbClr val="24004F"/>
                </a:solidFill>
                <a:latin typeface="Noto Sans"/>
                <a:cs typeface="Noto Sans"/>
              </a:rPr>
              <a:t>género,</a:t>
            </a:r>
            <a:r>
              <a:rPr lang="es-419" sz="1400" b="1" spc="-11" dirty="0">
                <a:solidFill>
                  <a:srgbClr val="24004F"/>
                </a:solidFill>
                <a:latin typeface="Noto Sans"/>
                <a:cs typeface="Noto Sans"/>
              </a:rPr>
              <a:t> </a:t>
            </a:r>
            <a:r>
              <a:rPr lang="es-419" sz="1400" b="1" dirty="0">
                <a:solidFill>
                  <a:srgbClr val="24004F"/>
                </a:solidFill>
                <a:latin typeface="Noto Sans"/>
                <a:cs typeface="Noto Sans"/>
              </a:rPr>
              <a:t>transición</a:t>
            </a:r>
            <a:r>
              <a:rPr lang="es-419" sz="1400" b="1" spc="-8" dirty="0">
                <a:solidFill>
                  <a:srgbClr val="24004F"/>
                </a:solidFill>
                <a:latin typeface="Noto Sans"/>
                <a:cs typeface="Noto Sans"/>
              </a:rPr>
              <a:t> justa y sostenibilidad medioambiental</a:t>
            </a:r>
            <a:endParaRPr lang="es-419" sz="1400" dirty="0">
              <a:solidFill>
                <a:srgbClr val="24004F"/>
              </a:solidFill>
              <a:latin typeface="Noto Sans"/>
              <a:cs typeface="Noto San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B06C5B-22B6-131E-2C5C-DA7E484BB83E}"/>
              </a:ext>
            </a:extLst>
          </p:cNvPr>
          <p:cNvGrpSpPr/>
          <p:nvPr/>
        </p:nvGrpSpPr>
        <p:grpSpPr>
          <a:xfrm>
            <a:off x="548570" y="784318"/>
            <a:ext cx="1562129" cy="563643"/>
            <a:chOff x="2705071" y="6347022"/>
            <a:chExt cx="1993915" cy="719439"/>
          </a:xfrm>
        </p:grpSpPr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BED60246-773B-953B-BDE9-7D7C9B9DC04E}"/>
                </a:ext>
              </a:extLst>
            </p:cNvPr>
            <p:cNvSpPr/>
            <p:nvPr/>
          </p:nvSpPr>
          <p:spPr>
            <a:xfrm>
              <a:off x="270507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4DF189E5-7107-C16D-981B-8DE5C8B52D34}"/>
                </a:ext>
              </a:extLst>
            </p:cNvPr>
            <p:cNvSpPr/>
            <p:nvPr/>
          </p:nvSpPr>
          <p:spPr>
            <a:xfrm>
              <a:off x="3380697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095F7820-5FA0-C023-DEAC-965C322CFC77}"/>
                </a:ext>
              </a:extLst>
            </p:cNvPr>
            <p:cNvSpPr/>
            <p:nvPr/>
          </p:nvSpPr>
          <p:spPr>
            <a:xfrm>
              <a:off x="407564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Picture 7" descr="A circular diagram of a puzzle&#10;&#10;Description automatically generated">
            <a:extLst>
              <a:ext uri="{FF2B5EF4-FFF2-40B4-BE49-F238E27FC236}">
                <a16:creationId xmlns:a16="http://schemas.microsoft.com/office/drawing/2014/main" id="{E1666CEC-CBCF-6910-7CB7-AA338543A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6" y="1682422"/>
            <a:ext cx="6771496" cy="67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/>
          <p:nvPr/>
        </p:nvSpPr>
        <p:spPr>
          <a:xfrm>
            <a:off x="651694" y="3881718"/>
            <a:ext cx="2039787" cy="2354236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1F2E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434" name="Google Shape;434;p49"/>
          <p:cNvSpPr txBox="1"/>
          <p:nvPr/>
        </p:nvSpPr>
        <p:spPr>
          <a:xfrm>
            <a:off x="1213088" y="4284137"/>
            <a:ext cx="751840" cy="15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l" rtl="0">
              <a:buClr>
                <a:srgbClr val="FFFFFF"/>
              </a:buClr>
              <a:buSzPts val="5600"/>
            </a:pPr>
            <a:r>
              <a:rPr lang="fr" sz="9956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4</a:t>
            </a:r>
            <a:endParaRPr sz="9956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35" name="Google Shape;435;p49"/>
          <p:cNvSpPr txBox="1"/>
          <p:nvPr/>
        </p:nvSpPr>
        <p:spPr>
          <a:xfrm>
            <a:off x="2689091" y="4436872"/>
            <a:ext cx="8668023" cy="165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spAutoFit/>
          </a:bodyPr>
          <a:lstStyle/>
          <a:p>
            <a:pPr marL="22578" algn="l" rtl="0">
              <a:buClr>
                <a:srgbClr val="FFFFFF"/>
              </a:buClr>
              <a:buSzPts val="2000"/>
            </a:pPr>
            <a:r>
              <a:rPr lang="fr" sz="3556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¿Qué opciones para impulsar la formalización desde un liderazgo femenino? </a:t>
            </a:r>
            <a:endParaRPr sz="1778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436" name="Google Shape;436;p49"/>
          <p:cNvGrpSpPr/>
          <p:nvPr/>
        </p:nvGrpSpPr>
        <p:grpSpPr>
          <a:xfrm>
            <a:off x="9168384" y="37581"/>
            <a:ext cx="6301486" cy="7881404"/>
            <a:chOff x="10629900" y="1865530"/>
            <a:chExt cx="4839970" cy="6053455"/>
          </a:xfrm>
        </p:grpSpPr>
        <p:sp>
          <p:nvSpPr>
            <p:cNvPr id="437" name="Google Shape;437;p49"/>
            <p:cNvSpPr/>
            <p:nvPr/>
          </p:nvSpPr>
          <p:spPr>
            <a:xfrm>
              <a:off x="10629900" y="1865530"/>
              <a:ext cx="4839970" cy="6053455"/>
            </a:xfrm>
            <a:custGeom>
              <a:avLst/>
              <a:gdLst/>
              <a:ahLst/>
              <a:cxnLst/>
              <a:rect l="l" t="t" r="r" b="b"/>
              <a:pathLst>
                <a:path w="4839969" h="6053455" extrusionOk="0">
                  <a:moveTo>
                    <a:pt x="0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0" y="232803"/>
                  </a:lnTo>
                  <a:close/>
                </a:path>
                <a:path w="4839969" h="6053455" extrusionOk="0">
                  <a:moveTo>
                    <a:pt x="403301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403301" y="465620"/>
                  </a:lnTo>
                  <a:close/>
                </a:path>
                <a:path w="4839969" h="6053455" extrusionOk="0">
                  <a:moveTo>
                    <a:pt x="403301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403301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403301" y="1396847"/>
                  </a:lnTo>
                  <a:lnTo>
                    <a:pt x="403301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403301" y="931227"/>
                  </a:lnTo>
                  <a:lnTo>
                    <a:pt x="403301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806602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806602" y="232803"/>
                  </a:lnTo>
                  <a:close/>
                </a:path>
                <a:path w="4839969" h="6053455" extrusionOk="0">
                  <a:moveTo>
                    <a:pt x="1209903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1209903" y="465620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1209903" y="931227"/>
                  </a:lnTo>
                  <a:lnTo>
                    <a:pt x="1209903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1209903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1209903" y="1396847"/>
                  </a:lnTo>
                  <a:close/>
                </a:path>
                <a:path w="4839969" h="6053455" extrusionOk="0">
                  <a:moveTo>
                    <a:pt x="1613204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1613204" y="1164043"/>
                  </a:lnTo>
                  <a:close/>
                </a:path>
                <a:path w="4839969" h="6053455" extrusionOk="0">
                  <a:moveTo>
                    <a:pt x="2016506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2016506" y="931227"/>
                  </a:lnTo>
                  <a:close/>
                </a:path>
                <a:path w="4839969" h="6053455" extrusionOk="0">
                  <a:moveTo>
                    <a:pt x="2016506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2016506" y="1396847"/>
                  </a:lnTo>
                  <a:close/>
                </a:path>
                <a:path w="4839969" h="6053455" extrusionOk="0">
                  <a:moveTo>
                    <a:pt x="1613204" y="1629664"/>
                  </a:moveTo>
                  <a:lnTo>
                    <a:pt x="2016506" y="1862467"/>
                  </a:lnTo>
                  <a:lnTo>
                    <a:pt x="2016506" y="1396847"/>
                  </a:lnTo>
                  <a:lnTo>
                    <a:pt x="1613204" y="1629664"/>
                  </a:lnTo>
                  <a:close/>
                </a:path>
                <a:path w="4839969" h="6053455" extrusionOk="0">
                  <a:moveTo>
                    <a:pt x="2016506" y="1862467"/>
                  </a:moveTo>
                  <a:lnTo>
                    <a:pt x="2419807" y="1629664"/>
                  </a:lnTo>
                  <a:lnTo>
                    <a:pt x="2419807" y="2095284"/>
                  </a:lnTo>
                  <a:lnTo>
                    <a:pt x="2016506" y="1862467"/>
                  </a:lnTo>
                  <a:close/>
                </a:path>
                <a:path w="4839969" h="6053455" extrusionOk="0">
                  <a:moveTo>
                    <a:pt x="2016506" y="2328087"/>
                  </a:moveTo>
                  <a:lnTo>
                    <a:pt x="2419807" y="2095284"/>
                  </a:lnTo>
                  <a:lnTo>
                    <a:pt x="2419807" y="2560891"/>
                  </a:lnTo>
                  <a:lnTo>
                    <a:pt x="2016506" y="2328087"/>
                  </a:lnTo>
                  <a:close/>
                </a:path>
                <a:path w="4839969" h="6053455" extrusionOk="0">
                  <a:moveTo>
                    <a:pt x="2016506" y="2793707"/>
                  </a:moveTo>
                  <a:lnTo>
                    <a:pt x="2419807" y="2560891"/>
                  </a:lnTo>
                  <a:lnTo>
                    <a:pt x="2419807" y="3026524"/>
                  </a:lnTo>
                  <a:lnTo>
                    <a:pt x="2016506" y="2793707"/>
                  </a:lnTo>
                  <a:close/>
                </a:path>
                <a:path w="4839969" h="6053455" extrusionOk="0">
                  <a:moveTo>
                    <a:pt x="2419807" y="2560891"/>
                  </a:moveTo>
                  <a:lnTo>
                    <a:pt x="2016506" y="2793707"/>
                  </a:lnTo>
                  <a:lnTo>
                    <a:pt x="2016506" y="2328087"/>
                  </a:lnTo>
                  <a:lnTo>
                    <a:pt x="2419807" y="2560891"/>
                  </a:lnTo>
                  <a:close/>
                </a:path>
                <a:path w="4839969" h="6053455" extrusionOk="0">
                  <a:moveTo>
                    <a:pt x="2419807" y="698423"/>
                  </a:moveTo>
                  <a:lnTo>
                    <a:pt x="2016506" y="931227"/>
                  </a:lnTo>
                  <a:lnTo>
                    <a:pt x="2016506" y="465620"/>
                  </a:lnTo>
                  <a:lnTo>
                    <a:pt x="2419807" y="698423"/>
                  </a:lnTo>
                  <a:close/>
                </a:path>
                <a:path w="4839969" h="6053455" extrusionOk="0">
                  <a:moveTo>
                    <a:pt x="2823108" y="931227"/>
                  </a:moveTo>
                  <a:lnTo>
                    <a:pt x="2419819" y="698423"/>
                  </a:lnTo>
                  <a:lnTo>
                    <a:pt x="2419819" y="1164043"/>
                  </a:lnTo>
                  <a:lnTo>
                    <a:pt x="2823108" y="931227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2419819" y="1629664"/>
                  </a:lnTo>
                  <a:lnTo>
                    <a:pt x="241981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2419819" y="2095284"/>
                  </a:lnTo>
                  <a:lnTo>
                    <a:pt x="241981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2419819" y="2560891"/>
                  </a:lnTo>
                  <a:lnTo>
                    <a:pt x="241981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2419819" y="3026524"/>
                  </a:lnTo>
                  <a:lnTo>
                    <a:pt x="241981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419807" y="3492144"/>
                  </a:moveTo>
                  <a:lnTo>
                    <a:pt x="2823108" y="3724948"/>
                  </a:lnTo>
                  <a:lnTo>
                    <a:pt x="2823108" y="3259328"/>
                  </a:lnTo>
                  <a:lnTo>
                    <a:pt x="2419807" y="3492144"/>
                  </a:lnTo>
                  <a:close/>
                </a:path>
                <a:path w="4839969" h="6053455" extrusionOk="0">
                  <a:moveTo>
                    <a:pt x="2419819" y="3026524"/>
                  </a:moveTo>
                  <a:lnTo>
                    <a:pt x="2823108" y="3259328"/>
                  </a:lnTo>
                  <a:lnTo>
                    <a:pt x="2823108" y="2793707"/>
                  </a:lnTo>
                  <a:lnTo>
                    <a:pt x="2419819" y="3026524"/>
                  </a:lnTo>
                  <a:close/>
                </a:path>
                <a:path w="4839969" h="6053455" extrusionOk="0">
                  <a:moveTo>
                    <a:pt x="2419819" y="2560891"/>
                  </a:moveTo>
                  <a:lnTo>
                    <a:pt x="2823108" y="2793707"/>
                  </a:lnTo>
                  <a:lnTo>
                    <a:pt x="2823108" y="2328087"/>
                  </a:lnTo>
                  <a:lnTo>
                    <a:pt x="2419819" y="2560891"/>
                  </a:lnTo>
                  <a:close/>
                </a:path>
                <a:path w="4839969" h="6053455" extrusionOk="0">
                  <a:moveTo>
                    <a:pt x="2419819" y="2095271"/>
                  </a:moveTo>
                  <a:lnTo>
                    <a:pt x="2823108" y="2328087"/>
                  </a:lnTo>
                  <a:lnTo>
                    <a:pt x="2823108" y="1862467"/>
                  </a:lnTo>
                  <a:lnTo>
                    <a:pt x="2419819" y="2095271"/>
                  </a:lnTo>
                  <a:close/>
                </a:path>
                <a:path w="4839969" h="6053455" extrusionOk="0">
                  <a:moveTo>
                    <a:pt x="2419819" y="1164043"/>
                  </a:moveTo>
                  <a:lnTo>
                    <a:pt x="2823108" y="1396847"/>
                  </a:lnTo>
                  <a:lnTo>
                    <a:pt x="2823108" y="931227"/>
                  </a:lnTo>
                  <a:lnTo>
                    <a:pt x="2419819" y="1164043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3226409" y="1629664"/>
                  </a:lnTo>
                  <a:lnTo>
                    <a:pt x="322640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3226409" y="2095284"/>
                  </a:lnTo>
                  <a:lnTo>
                    <a:pt x="322640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3226409" y="2560891"/>
                  </a:lnTo>
                  <a:lnTo>
                    <a:pt x="322640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3226409" y="3026524"/>
                  </a:lnTo>
                  <a:lnTo>
                    <a:pt x="322640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823108" y="3724948"/>
                  </a:moveTo>
                  <a:lnTo>
                    <a:pt x="3226409" y="3492144"/>
                  </a:lnTo>
                  <a:lnTo>
                    <a:pt x="3226409" y="3957764"/>
                  </a:lnTo>
                  <a:lnTo>
                    <a:pt x="2823108" y="3724948"/>
                  </a:lnTo>
                  <a:close/>
                </a:path>
                <a:path w="4839969" h="6053455" extrusionOk="0">
                  <a:moveTo>
                    <a:pt x="2823108" y="4190568"/>
                  </a:moveTo>
                  <a:lnTo>
                    <a:pt x="3226409" y="3957764"/>
                  </a:lnTo>
                  <a:lnTo>
                    <a:pt x="3226409" y="4423371"/>
                  </a:lnTo>
                  <a:lnTo>
                    <a:pt x="2823108" y="4190568"/>
                  </a:lnTo>
                  <a:close/>
                </a:path>
                <a:path w="4839969" h="6053455" extrusionOk="0">
                  <a:moveTo>
                    <a:pt x="2823108" y="4656175"/>
                  </a:moveTo>
                  <a:lnTo>
                    <a:pt x="3226409" y="4423371"/>
                  </a:lnTo>
                  <a:lnTo>
                    <a:pt x="3226409" y="4888992"/>
                  </a:lnTo>
                  <a:lnTo>
                    <a:pt x="2823108" y="4656175"/>
                  </a:lnTo>
                  <a:close/>
                </a:path>
                <a:path w="4839969" h="6053455" extrusionOk="0">
                  <a:moveTo>
                    <a:pt x="3226409" y="4423371"/>
                  </a:moveTo>
                  <a:lnTo>
                    <a:pt x="2823121" y="4656175"/>
                  </a:lnTo>
                  <a:lnTo>
                    <a:pt x="2823121" y="4190568"/>
                  </a:lnTo>
                  <a:lnTo>
                    <a:pt x="3226409" y="4423371"/>
                  </a:lnTo>
                  <a:close/>
                </a:path>
                <a:path w="4839969" h="6053455" extrusionOk="0">
                  <a:moveTo>
                    <a:pt x="3226409" y="3957751"/>
                  </a:moveTo>
                  <a:lnTo>
                    <a:pt x="2823121" y="4190568"/>
                  </a:lnTo>
                  <a:lnTo>
                    <a:pt x="2823121" y="3724948"/>
                  </a:lnTo>
                  <a:lnTo>
                    <a:pt x="3226409" y="3957751"/>
                  </a:lnTo>
                  <a:close/>
                </a:path>
                <a:path w="4839969" h="6053455" extrusionOk="0">
                  <a:moveTo>
                    <a:pt x="3226409" y="3492144"/>
                  </a:moveTo>
                  <a:lnTo>
                    <a:pt x="2823121" y="3724948"/>
                  </a:lnTo>
                  <a:lnTo>
                    <a:pt x="2823121" y="3259328"/>
                  </a:lnTo>
                  <a:lnTo>
                    <a:pt x="3226409" y="3492144"/>
                  </a:lnTo>
                  <a:close/>
                </a:path>
                <a:path w="4839969" h="6053455" extrusionOk="0">
                  <a:moveTo>
                    <a:pt x="3226409" y="3026524"/>
                  </a:moveTo>
                  <a:lnTo>
                    <a:pt x="2823121" y="3259328"/>
                  </a:lnTo>
                  <a:lnTo>
                    <a:pt x="2823121" y="2793707"/>
                  </a:lnTo>
                  <a:lnTo>
                    <a:pt x="3226409" y="3026524"/>
                  </a:lnTo>
                  <a:close/>
                </a:path>
                <a:path w="4839969" h="6053455" extrusionOk="0">
                  <a:moveTo>
                    <a:pt x="3226409" y="2560891"/>
                  </a:moveTo>
                  <a:lnTo>
                    <a:pt x="2823121" y="2793707"/>
                  </a:lnTo>
                  <a:lnTo>
                    <a:pt x="2823121" y="2328087"/>
                  </a:lnTo>
                  <a:lnTo>
                    <a:pt x="3226409" y="2560891"/>
                  </a:lnTo>
                  <a:close/>
                </a:path>
                <a:path w="4839969" h="6053455" extrusionOk="0">
                  <a:moveTo>
                    <a:pt x="3226409" y="2095271"/>
                  </a:moveTo>
                  <a:lnTo>
                    <a:pt x="2823121" y="2328087"/>
                  </a:lnTo>
                  <a:lnTo>
                    <a:pt x="2823108" y="1862467"/>
                  </a:lnTo>
                  <a:lnTo>
                    <a:pt x="3226409" y="2095271"/>
                  </a:lnTo>
                  <a:close/>
                </a:path>
                <a:path w="4839969" h="6053455" extrusionOk="0">
                  <a:moveTo>
                    <a:pt x="3629723" y="1862467"/>
                  </a:moveTo>
                  <a:lnTo>
                    <a:pt x="3226422" y="1629664"/>
                  </a:lnTo>
                  <a:lnTo>
                    <a:pt x="3226422" y="2095284"/>
                  </a:lnTo>
                  <a:lnTo>
                    <a:pt x="3629723" y="1862467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3226422" y="2095284"/>
                  </a:lnTo>
                  <a:lnTo>
                    <a:pt x="3226422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3226422" y="2560891"/>
                  </a:lnTo>
                  <a:lnTo>
                    <a:pt x="3226422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3226422" y="3026524"/>
                  </a:lnTo>
                  <a:lnTo>
                    <a:pt x="3226422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3226422" y="3492144"/>
                  </a:lnTo>
                  <a:lnTo>
                    <a:pt x="3226422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3226422" y="3957764"/>
                  </a:lnTo>
                  <a:lnTo>
                    <a:pt x="3226422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3629723" y="4656175"/>
                  </a:moveTo>
                  <a:lnTo>
                    <a:pt x="3226422" y="4423371"/>
                  </a:lnTo>
                  <a:lnTo>
                    <a:pt x="3226422" y="4888992"/>
                  </a:lnTo>
                  <a:lnTo>
                    <a:pt x="3629723" y="4656175"/>
                  </a:lnTo>
                  <a:close/>
                </a:path>
                <a:path w="4839969" h="6053455" extrusionOk="0">
                  <a:moveTo>
                    <a:pt x="3226422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3226422" y="4423371"/>
                  </a:lnTo>
                  <a:close/>
                </a:path>
                <a:path w="4839969" h="6053455" extrusionOk="0">
                  <a:moveTo>
                    <a:pt x="3226422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3226422" y="3957751"/>
                  </a:lnTo>
                  <a:close/>
                </a:path>
                <a:path w="4839969" h="6053455" extrusionOk="0">
                  <a:moveTo>
                    <a:pt x="3226422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3226422" y="3492144"/>
                  </a:lnTo>
                  <a:close/>
                </a:path>
                <a:path w="4839969" h="6053455" extrusionOk="0">
                  <a:moveTo>
                    <a:pt x="3226422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3226422" y="3026524"/>
                  </a:lnTo>
                  <a:close/>
                </a:path>
                <a:path w="4839969" h="6053455" extrusionOk="0">
                  <a:moveTo>
                    <a:pt x="3226422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3226422" y="2560891"/>
                  </a:lnTo>
                  <a:close/>
                </a:path>
                <a:path w="4839969" h="6053455" extrusionOk="0">
                  <a:moveTo>
                    <a:pt x="3226422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3226422" y="2095271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4033024" y="2095284"/>
                  </a:lnTo>
                  <a:lnTo>
                    <a:pt x="4033024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4033024" y="3957764"/>
                  </a:lnTo>
                  <a:lnTo>
                    <a:pt x="4033024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4033024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4033024" y="4423371"/>
                  </a:lnTo>
                  <a:close/>
                </a:path>
                <a:path w="4839969" h="6053455" extrusionOk="0">
                  <a:moveTo>
                    <a:pt x="4033024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4033024" y="3957751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033024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4033024" y="2560891"/>
                  </a:lnTo>
                  <a:close/>
                </a:path>
                <a:path w="4839969" h="6053455" extrusionOk="0">
                  <a:moveTo>
                    <a:pt x="4033024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4033024" y="2095271"/>
                  </a:lnTo>
                  <a:close/>
                </a:path>
                <a:path w="4839969" h="6053455" extrusionOk="0">
                  <a:moveTo>
                    <a:pt x="4436325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4436325" y="2793707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436325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4436325" y="3724948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839627" y="3026524"/>
                  </a:lnTo>
                  <a:lnTo>
                    <a:pt x="4839627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839627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839627" y="3492144"/>
                  </a:lnTo>
                  <a:close/>
                </a:path>
                <a:path w="4839969" h="6053455" extrusionOk="0">
                  <a:moveTo>
                    <a:pt x="4839627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839627" y="3026524"/>
                  </a:lnTo>
                  <a:close/>
                </a:path>
                <a:path w="4839969" h="6053455" extrusionOk="0">
                  <a:moveTo>
                    <a:pt x="2823108" y="5121795"/>
                  </a:moveTo>
                  <a:lnTo>
                    <a:pt x="3226409" y="4888992"/>
                  </a:lnTo>
                  <a:lnTo>
                    <a:pt x="3226409" y="5354612"/>
                  </a:lnTo>
                  <a:lnTo>
                    <a:pt x="2823108" y="5121795"/>
                  </a:lnTo>
                  <a:close/>
                </a:path>
                <a:path w="4839969" h="6053455" extrusionOk="0">
                  <a:moveTo>
                    <a:pt x="3226409" y="4888992"/>
                  </a:moveTo>
                  <a:lnTo>
                    <a:pt x="2823108" y="5121795"/>
                  </a:lnTo>
                  <a:lnTo>
                    <a:pt x="2823108" y="4656175"/>
                  </a:lnTo>
                  <a:lnTo>
                    <a:pt x="3226409" y="4888992"/>
                  </a:lnTo>
                  <a:close/>
                </a:path>
                <a:path w="4839969" h="6053455" extrusionOk="0">
                  <a:moveTo>
                    <a:pt x="3629723" y="5121795"/>
                  </a:moveTo>
                  <a:lnTo>
                    <a:pt x="3226422" y="4888992"/>
                  </a:lnTo>
                  <a:lnTo>
                    <a:pt x="3226422" y="5354612"/>
                  </a:lnTo>
                  <a:lnTo>
                    <a:pt x="3629723" y="5121795"/>
                  </a:lnTo>
                  <a:close/>
                </a:path>
                <a:path w="4839969" h="6053455" extrusionOk="0">
                  <a:moveTo>
                    <a:pt x="3629723" y="5587415"/>
                  </a:moveTo>
                  <a:lnTo>
                    <a:pt x="3226422" y="5354612"/>
                  </a:lnTo>
                  <a:lnTo>
                    <a:pt x="3226422" y="5820232"/>
                  </a:lnTo>
                  <a:lnTo>
                    <a:pt x="3629723" y="5587415"/>
                  </a:lnTo>
                  <a:close/>
                </a:path>
                <a:path w="4839969" h="6053455" extrusionOk="0">
                  <a:moveTo>
                    <a:pt x="3226422" y="5820232"/>
                  </a:moveTo>
                  <a:lnTo>
                    <a:pt x="3629723" y="6053035"/>
                  </a:lnTo>
                  <a:lnTo>
                    <a:pt x="3629723" y="5587415"/>
                  </a:lnTo>
                  <a:lnTo>
                    <a:pt x="3226422" y="5820232"/>
                  </a:lnTo>
                  <a:close/>
                </a:path>
                <a:path w="4839969" h="6053455" extrusionOk="0">
                  <a:moveTo>
                    <a:pt x="3226422" y="4888992"/>
                  </a:moveTo>
                  <a:lnTo>
                    <a:pt x="3629723" y="5121795"/>
                  </a:lnTo>
                  <a:lnTo>
                    <a:pt x="3629723" y="4656175"/>
                  </a:lnTo>
                  <a:lnTo>
                    <a:pt x="3226422" y="488899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438" name="Google Shape;438;p49"/>
            <p:cNvSpPr/>
            <p:nvPr/>
          </p:nvSpPr>
          <p:spPr>
            <a:xfrm>
              <a:off x="12000232" y="4818089"/>
              <a:ext cx="626110" cy="722630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439" name="Google Shape;439;p49"/>
            <p:cNvSpPr/>
            <p:nvPr/>
          </p:nvSpPr>
          <p:spPr>
            <a:xfrm>
              <a:off x="12626342" y="2874957"/>
              <a:ext cx="327660" cy="401955"/>
            </a:xfrm>
            <a:custGeom>
              <a:avLst/>
              <a:gdLst/>
              <a:ahLst/>
              <a:cxnLst/>
              <a:rect l="l" t="t" r="r" b="b"/>
              <a:pathLst>
                <a:path w="327659" h="401954" extrusionOk="0">
                  <a:moveTo>
                    <a:pt x="0" y="0"/>
                  </a:moveTo>
                  <a:lnTo>
                    <a:pt x="0" y="401853"/>
                  </a:lnTo>
                  <a:lnTo>
                    <a:pt x="327659" y="20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440" name="Google Shape;440;p49"/>
            <p:cNvSpPr/>
            <p:nvPr/>
          </p:nvSpPr>
          <p:spPr>
            <a:xfrm>
              <a:off x="14122119" y="4436871"/>
              <a:ext cx="436880" cy="504825"/>
            </a:xfrm>
            <a:custGeom>
              <a:avLst/>
              <a:gdLst/>
              <a:ahLst/>
              <a:cxnLst/>
              <a:rect l="l" t="t" r="r" b="b"/>
              <a:pathLst>
                <a:path w="436880" h="504825" extrusionOk="0">
                  <a:moveTo>
                    <a:pt x="0" y="0"/>
                  </a:moveTo>
                  <a:lnTo>
                    <a:pt x="0" y="504469"/>
                  </a:lnTo>
                  <a:lnTo>
                    <a:pt x="436880" y="252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grpSp>
        <p:nvGrpSpPr>
          <p:cNvPr id="441" name="Google Shape;441;p49"/>
          <p:cNvGrpSpPr/>
          <p:nvPr/>
        </p:nvGrpSpPr>
        <p:grpSpPr>
          <a:xfrm>
            <a:off x="9674894" y="5748604"/>
            <a:ext cx="1277618" cy="439748"/>
            <a:chOff x="2705071" y="6347022"/>
            <a:chExt cx="1993915" cy="719439"/>
          </a:xfrm>
        </p:grpSpPr>
        <p:sp>
          <p:nvSpPr>
            <p:cNvPr id="442" name="Google Shape;442;p49"/>
            <p:cNvSpPr/>
            <p:nvPr/>
          </p:nvSpPr>
          <p:spPr>
            <a:xfrm>
              <a:off x="270507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3380697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444" name="Google Shape;444;p49"/>
            <p:cNvSpPr/>
            <p:nvPr/>
          </p:nvSpPr>
          <p:spPr>
            <a:xfrm>
              <a:off x="407564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445" name="Google Shape;445;p49" descr="English Logo Organization Horizontal RGB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97" y="780635"/>
            <a:ext cx="2881266" cy="10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128C6C-A3B2-585D-C652-3F38727F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Algunas</a:t>
            </a:r>
            <a:r>
              <a:rPr lang="en-GB" dirty="0"/>
              <a:t> </a:t>
            </a:r>
            <a:r>
              <a:rPr lang="en-GB" dirty="0" err="1"/>
              <a:t>pistas</a:t>
            </a:r>
            <a:r>
              <a:rPr lang="en-GB" dirty="0"/>
              <a:t>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FCA27-6DAB-8DC8-8B6C-3549588C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051" y="2755206"/>
            <a:ext cx="14947733" cy="5583576"/>
          </a:xfrm>
        </p:spPr>
        <p:txBody>
          <a:bodyPr/>
          <a:lstStyle/>
          <a:p>
            <a:pPr marL="863605" indent="-457200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en-GB" dirty="0">
                <a:solidFill>
                  <a:srgbClr val="1F2EBF"/>
                </a:solidFill>
              </a:rPr>
              <a:t>Punto de </a:t>
            </a:r>
            <a:r>
              <a:rPr lang="en-GB" dirty="0" err="1">
                <a:solidFill>
                  <a:srgbClr val="1F2EBF"/>
                </a:solidFill>
              </a:rPr>
              <a:t>partida</a:t>
            </a:r>
            <a:r>
              <a:rPr lang="en-GB" dirty="0">
                <a:solidFill>
                  <a:srgbClr val="1F2EBF"/>
                </a:solidFill>
              </a:rPr>
              <a:t>: </a:t>
            </a:r>
            <a:r>
              <a:rPr lang="en-GB" dirty="0" err="1">
                <a:solidFill>
                  <a:srgbClr val="1F2EBF"/>
                </a:solidFill>
              </a:rPr>
              <a:t>datos</a:t>
            </a:r>
            <a:r>
              <a:rPr lang="en-GB" dirty="0">
                <a:solidFill>
                  <a:srgbClr val="1F2EBF"/>
                </a:solidFill>
              </a:rPr>
              <a:t>! </a:t>
            </a:r>
          </a:p>
          <a:p>
            <a:pPr marL="406405" indent="0">
              <a:spcBef>
                <a:spcPts val="1200"/>
              </a:spcBef>
              <a:buClr>
                <a:srgbClr val="FF0000"/>
              </a:buClr>
              <a:buSzPct val="80000"/>
            </a:pPr>
            <a:r>
              <a:rPr lang="en-GB" dirty="0">
                <a:solidFill>
                  <a:srgbClr val="1F2EBF"/>
                </a:solidFill>
              </a:rPr>
              <a:t>	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Trabajo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a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domicilio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y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trabajo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doméstico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</a:t>
            </a:r>
          </a:p>
          <a:p>
            <a:pPr marL="863605" indent="-457200">
              <a:buClr>
                <a:srgbClr val="FF0000"/>
              </a:buClr>
              <a:buSzPct val="80000"/>
              <a:buFont typeface="+mj-lt"/>
              <a:buAutoNum type="arabicPeriod" startAt="2"/>
            </a:pPr>
            <a:r>
              <a:rPr lang="en-GB" dirty="0" err="1">
                <a:solidFill>
                  <a:srgbClr val="1F2EBF"/>
                </a:solidFill>
              </a:rPr>
              <a:t>Políticas</a:t>
            </a:r>
            <a:r>
              <a:rPr lang="en-GB" dirty="0">
                <a:solidFill>
                  <a:srgbClr val="1F2EBF"/>
                </a:solidFill>
              </a:rPr>
              <a:t> </a:t>
            </a:r>
            <a:r>
              <a:rPr lang="en-GB" dirty="0" err="1">
                <a:solidFill>
                  <a:srgbClr val="1F2EBF"/>
                </a:solidFill>
              </a:rPr>
              <a:t>integrales</a:t>
            </a:r>
            <a:r>
              <a:rPr lang="en-GB" dirty="0">
                <a:solidFill>
                  <a:srgbClr val="1F2EBF"/>
                </a:solidFill>
              </a:rPr>
              <a:t>, </a:t>
            </a:r>
            <a:r>
              <a:rPr lang="en-GB" dirty="0" err="1">
                <a:solidFill>
                  <a:srgbClr val="1F2EBF"/>
                </a:solidFill>
              </a:rPr>
              <a:t>considerando</a:t>
            </a:r>
            <a:r>
              <a:rPr lang="en-GB" dirty="0">
                <a:solidFill>
                  <a:srgbClr val="1F2EBF"/>
                </a:solidFill>
              </a:rPr>
              <a:t> las </a:t>
            </a:r>
            <a:r>
              <a:rPr lang="en-GB" dirty="0" err="1">
                <a:solidFill>
                  <a:srgbClr val="1F2EBF"/>
                </a:solidFill>
              </a:rPr>
              <a:t>interseccionalidades</a:t>
            </a:r>
            <a:r>
              <a:rPr lang="en-GB" dirty="0">
                <a:solidFill>
                  <a:srgbClr val="1F2EBF"/>
                </a:solidFill>
              </a:rPr>
              <a:t> y </a:t>
            </a:r>
            <a:r>
              <a:rPr lang="en-GB" dirty="0" err="1">
                <a:solidFill>
                  <a:srgbClr val="1F2EBF"/>
                </a:solidFill>
              </a:rPr>
              <a:t>contextos</a:t>
            </a:r>
            <a:r>
              <a:rPr lang="en-GB" dirty="0">
                <a:solidFill>
                  <a:srgbClr val="1F2EBF"/>
                </a:solidFill>
              </a:rPr>
              <a:t> </a:t>
            </a:r>
            <a:r>
              <a:rPr lang="en-GB" dirty="0" err="1">
                <a:solidFill>
                  <a:srgbClr val="1F2EBF"/>
                </a:solidFill>
              </a:rPr>
              <a:t>específicos</a:t>
            </a:r>
            <a:endParaRPr lang="en-GB" dirty="0">
              <a:solidFill>
                <a:srgbClr val="1F2EBF"/>
              </a:solidFill>
            </a:endParaRPr>
          </a:p>
          <a:p>
            <a:pPr marL="863605" indent="-457200">
              <a:buClr>
                <a:srgbClr val="FF0000"/>
              </a:buClr>
              <a:buSzPct val="80000"/>
              <a:buFont typeface="+mj-lt"/>
              <a:buAutoNum type="arabicPeriod" startAt="2"/>
            </a:pPr>
            <a:r>
              <a:rPr lang="en-GB" dirty="0" err="1">
                <a:solidFill>
                  <a:srgbClr val="1F2EBF"/>
                </a:solidFill>
              </a:rPr>
              <a:t>Políticas</a:t>
            </a:r>
            <a:r>
              <a:rPr lang="en-GB" dirty="0">
                <a:solidFill>
                  <a:srgbClr val="1F2EBF"/>
                </a:solidFill>
              </a:rPr>
              <a:t> de </a:t>
            </a:r>
            <a:r>
              <a:rPr lang="en-GB" dirty="0" err="1">
                <a:solidFill>
                  <a:srgbClr val="1F2EBF"/>
                </a:solidFill>
              </a:rPr>
              <a:t>cuidado</a:t>
            </a:r>
            <a:r>
              <a:rPr lang="en-GB" dirty="0">
                <a:solidFill>
                  <a:srgbClr val="1F2EBF"/>
                </a:solidFill>
              </a:rPr>
              <a:t> y </a:t>
            </a:r>
            <a:r>
              <a:rPr lang="en-GB" dirty="0" err="1">
                <a:solidFill>
                  <a:srgbClr val="1F2EBF"/>
                </a:solidFill>
              </a:rPr>
              <a:t>maternidad</a:t>
            </a:r>
            <a:r>
              <a:rPr lang="en-GB" dirty="0">
                <a:solidFill>
                  <a:srgbClr val="1F2EBF"/>
                </a:solidFill>
              </a:rPr>
              <a:t>/</a:t>
            </a:r>
            <a:r>
              <a:rPr lang="en-GB" dirty="0" err="1">
                <a:solidFill>
                  <a:srgbClr val="1F2EBF"/>
                </a:solidFill>
              </a:rPr>
              <a:t>paternidad</a:t>
            </a:r>
            <a:r>
              <a:rPr lang="en-GB" dirty="0">
                <a:solidFill>
                  <a:srgbClr val="1F2EBF"/>
                </a:solidFill>
              </a:rPr>
              <a:t>/parental</a:t>
            </a:r>
          </a:p>
          <a:p>
            <a:pPr marL="863605" indent="-457200">
              <a:buClr>
                <a:srgbClr val="FF0000"/>
              </a:buClr>
              <a:buSzPct val="80000"/>
              <a:buFont typeface="+mj-lt"/>
              <a:buAutoNum type="arabicPeriod" startAt="2"/>
            </a:pPr>
            <a:r>
              <a:rPr lang="en-GB" dirty="0">
                <a:solidFill>
                  <a:srgbClr val="1F2EBF"/>
                </a:solidFill>
              </a:rPr>
              <a:t>(</a:t>
            </a:r>
            <a:r>
              <a:rPr lang="en-GB" dirty="0" err="1">
                <a:solidFill>
                  <a:srgbClr val="1F2EBF"/>
                </a:solidFill>
              </a:rPr>
              <a:t>otras</a:t>
            </a:r>
            <a:r>
              <a:rPr lang="en-GB" dirty="0">
                <a:solidFill>
                  <a:srgbClr val="1F2EBF"/>
                </a:solidFill>
              </a:rPr>
              <a:t>) </a:t>
            </a:r>
            <a:r>
              <a:rPr lang="en-GB" dirty="0" err="1">
                <a:solidFill>
                  <a:srgbClr val="1F2EBF"/>
                </a:solidFill>
              </a:rPr>
              <a:t>Políticas</a:t>
            </a:r>
            <a:r>
              <a:rPr lang="en-GB" dirty="0">
                <a:solidFill>
                  <a:srgbClr val="1F2EBF"/>
                </a:solidFill>
              </a:rPr>
              <a:t> y </a:t>
            </a:r>
            <a:r>
              <a:rPr lang="en-GB" dirty="0" err="1">
                <a:solidFill>
                  <a:srgbClr val="1F2EBF"/>
                </a:solidFill>
              </a:rPr>
              <a:t>programas</a:t>
            </a:r>
            <a:r>
              <a:rPr lang="en-GB" dirty="0">
                <a:solidFill>
                  <a:srgbClr val="1F2EBF"/>
                </a:solidFill>
              </a:rPr>
              <a:t> para </a:t>
            </a:r>
            <a:r>
              <a:rPr lang="en-GB" dirty="0" err="1">
                <a:solidFill>
                  <a:srgbClr val="1F2EBF"/>
                </a:solidFill>
              </a:rPr>
              <a:t>abordar</a:t>
            </a:r>
            <a:r>
              <a:rPr lang="en-GB" dirty="0">
                <a:solidFill>
                  <a:srgbClr val="1F2EBF"/>
                </a:solidFill>
              </a:rPr>
              <a:t> la </a:t>
            </a:r>
            <a:r>
              <a:rPr lang="en-GB" dirty="0" err="1">
                <a:solidFill>
                  <a:srgbClr val="1F2EBF"/>
                </a:solidFill>
              </a:rPr>
              <a:t>pobreza</a:t>
            </a:r>
            <a:r>
              <a:rPr lang="en-GB" dirty="0">
                <a:solidFill>
                  <a:srgbClr val="1F2EBF"/>
                </a:solidFill>
              </a:rPr>
              <a:t> de </a:t>
            </a:r>
            <a:r>
              <a:rPr lang="en-GB" dirty="0" err="1">
                <a:solidFill>
                  <a:srgbClr val="1F2EBF"/>
                </a:solidFill>
              </a:rPr>
              <a:t>tiempo</a:t>
            </a:r>
            <a:r>
              <a:rPr lang="en-GB" dirty="0">
                <a:solidFill>
                  <a:srgbClr val="1F2EBF"/>
                </a:solidFill>
              </a:rPr>
              <a:t>: </a:t>
            </a:r>
          </a:p>
          <a:p>
            <a:pPr marL="749305" indent="-342900">
              <a:spcBef>
                <a:spcPts val="1200"/>
              </a:spcBef>
              <a:buClr>
                <a:srgbClr val="FF0000"/>
              </a:buClr>
              <a:buSzPct val="80000"/>
              <a:buFont typeface="Noto Sans" panose="020B0502040504020204" pitchFamily="34" charset="0"/>
              <a:buChar char="‒"/>
            </a:pPr>
            <a:r>
              <a:rPr lang="en-GB" sz="2133" b="0" dirty="0">
                <a:solidFill>
                  <a:srgbClr val="24004F"/>
                </a:solidFill>
                <a:ea typeface="Noto Sans"/>
              </a:rPr>
              <a:t>	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Sistemas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simples de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registro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(Panamá, Honduras, Chile);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ventanas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únicas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etc. </a:t>
            </a:r>
          </a:p>
          <a:p>
            <a:pPr marL="749305" indent="-342900">
              <a:spcBef>
                <a:spcPts val="1200"/>
              </a:spcBef>
              <a:buClr>
                <a:srgbClr val="FF0000"/>
              </a:buClr>
              <a:buSzPct val="80000"/>
              <a:buFont typeface="Noto Sans" panose="020B0502040504020204" pitchFamily="34" charset="0"/>
              <a:buChar char="‒"/>
            </a:pPr>
            <a:r>
              <a:rPr lang="en-GB" sz="2133" b="0" dirty="0">
                <a:solidFill>
                  <a:srgbClr val="24004F"/>
                </a:solidFill>
                <a:ea typeface="Noto Sans"/>
              </a:rPr>
              <a:t>	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Mejor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infrastructura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;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acceso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</a:t>
            </a:r>
            <a:r>
              <a:rPr lang="en-GB" sz="2133" b="0" dirty="0" err="1">
                <a:solidFill>
                  <a:srgbClr val="24004F"/>
                </a:solidFill>
                <a:ea typeface="Noto Sans"/>
              </a:rPr>
              <a:t>tecnológico</a:t>
            </a:r>
            <a:r>
              <a:rPr lang="en-GB" sz="2133" b="0" dirty="0">
                <a:solidFill>
                  <a:srgbClr val="24004F"/>
                </a:solidFill>
                <a:ea typeface="Noto Sans"/>
              </a:rPr>
              <a:t> etc. </a:t>
            </a:r>
          </a:p>
          <a:p>
            <a:pPr marL="863605" indent="-457200">
              <a:spcBef>
                <a:spcPts val="1200"/>
              </a:spcBef>
              <a:buClr>
                <a:srgbClr val="FF0000"/>
              </a:buClr>
              <a:buSzPct val="80000"/>
              <a:buFont typeface="+mj-lt"/>
              <a:buAutoNum type="arabicPeriod" startAt="5"/>
            </a:pPr>
            <a:r>
              <a:rPr lang="en-GB" dirty="0" err="1">
                <a:solidFill>
                  <a:srgbClr val="1F2EBF"/>
                </a:solidFill>
              </a:rPr>
              <a:t>Políticas</a:t>
            </a:r>
            <a:r>
              <a:rPr lang="en-GB" dirty="0">
                <a:solidFill>
                  <a:srgbClr val="1F2EBF"/>
                </a:solidFill>
              </a:rPr>
              <a:t> y </a:t>
            </a:r>
            <a:r>
              <a:rPr lang="en-GB" dirty="0" err="1">
                <a:solidFill>
                  <a:srgbClr val="1F2EBF"/>
                </a:solidFill>
              </a:rPr>
              <a:t>programas</a:t>
            </a:r>
            <a:r>
              <a:rPr lang="en-GB" dirty="0">
                <a:solidFill>
                  <a:srgbClr val="1F2EBF"/>
                </a:solidFill>
              </a:rPr>
              <a:t> que </a:t>
            </a:r>
            <a:r>
              <a:rPr lang="en-GB" dirty="0" err="1">
                <a:solidFill>
                  <a:srgbClr val="1F2EBF"/>
                </a:solidFill>
              </a:rPr>
              <a:t>fomenten</a:t>
            </a:r>
            <a:r>
              <a:rPr lang="en-GB" dirty="0">
                <a:solidFill>
                  <a:srgbClr val="1F2EBF"/>
                </a:solidFill>
              </a:rPr>
              <a:t> </a:t>
            </a:r>
            <a:r>
              <a:rPr lang="en-GB" dirty="0" err="1">
                <a:solidFill>
                  <a:srgbClr val="1F2EBF"/>
                </a:solidFill>
              </a:rPr>
              <a:t>voz</a:t>
            </a:r>
            <a:r>
              <a:rPr lang="en-GB" dirty="0">
                <a:solidFill>
                  <a:srgbClr val="1F2EBF"/>
                </a:solidFill>
              </a:rPr>
              <a:t> y </a:t>
            </a:r>
            <a:r>
              <a:rPr lang="en-GB" dirty="0" err="1">
                <a:solidFill>
                  <a:srgbClr val="1F2EBF"/>
                </a:solidFill>
              </a:rPr>
              <a:t>representación</a:t>
            </a:r>
            <a:r>
              <a:rPr lang="en-GB" dirty="0">
                <a:solidFill>
                  <a:srgbClr val="1F2EBF"/>
                </a:solidFill>
              </a:rPr>
              <a:t> de </a:t>
            </a:r>
            <a:r>
              <a:rPr lang="en-GB" dirty="0" err="1">
                <a:solidFill>
                  <a:srgbClr val="1F2EBF"/>
                </a:solidFill>
              </a:rPr>
              <a:t>mujeres</a:t>
            </a:r>
            <a:endParaRPr lang="en-GB" dirty="0">
              <a:solidFill>
                <a:srgbClr val="1F2EBF"/>
              </a:solidFill>
            </a:endParaRPr>
          </a:p>
        </p:txBody>
      </p:sp>
      <p:pic>
        <p:nvPicPr>
          <p:cNvPr id="4" name="Google Shape;263;p41" descr="English Logo Organization Horizontal RGB Blue">
            <a:extLst>
              <a:ext uri="{FF2B5EF4-FFF2-40B4-BE49-F238E27FC236}">
                <a16:creationId xmlns:a16="http://schemas.microsoft.com/office/drawing/2014/main" id="{A22E6170-39A4-32B4-FB1F-51BF833549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21" y="331873"/>
            <a:ext cx="2088372" cy="75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80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3149" y="2233311"/>
            <a:ext cx="8157415" cy="1920529"/>
          </a:xfrm>
          <a:prstGeom prst="rect">
            <a:avLst/>
          </a:prstGeom>
        </p:spPr>
        <p:txBody>
          <a:bodyPr vert="horz" anchor="b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600" dirty="0">
                <a:solidFill>
                  <a:srgbClr val="1E2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399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GB" sz="6399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endParaRPr lang="en-GB" sz="2933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Image 3" descr="EFS-ILO-org-V3-Blue.tif"/>
          <p:cNvPicPr>
            <a:picLocks noChangeAspect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 b="70206"/>
          <a:stretch>
            <a:fillRect/>
          </a:stretch>
        </p:blipFill>
        <p:spPr bwMode="auto">
          <a:xfrm>
            <a:off x="11633200" y="6382231"/>
            <a:ext cx="4622800" cy="276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27D03-5298-3C6C-580A-DF335944F6D4}"/>
              </a:ext>
            </a:extLst>
          </p:cNvPr>
          <p:cNvSpPr txBox="1"/>
          <p:nvPr/>
        </p:nvSpPr>
        <p:spPr>
          <a:xfrm>
            <a:off x="2811439" y="3539185"/>
            <a:ext cx="947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Women and men in the informal economy: A statistical update</a:t>
            </a:r>
          </a:p>
          <a:p>
            <a:r>
              <a:rPr lang="en-GB" dirty="0">
                <a:hlinkClick r:id="rId4"/>
              </a:rPr>
              <a:t>https://www.ilo.org/publications/women-and-men-informal-economy-statistical-update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25345-3767-CA8D-ADF9-7CA8C83A1EAD}"/>
              </a:ext>
            </a:extLst>
          </p:cNvPr>
          <p:cNvSpPr txBox="1"/>
          <p:nvPr/>
        </p:nvSpPr>
        <p:spPr>
          <a:xfrm>
            <a:off x="2811437" y="5958175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Estrategia</a:t>
            </a:r>
            <a:r>
              <a:rPr lang="en-GB" b="1" dirty="0"/>
              <a:t> de </a:t>
            </a:r>
            <a:r>
              <a:rPr lang="en-GB" b="1" dirty="0" err="1"/>
              <a:t>Formalización</a:t>
            </a:r>
            <a:r>
              <a:rPr lang="en-GB" b="1" dirty="0"/>
              <a:t> para América Latina y </a:t>
            </a:r>
            <a:r>
              <a:rPr lang="en-GB" b="1" dirty="0" err="1"/>
              <a:t>el</a:t>
            </a:r>
            <a:r>
              <a:rPr lang="en-GB" b="1" dirty="0"/>
              <a:t> Caribe 2024-2030:</a:t>
            </a:r>
          </a:p>
          <a:p>
            <a:r>
              <a:rPr lang="en-GB" dirty="0">
                <a:hlinkClick r:id="rId5"/>
              </a:rPr>
              <a:t>https://www.ilo.org/es/forlac-20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6C6D9-DBA2-FE9B-B7B2-819D9CEEE4ED}"/>
              </a:ext>
            </a:extLst>
          </p:cNvPr>
          <p:cNvSpPr txBox="1"/>
          <p:nvPr/>
        </p:nvSpPr>
        <p:spPr>
          <a:xfrm>
            <a:off x="2811438" y="4253182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Estrategia</a:t>
            </a:r>
            <a:r>
              <a:rPr lang="en-GB" b="1" dirty="0"/>
              <a:t> de la OIT para </a:t>
            </a:r>
            <a:r>
              <a:rPr lang="en-GB" b="1" dirty="0" err="1"/>
              <a:t>promover</a:t>
            </a:r>
            <a:r>
              <a:rPr lang="en-GB" b="1" dirty="0"/>
              <a:t> la </a:t>
            </a:r>
            <a:r>
              <a:rPr lang="en-GB" b="1" dirty="0" err="1"/>
              <a:t>iniciativa</a:t>
            </a:r>
            <a:r>
              <a:rPr lang="en-GB" b="1" dirty="0"/>
              <a:t> </a:t>
            </a:r>
            <a:r>
              <a:rPr lang="en-GB" b="1" dirty="0" err="1"/>
              <a:t>empresarial</a:t>
            </a:r>
            <a:r>
              <a:rPr lang="en-GB" b="1" dirty="0"/>
              <a:t> de la </a:t>
            </a:r>
            <a:r>
              <a:rPr lang="en-GB" b="1" dirty="0" err="1"/>
              <a:t>mujer</a:t>
            </a:r>
            <a:r>
              <a:rPr lang="en-GB" b="1" dirty="0"/>
              <a:t>:</a:t>
            </a:r>
          </a:p>
          <a:p>
            <a:r>
              <a:rPr lang="en-GB" dirty="0">
                <a:hlinkClick r:id="rId6"/>
              </a:rPr>
              <a:t>https://www.ilo.org/es/media/131621/download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B8A96-B3F6-4497-D684-E45C2404C372}"/>
              </a:ext>
            </a:extLst>
          </p:cNvPr>
          <p:cNvSpPr txBox="1"/>
          <p:nvPr/>
        </p:nvSpPr>
        <p:spPr>
          <a:xfrm>
            <a:off x="2811438" y="4967179"/>
            <a:ext cx="8024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Dónde trabajan las mujeres: ocupaciones y sectores con predominio femenino </a:t>
            </a:r>
            <a:r>
              <a:rPr lang="en-GB" dirty="0">
                <a:hlinkClick r:id="rId7"/>
              </a:rPr>
              <a:t>https://ilostat.ilo.org/es/blog/where-women-work-female-dominated-occupations-and-sectors/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B2907-01B2-C79C-E220-B65D1F936C30}"/>
              </a:ext>
            </a:extLst>
          </p:cNvPr>
          <p:cNvSpPr txBox="1"/>
          <p:nvPr/>
        </p:nvSpPr>
        <p:spPr>
          <a:xfrm>
            <a:off x="2811437" y="7585519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Portal Mundial de la OIT </a:t>
            </a:r>
            <a:r>
              <a:rPr lang="en-GB" b="1" dirty="0" err="1"/>
              <a:t>sobre</a:t>
            </a:r>
            <a:r>
              <a:rPr lang="en-GB" b="1" dirty="0"/>
              <a:t> </a:t>
            </a:r>
            <a:r>
              <a:rPr lang="en-GB" b="1" dirty="0" err="1"/>
              <a:t>políticas</a:t>
            </a:r>
            <a:r>
              <a:rPr lang="en-GB" b="1" dirty="0"/>
              <a:t> de </a:t>
            </a:r>
            <a:r>
              <a:rPr lang="en-GB" b="1" dirty="0" err="1"/>
              <a:t>cuidado</a:t>
            </a:r>
            <a:r>
              <a:rPr lang="en-GB" b="1" dirty="0"/>
              <a:t>:</a:t>
            </a:r>
          </a:p>
          <a:p>
            <a:r>
              <a:rPr lang="en-GB" dirty="0">
                <a:hlinkClick r:id="rId8"/>
              </a:rPr>
              <a:t>https://webapps.ilo.org/globalcare/?language=es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B9C33-1BA3-F7A9-ED84-E5C92DDC9CF1}"/>
              </a:ext>
            </a:extLst>
          </p:cNvPr>
          <p:cNvSpPr txBox="1"/>
          <p:nvPr/>
        </p:nvSpPr>
        <p:spPr>
          <a:xfrm>
            <a:off x="2811437" y="6771847"/>
            <a:ext cx="790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ILOSTAT: Principal Fuente de </a:t>
            </a:r>
            <a:r>
              <a:rPr lang="en-GB" b="1" dirty="0" err="1"/>
              <a:t>estadísticas</a:t>
            </a:r>
            <a:r>
              <a:rPr lang="en-GB" b="1" dirty="0"/>
              <a:t> </a:t>
            </a:r>
            <a:r>
              <a:rPr lang="en-GB" b="1" dirty="0" err="1"/>
              <a:t>laborales</a:t>
            </a:r>
            <a:endParaRPr lang="en-GB" b="1" dirty="0"/>
          </a:p>
          <a:p>
            <a:r>
              <a:rPr lang="en-GB" dirty="0">
                <a:hlinkClick r:id="rId9"/>
              </a:rPr>
              <a:t>https://ilostat.ilo.org/es/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79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256099-2022-4F3F-AB84-B561211B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07" y="2197100"/>
            <a:ext cx="4270375" cy="512897"/>
          </a:xfrm>
        </p:spPr>
        <p:txBody>
          <a:bodyPr/>
          <a:lstStyle/>
          <a:p>
            <a:r>
              <a:rPr lang="en-GB" sz="3333" dirty="0"/>
              <a:t>L</a:t>
            </a:r>
            <a:r>
              <a:rPr sz="3333" dirty="0"/>
              <a:t>a OIT</a:t>
            </a:r>
            <a:endParaRPr lang="en-US" sz="333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EFBA7-E00B-A1EE-2E33-24E11178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907" y="3821578"/>
            <a:ext cx="10746105" cy="3292633"/>
          </a:xfrm>
        </p:spPr>
        <p:txBody>
          <a:bodyPr/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  <a:defRPr sz="2400"/>
            </a:pPr>
            <a:r>
              <a:rPr lang="es-ES" sz="2133" dirty="0">
                <a:solidFill>
                  <a:srgbClr val="1F2EBF"/>
                </a:solidFill>
                <a:ea typeface="Noto Sans"/>
              </a:rPr>
              <a:t>Agencia especializada de la ONU…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</a:pPr>
            <a:endParaRPr lang="es-ES" sz="2133" dirty="0">
              <a:solidFill>
                <a:srgbClr val="1F2EBF"/>
              </a:solidFill>
              <a:ea typeface="Noto Sans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  <a:defRPr sz="2400"/>
            </a:pPr>
            <a:r>
              <a:rPr lang="es-ES" sz="2133" dirty="0">
                <a:solidFill>
                  <a:srgbClr val="1F2EBF"/>
                </a:solidFill>
                <a:ea typeface="Noto Sans"/>
              </a:rPr>
              <a:t>Con mandato en el mundo del trabajo: promover el trabajo </a:t>
            </a:r>
            <a:br>
              <a:rPr lang="es-ES" sz="2133" dirty="0">
                <a:solidFill>
                  <a:srgbClr val="1F2EBF"/>
                </a:solidFill>
                <a:ea typeface="Noto Sans"/>
              </a:rPr>
            </a:br>
            <a:r>
              <a:rPr lang="es-ES" sz="2133" dirty="0">
                <a:solidFill>
                  <a:srgbClr val="1F2EBF"/>
                </a:solidFill>
                <a:ea typeface="Noto Sans"/>
              </a:rPr>
              <a:t>decente para todos y la justicia social…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</a:pPr>
            <a:endParaRPr lang="es-ES" sz="2133" dirty="0">
              <a:solidFill>
                <a:srgbClr val="1F2EBF"/>
              </a:solidFill>
              <a:ea typeface="Noto Sans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  <a:defRPr sz="2400"/>
            </a:pPr>
            <a:r>
              <a:rPr lang="es-ES" sz="2133" dirty="0">
                <a:solidFill>
                  <a:srgbClr val="1F2EBF"/>
                </a:solidFill>
                <a:ea typeface="Noto Sans"/>
              </a:rPr>
              <a:t>Anclado en las normas internacionales, incluidos los 5 Principios y Derechos Fundamentales en el Trabajo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  <a:defRPr sz="2400"/>
            </a:pPr>
            <a:endParaRPr lang="es-ES" sz="2133" dirty="0">
              <a:solidFill>
                <a:srgbClr val="1F2EBF"/>
              </a:solidFill>
              <a:ea typeface="Noto Sans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►"/>
              <a:defRPr sz="2400"/>
            </a:pPr>
            <a:endParaRPr lang="es-ES" sz="2133" dirty="0">
              <a:solidFill>
                <a:srgbClr val="1F2EBF"/>
              </a:solidFill>
              <a:ea typeface="Noto Sans"/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l" defTabSz="1219170" rtl="0">
              <a:defRPr sz="1000" b="1" kern="120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pPr>
            <a:r>
              <a:t>Fomento de la justicia social, promoción del trabajo decente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1219170" rtl="0">
              <a:defRPr/>
            </a:pPr>
            <a:fld id="{856227C0-AD57-4F9B-BAE3-EEFB0D0EE427}" type="slidenum">
              <a:rPr lang="en-GB" sz="2400" kern="1200">
                <a:latin typeface="Arial" panose="020B0604020202020204"/>
                <a:ea typeface="+mn-ea"/>
                <a:cs typeface="+mn-cs"/>
              </a:rPr>
              <a:pPr defTabSz="1219170" rtl="0">
                <a:defRPr/>
              </a:pPr>
              <a:t>2</a:t>
            </a:fld>
            <a:endParaRPr lang="en-GB" sz="2400" kern="1200"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1D74E9B0-AF77-851A-4111-128C66205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2107" r="18927" b="19025"/>
          <a:stretch/>
        </p:blipFill>
        <p:spPr>
          <a:xfrm>
            <a:off x="7010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Google Shape;141;p23" descr="English Logo Organization Horizontal RGB Blue">
            <a:extLst>
              <a:ext uri="{FF2B5EF4-FFF2-40B4-BE49-F238E27FC236}">
                <a16:creationId xmlns:a16="http://schemas.microsoft.com/office/drawing/2014/main" id="{52C787F9-C2FB-24B0-F3D5-694C37F874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63" y="297471"/>
            <a:ext cx="2088372" cy="75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6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>
            <a:off x="651694" y="3881718"/>
            <a:ext cx="2039787" cy="2354236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1F2E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1213088" y="4284137"/>
            <a:ext cx="751840" cy="154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l" rtl="0">
              <a:buClr>
                <a:srgbClr val="FFFFFF"/>
              </a:buClr>
              <a:buSzPts val="5600"/>
            </a:pPr>
            <a:r>
              <a:rPr lang="fr" sz="9956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endParaRPr sz="9956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2773739" y="4088857"/>
            <a:ext cx="8668023" cy="124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l" rtl="0">
              <a:buClr>
                <a:srgbClr val="FFFFFF"/>
              </a:buClr>
              <a:buSzPts val="2300"/>
            </a:pPr>
            <a:r>
              <a:rPr lang="fr" sz="4089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Introducción a la economía informal: definiciones y características</a:t>
            </a:r>
            <a:endParaRPr sz="1956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118" name="Google Shape;118;p22"/>
          <p:cNvGrpSpPr/>
          <p:nvPr/>
        </p:nvGrpSpPr>
        <p:grpSpPr>
          <a:xfrm>
            <a:off x="9168384" y="37581"/>
            <a:ext cx="6301486" cy="7881404"/>
            <a:chOff x="10629900" y="1865530"/>
            <a:chExt cx="4839970" cy="6053455"/>
          </a:xfrm>
        </p:grpSpPr>
        <p:sp>
          <p:nvSpPr>
            <p:cNvPr id="119" name="Google Shape;119;p22"/>
            <p:cNvSpPr/>
            <p:nvPr/>
          </p:nvSpPr>
          <p:spPr>
            <a:xfrm>
              <a:off x="10629900" y="1865530"/>
              <a:ext cx="4839970" cy="6053455"/>
            </a:xfrm>
            <a:custGeom>
              <a:avLst/>
              <a:gdLst/>
              <a:ahLst/>
              <a:cxnLst/>
              <a:rect l="l" t="t" r="r" b="b"/>
              <a:pathLst>
                <a:path w="4839969" h="6053455" extrusionOk="0">
                  <a:moveTo>
                    <a:pt x="0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0" y="232803"/>
                  </a:lnTo>
                  <a:close/>
                </a:path>
                <a:path w="4839969" h="6053455" extrusionOk="0">
                  <a:moveTo>
                    <a:pt x="403301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403301" y="465620"/>
                  </a:lnTo>
                  <a:close/>
                </a:path>
                <a:path w="4839969" h="6053455" extrusionOk="0">
                  <a:moveTo>
                    <a:pt x="403301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403301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403301" y="1396847"/>
                  </a:lnTo>
                  <a:lnTo>
                    <a:pt x="403301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403301" y="931227"/>
                  </a:lnTo>
                  <a:lnTo>
                    <a:pt x="403301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806602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806602" y="232803"/>
                  </a:lnTo>
                  <a:close/>
                </a:path>
                <a:path w="4839969" h="6053455" extrusionOk="0">
                  <a:moveTo>
                    <a:pt x="1209903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1209903" y="465620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1209903" y="931227"/>
                  </a:lnTo>
                  <a:lnTo>
                    <a:pt x="1209903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1209903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1209903" y="1396847"/>
                  </a:lnTo>
                  <a:close/>
                </a:path>
                <a:path w="4839969" h="6053455" extrusionOk="0">
                  <a:moveTo>
                    <a:pt x="1613204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1613204" y="1164043"/>
                  </a:lnTo>
                  <a:close/>
                </a:path>
                <a:path w="4839969" h="6053455" extrusionOk="0">
                  <a:moveTo>
                    <a:pt x="2016506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2016506" y="931227"/>
                  </a:lnTo>
                  <a:close/>
                </a:path>
                <a:path w="4839969" h="6053455" extrusionOk="0">
                  <a:moveTo>
                    <a:pt x="2016506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2016506" y="1396847"/>
                  </a:lnTo>
                  <a:close/>
                </a:path>
                <a:path w="4839969" h="6053455" extrusionOk="0">
                  <a:moveTo>
                    <a:pt x="1613204" y="1629664"/>
                  </a:moveTo>
                  <a:lnTo>
                    <a:pt x="2016506" y="1862467"/>
                  </a:lnTo>
                  <a:lnTo>
                    <a:pt x="2016506" y="1396847"/>
                  </a:lnTo>
                  <a:lnTo>
                    <a:pt x="1613204" y="1629664"/>
                  </a:lnTo>
                  <a:close/>
                </a:path>
                <a:path w="4839969" h="6053455" extrusionOk="0">
                  <a:moveTo>
                    <a:pt x="2016506" y="1862467"/>
                  </a:moveTo>
                  <a:lnTo>
                    <a:pt x="2419807" y="1629664"/>
                  </a:lnTo>
                  <a:lnTo>
                    <a:pt x="2419807" y="2095284"/>
                  </a:lnTo>
                  <a:lnTo>
                    <a:pt x="2016506" y="1862467"/>
                  </a:lnTo>
                  <a:close/>
                </a:path>
                <a:path w="4839969" h="6053455" extrusionOk="0">
                  <a:moveTo>
                    <a:pt x="2016506" y="2328087"/>
                  </a:moveTo>
                  <a:lnTo>
                    <a:pt x="2419807" y="2095284"/>
                  </a:lnTo>
                  <a:lnTo>
                    <a:pt x="2419807" y="2560891"/>
                  </a:lnTo>
                  <a:lnTo>
                    <a:pt x="2016506" y="2328087"/>
                  </a:lnTo>
                  <a:close/>
                </a:path>
                <a:path w="4839969" h="6053455" extrusionOk="0">
                  <a:moveTo>
                    <a:pt x="2016506" y="2793707"/>
                  </a:moveTo>
                  <a:lnTo>
                    <a:pt x="2419807" y="2560891"/>
                  </a:lnTo>
                  <a:lnTo>
                    <a:pt x="2419807" y="3026524"/>
                  </a:lnTo>
                  <a:lnTo>
                    <a:pt x="2016506" y="2793707"/>
                  </a:lnTo>
                  <a:close/>
                </a:path>
                <a:path w="4839969" h="6053455" extrusionOk="0">
                  <a:moveTo>
                    <a:pt x="2419807" y="2560891"/>
                  </a:moveTo>
                  <a:lnTo>
                    <a:pt x="2016506" y="2793707"/>
                  </a:lnTo>
                  <a:lnTo>
                    <a:pt x="2016506" y="2328087"/>
                  </a:lnTo>
                  <a:lnTo>
                    <a:pt x="2419807" y="2560891"/>
                  </a:lnTo>
                  <a:close/>
                </a:path>
                <a:path w="4839969" h="6053455" extrusionOk="0">
                  <a:moveTo>
                    <a:pt x="2419807" y="698423"/>
                  </a:moveTo>
                  <a:lnTo>
                    <a:pt x="2016506" y="931227"/>
                  </a:lnTo>
                  <a:lnTo>
                    <a:pt x="2016506" y="465620"/>
                  </a:lnTo>
                  <a:lnTo>
                    <a:pt x="2419807" y="698423"/>
                  </a:lnTo>
                  <a:close/>
                </a:path>
                <a:path w="4839969" h="6053455" extrusionOk="0">
                  <a:moveTo>
                    <a:pt x="2823108" y="931227"/>
                  </a:moveTo>
                  <a:lnTo>
                    <a:pt x="2419819" y="698423"/>
                  </a:lnTo>
                  <a:lnTo>
                    <a:pt x="2419819" y="1164043"/>
                  </a:lnTo>
                  <a:lnTo>
                    <a:pt x="2823108" y="931227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2419819" y="1629664"/>
                  </a:lnTo>
                  <a:lnTo>
                    <a:pt x="241981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2419819" y="2095284"/>
                  </a:lnTo>
                  <a:lnTo>
                    <a:pt x="241981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2419819" y="2560891"/>
                  </a:lnTo>
                  <a:lnTo>
                    <a:pt x="241981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2419819" y="3026524"/>
                  </a:lnTo>
                  <a:lnTo>
                    <a:pt x="241981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419807" y="3492144"/>
                  </a:moveTo>
                  <a:lnTo>
                    <a:pt x="2823108" y="3724948"/>
                  </a:lnTo>
                  <a:lnTo>
                    <a:pt x="2823108" y="3259328"/>
                  </a:lnTo>
                  <a:lnTo>
                    <a:pt x="2419807" y="3492144"/>
                  </a:lnTo>
                  <a:close/>
                </a:path>
                <a:path w="4839969" h="6053455" extrusionOk="0">
                  <a:moveTo>
                    <a:pt x="2419819" y="3026524"/>
                  </a:moveTo>
                  <a:lnTo>
                    <a:pt x="2823108" y="3259328"/>
                  </a:lnTo>
                  <a:lnTo>
                    <a:pt x="2823108" y="2793707"/>
                  </a:lnTo>
                  <a:lnTo>
                    <a:pt x="2419819" y="3026524"/>
                  </a:lnTo>
                  <a:close/>
                </a:path>
                <a:path w="4839969" h="6053455" extrusionOk="0">
                  <a:moveTo>
                    <a:pt x="2419819" y="2560891"/>
                  </a:moveTo>
                  <a:lnTo>
                    <a:pt x="2823108" y="2793707"/>
                  </a:lnTo>
                  <a:lnTo>
                    <a:pt x="2823108" y="2328087"/>
                  </a:lnTo>
                  <a:lnTo>
                    <a:pt x="2419819" y="2560891"/>
                  </a:lnTo>
                  <a:close/>
                </a:path>
                <a:path w="4839969" h="6053455" extrusionOk="0">
                  <a:moveTo>
                    <a:pt x="2419819" y="2095271"/>
                  </a:moveTo>
                  <a:lnTo>
                    <a:pt x="2823108" y="2328087"/>
                  </a:lnTo>
                  <a:lnTo>
                    <a:pt x="2823108" y="1862467"/>
                  </a:lnTo>
                  <a:lnTo>
                    <a:pt x="2419819" y="2095271"/>
                  </a:lnTo>
                  <a:close/>
                </a:path>
                <a:path w="4839969" h="6053455" extrusionOk="0">
                  <a:moveTo>
                    <a:pt x="2419819" y="1164043"/>
                  </a:moveTo>
                  <a:lnTo>
                    <a:pt x="2823108" y="1396847"/>
                  </a:lnTo>
                  <a:lnTo>
                    <a:pt x="2823108" y="931227"/>
                  </a:lnTo>
                  <a:lnTo>
                    <a:pt x="2419819" y="1164043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3226409" y="1629664"/>
                  </a:lnTo>
                  <a:lnTo>
                    <a:pt x="322640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3226409" y="2095284"/>
                  </a:lnTo>
                  <a:lnTo>
                    <a:pt x="322640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3226409" y="2560891"/>
                  </a:lnTo>
                  <a:lnTo>
                    <a:pt x="322640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3226409" y="3026524"/>
                  </a:lnTo>
                  <a:lnTo>
                    <a:pt x="322640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823108" y="3724948"/>
                  </a:moveTo>
                  <a:lnTo>
                    <a:pt x="3226409" y="3492144"/>
                  </a:lnTo>
                  <a:lnTo>
                    <a:pt x="3226409" y="3957764"/>
                  </a:lnTo>
                  <a:lnTo>
                    <a:pt x="2823108" y="3724948"/>
                  </a:lnTo>
                  <a:close/>
                </a:path>
                <a:path w="4839969" h="6053455" extrusionOk="0">
                  <a:moveTo>
                    <a:pt x="2823108" y="4190568"/>
                  </a:moveTo>
                  <a:lnTo>
                    <a:pt x="3226409" y="3957764"/>
                  </a:lnTo>
                  <a:lnTo>
                    <a:pt x="3226409" y="4423371"/>
                  </a:lnTo>
                  <a:lnTo>
                    <a:pt x="2823108" y="4190568"/>
                  </a:lnTo>
                  <a:close/>
                </a:path>
                <a:path w="4839969" h="6053455" extrusionOk="0">
                  <a:moveTo>
                    <a:pt x="2823108" y="4656175"/>
                  </a:moveTo>
                  <a:lnTo>
                    <a:pt x="3226409" y="4423371"/>
                  </a:lnTo>
                  <a:lnTo>
                    <a:pt x="3226409" y="4888992"/>
                  </a:lnTo>
                  <a:lnTo>
                    <a:pt x="2823108" y="4656175"/>
                  </a:lnTo>
                  <a:close/>
                </a:path>
                <a:path w="4839969" h="6053455" extrusionOk="0">
                  <a:moveTo>
                    <a:pt x="3226409" y="4423371"/>
                  </a:moveTo>
                  <a:lnTo>
                    <a:pt x="2823121" y="4656175"/>
                  </a:lnTo>
                  <a:lnTo>
                    <a:pt x="2823121" y="4190568"/>
                  </a:lnTo>
                  <a:lnTo>
                    <a:pt x="3226409" y="4423371"/>
                  </a:lnTo>
                  <a:close/>
                </a:path>
                <a:path w="4839969" h="6053455" extrusionOk="0">
                  <a:moveTo>
                    <a:pt x="3226409" y="3957751"/>
                  </a:moveTo>
                  <a:lnTo>
                    <a:pt x="2823121" y="4190568"/>
                  </a:lnTo>
                  <a:lnTo>
                    <a:pt x="2823121" y="3724948"/>
                  </a:lnTo>
                  <a:lnTo>
                    <a:pt x="3226409" y="3957751"/>
                  </a:lnTo>
                  <a:close/>
                </a:path>
                <a:path w="4839969" h="6053455" extrusionOk="0">
                  <a:moveTo>
                    <a:pt x="3226409" y="3492144"/>
                  </a:moveTo>
                  <a:lnTo>
                    <a:pt x="2823121" y="3724948"/>
                  </a:lnTo>
                  <a:lnTo>
                    <a:pt x="2823121" y="3259328"/>
                  </a:lnTo>
                  <a:lnTo>
                    <a:pt x="3226409" y="3492144"/>
                  </a:lnTo>
                  <a:close/>
                </a:path>
                <a:path w="4839969" h="6053455" extrusionOk="0">
                  <a:moveTo>
                    <a:pt x="3226409" y="3026524"/>
                  </a:moveTo>
                  <a:lnTo>
                    <a:pt x="2823121" y="3259328"/>
                  </a:lnTo>
                  <a:lnTo>
                    <a:pt x="2823121" y="2793707"/>
                  </a:lnTo>
                  <a:lnTo>
                    <a:pt x="3226409" y="3026524"/>
                  </a:lnTo>
                  <a:close/>
                </a:path>
                <a:path w="4839969" h="6053455" extrusionOk="0">
                  <a:moveTo>
                    <a:pt x="3226409" y="2560891"/>
                  </a:moveTo>
                  <a:lnTo>
                    <a:pt x="2823121" y="2793707"/>
                  </a:lnTo>
                  <a:lnTo>
                    <a:pt x="2823121" y="2328087"/>
                  </a:lnTo>
                  <a:lnTo>
                    <a:pt x="3226409" y="2560891"/>
                  </a:lnTo>
                  <a:close/>
                </a:path>
                <a:path w="4839969" h="6053455" extrusionOk="0">
                  <a:moveTo>
                    <a:pt x="3226409" y="2095271"/>
                  </a:moveTo>
                  <a:lnTo>
                    <a:pt x="2823121" y="2328087"/>
                  </a:lnTo>
                  <a:lnTo>
                    <a:pt x="2823108" y="1862467"/>
                  </a:lnTo>
                  <a:lnTo>
                    <a:pt x="3226409" y="2095271"/>
                  </a:lnTo>
                  <a:close/>
                </a:path>
                <a:path w="4839969" h="6053455" extrusionOk="0">
                  <a:moveTo>
                    <a:pt x="3629723" y="1862467"/>
                  </a:moveTo>
                  <a:lnTo>
                    <a:pt x="3226422" y="1629664"/>
                  </a:lnTo>
                  <a:lnTo>
                    <a:pt x="3226422" y="2095284"/>
                  </a:lnTo>
                  <a:lnTo>
                    <a:pt x="3629723" y="1862467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3226422" y="2095284"/>
                  </a:lnTo>
                  <a:lnTo>
                    <a:pt x="3226422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3226422" y="2560891"/>
                  </a:lnTo>
                  <a:lnTo>
                    <a:pt x="3226422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3226422" y="3026524"/>
                  </a:lnTo>
                  <a:lnTo>
                    <a:pt x="3226422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3226422" y="3492144"/>
                  </a:lnTo>
                  <a:lnTo>
                    <a:pt x="3226422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3226422" y="3957764"/>
                  </a:lnTo>
                  <a:lnTo>
                    <a:pt x="3226422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3629723" y="4656175"/>
                  </a:moveTo>
                  <a:lnTo>
                    <a:pt x="3226422" y="4423371"/>
                  </a:lnTo>
                  <a:lnTo>
                    <a:pt x="3226422" y="4888992"/>
                  </a:lnTo>
                  <a:lnTo>
                    <a:pt x="3629723" y="4656175"/>
                  </a:lnTo>
                  <a:close/>
                </a:path>
                <a:path w="4839969" h="6053455" extrusionOk="0">
                  <a:moveTo>
                    <a:pt x="3226422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3226422" y="4423371"/>
                  </a:lnTo>
                  <a:close/>
                </a:path>
                <a:path w="4839969" h="6053455" extrusionOk="0">
                  <a:moveTo>
                    <a:pt x="3226422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3226422" y="3957751"/>
                  </a:lnTo>
                  <a:close/>
                </a:path>
                <a:path w="4839969" h="6053455" extrusionOk="0">
                  <a:moveTo>
                    <a:pt x="3226422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3226422" y="3492144"/>
                  </a:lnTo>
                  <a:close/>
                </a:path>
                <a:path w="4839969" h="6053455" extrusionOk="0">
                  <a:moveTo>
                    <a:pt x="3226422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3226422" y="3026524"/>
                  </a:lnTo>
                  <a:close/>
                </a:path>
                <a:path w="4839969" h="6053455" extrusionOk="0">
                  <a:moveTo>
                    <a:pt x="3226422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3226422" y="2560891"/>
                  </a:lnTo>
                  <a:close/>
                </a:path>
                <a:path w="4839969" h="6053455" extrusionOk="0">
                  <a:moveTo>
                    <a:pt x="3226422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3226422" y="2095271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4033024" y="2095284"/>
                  </a:lnTo>
                  <a:lnTo>
                    <a:pt x="4033024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4033024" y="3957764"/>
                  </a:lnTo>
                  <a:lnTo>
                    <a:pt x="4033024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4033024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4033024" y="4423371"/>
                  </a:lnTo>
                  <a:close/>
                </a:path>
                <a:path w="4839969" h="6053455" extrusionOk="0">
                  <a:moveTo>
                    <a:pt x="4033024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4033024" y="3957751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033024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4033024" y="2560891"/>
                  </a:lnTo>
                  <a:close/>
                </a:path>
                <a:path w="4839969" h="6053455" extrusionOk="0">
                  <a:moveTo>
                    <a:pt x="4033024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4033024" y="2095271"/>
                  </a:lnTo>
                  <a:close/>
                </a:path>
                <a:path w="4839969" h="6053455" extrusionOk="0">
                  <a:moveTo>
                    <a:pt x="4436325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4436325" y="2793707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436325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4436325" y="3724948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839627" y="3026524"/>
                  </a:lnTo>
                  <a:lnTo>
                    <a:pt x="4839627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839627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839627" y="3492144"/>
                  </a:lnTo>
                  <a:close/>
                </a:path>
                <a:path w="4839969" h="6053455" extrusionOk="0">
                  <a:moveTo>
                    <a:pt x="4839627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839627" y="3026524"/>
                  </a:lnTo>
                  <a:close/>
                </a:path>
                <a:path w="4839969" h="6053455" extrusionOk="0">
                  <a:moveTo>
                    <a:pt x="2823108" y="5121795"/>
                  </a:moveTo>
                  <a:lnTo>
                    <a:pt x="3226409" y="4888992"/>
                  </a:lnTo>
                  <a:lnTo>
                    <a:pt x="3226409" y="5354612"/>
                  </a:lnTo>
                  <a:lnTo>
                    <a:pt x="2823108" y="5121795"/>
                  </a:lnTo>
                  <a:close/>
                </a:path>
                <a:path w="4839969" h="6053455" extrusionOk="0">
                  <a:moveTo>
                    <a:pt x="3226409" y="4888992"/>
                  </a:moveTo>
                  <a:lnTo>
                    <a:pt x="2823108" y="5121795"/>
                  </a:lnTo>
                  <a:lnTo>
                    <a:pt x="2823108" y="4656175"/>
                  </a:lnTo>
                  <a:lnTo>
                    <a:pt x="3226409" y="4888992"/>
                  </a:lnTo>
                  <a:close/>
                </a:path>
                <a:path w="4839969" h="6053455" extrusionOk="0">
                  <a:moveTo>
                    <a:pt x="3629723" y="5121795"/>
                  </a:moveTo>
                  <a:lnTo>
                    <a:pt x="3226422" y="4888992"/>
                  </a:lnTo>
                  <a:lnTo>
                    <a:pt x="3226422" y="5354612"/>
                  </a:lnTo>
                  <a:lnTo>
                    <a:pt x="3629723" y="5121795"/>
                  </a:lnTo>
                  <a:close/>
                </a:path>
                <a:path w="4839969" h="6053455" extrusionOk="0">
                  <a:moveTo>
                    <a:pt x="3629723" y="5587415"/>
                  </a:moveTo>
                  <a:lnTo>
                    <a:pt x="3226422" y="5354612"/>
                  </a:lnTo>
                  <a:lnTo>
                    <a:pt x="3226422" y="5820232"/>
                  </a:lnTo>
                  <a:lnTo>
                    <a:pt x="3629723" y="5587415"/>
                  </a:lnTo>
                  <a:close/>
                </a:path>
                <a:path w="4839969" h="6053455" extrusionOk="0">
                  <a:moveTo>
                    <a:pt x="3226422" y="5820232"/>
                  </a:moveTo>
                  <a:lnTo>
                    <a:pt x="3629723" y="6053035"/>
                  </a:lnTo>
                  <a:lnTo>
                    <a:pt x="3629723" y="5587415"/>
                  </a:lnTo>
                  <a:lnTo>
                    <a:pt x="3226422" y="5820232"/>
                  </a:lnTo>
                  <a:close/>
                </a:path>
                <a:path w="4839969" h="6053455" extrusionOk="0">
                  <a:moveTo>
                    <a:pt x="3226422" y="4888992"/>
                  </a:moveTo>
                  <a:lnTo>
                    <a:pt x="3629723" y="5121795"/>
                  </a:lnTo>
                  <a:lnTo>
                    <a:pt x="3629723" y="4656175"/>
                  </a:lnTo>
                  <a:lnTo>
                    <a:pt x="3226422" y="488899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12000232" y="4818089"/>
              <a:ext cx="626110" cy="722630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12626342" y="2874957"/>
              <a:ext cx="327660" cy="401955"/>
            </a:xfrm>
            <a:custGeom>
              <a:avLst/>
              <a:gdLst/>
              <a:ahLst/>
              <a:cxnLst/>
              <a:rect l="l" t="t" r="r" b="b"/>
              <a:pathLst>
                <a:path w="327659" h="401954" extrusionOk="0">
                  <a:moveTo>
                    <a:pt x="0" y="0"/>
                  </a:moveTo>
                  <a:lnTo>
                    <a:pt x="0" y="401853"/>
                  </a:lnTo>
                  <a:lnTo>
                    <a:pt x="327659" y="20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14122119" y="4436871"/>
              <a:ext cx="436880" cy="504825"/>
            </a:xfrm>
            <a:custGeom>
              <a:avLst/>
              <a:gdLst/>
              <a:ahLst/>
              <a:cxnLst/>
              <a:rect l="l" t="t" r="r" b="b"/>
              <a:pathLst>
                <a:path w="436880" h="504825" extrusionOk="0">
                  <a:moveTo>
                    <a:pt x="0" y="0"/>
                  </a:moveTo>
                  <a:lnTo>
                    <a:pt x="0" y="504469"/>
                  </a:lnTo>
                  <a:lnTo>
                    <a:pt x="436880" y="252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oogle Shape;123;p22"/>
          <p:cNvGrpSpPr/>
          <p:nvPr/>
        </p:nvGrpSpPr>
        <p:grpSpPr>
          <a:xfrm>
            <a:off x="9024622" y="7382587"/>
            <a:ext cx="1277618" cy="439748"/>
            <a:chOff x="2705071" y="6347022"/>
            <a:chExt cx="1993915" cy="719439"/>
          </a:xfrm>
        </p:grpSpPr>
        <p:sp>
          <p:nvSpPr>
            <p:cNvPr id="124" name="Google Shape;124;p22"/>
            <p:cNvSpPr/>
            <p:nvPr/>
          </p:nvSpPr>
          <p:spPr>
            <a:xfrm>
              <a:off x="270507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3380697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4075641" y="6347022"/>
              <a:ext cx="623345" cy="71943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127" name="Google Shape;127;p22" descr="English Logo Organization Horizontal RGB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97" y="780635"/>
            <a:ext cx="2881266" cy="10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1" y="2719356"/>
            <a:ext cx="10683241" cy="562745"/>
          </a:xfrm>
          <a:prstGeom prst="snip1Rect">
            <a:avLst>
              <a:gd name="adj" fmla="val 50000"/>
            </a:avLst>
          </a:prstGeom>
          <a:solidFill>
            <a:srgbClr val="1F2EBF"/>
          </a:solidFill>
          <a:ln>
            <a:noFill/>
          </a:ln>
        </p:spPr>
        <p:txBody>
          <a:bodyPr spcFirstLastPara="1" wrap="square" lIns="91422" tIns="45689" rIns="91422" bIns="45689" anchor="ctr" anchorCtr="0">
            <a:noAutofit/>
          </a:bodyPr>
          <a:lstStyle/>
          <a:p>
            <a:pPr algn="ctr" rtl="0"/>
            <a:endParaRPr sz="1778"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2400301" y="4075579"/>
            <a:ext cx="12032615" cy="107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361249" indent="-338671" algn="l" rtl="0">
              <a:lnSpc>
                <a:spcPct val="106100"/>
              </a:lnSpc>
              <a:buClr>
                <a:srgbClr val="FFCC00"/>
              </a:buClr>
              <a:buSzPts val="1200"/>
              <a:buFont typeface="NTR"/>
              <a:buChar char="►"/>
            </a:pPr>
            <a:r>
              <a:rPr lang="fr" sz="2133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La “economía informal” </a:t>
            </a:r>
            <a:r>
              <a:rPr lang="es-ES" sz="2133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hace referencia a todas las actividades económicas desarrolladas por los trabajadores y las unidades económicas </a:t>
            </a:r>
            <a:r>
              <a:rPr lang="es-ES" sz="2133" dirty="0">
                <a:solidFill>
                  <a:schemeClr val="tx1"/>
                </a:solidFill>
                <a:latin typeface="Noto Sans"/>
                <a:ea typeface="Noto Sans"/>
                <a:cs typeface="Noto Sans"/>
                <a:sym typeface="Noto Sans"/>
              </a:rPr>
              <a:t>que</a:t>
            </a:r>
            <a:r>
              <a:rPr lang="es-ES" sz="2133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ES" sz="2133" dirty="0">
                <a:solidFill>
                  <a:schemeClr val="tx1"/>
                </a:solidFill>
                <a:latin typeface="Noto Sans"/>
                <a:ea typeface="Noto Sans"/>
                <a:cs typeface="Noto Sans"/>
                <a:sym typeface="Noto Sans"/>
              </a:rPr>
              <a:t>—en la legislación o en la práctica— </a:t>
            </a:r>
            <a:r>
              <a:rPr lang="es-ES" sz="2133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están insuficientemente cubiertas por sistemas formales o no lo están en absoluto </a:t>
            </a:r>
            <a:endParaRPr sz="2133" dirty="0">
              <a:solidFill>
                <a:srgbClr val="24004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2400300" y="5574281"/>
            <a:ext cx="11907520" cy="180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361249" indent="-338671" algn="l" rtl="0">
              <a:lnSpc>
                <a:spcPct val="106100"/>
              </a:lnSpc>
              <a:buClr>
                <a:srgbClr val="FFCC00"/>
              </a:buClr>
              <a:buSzPts val="1200"/>
              <a:buFont typeface="NTR"/>
              <a:buChar char="►"/>
            </a:pPr>
            <a:r>
              <a:rPr lang="es-ES" sz="2133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No abarca las actividades ilícitas, en particular la prestación de servicios y la producción, venta, posesión o consumo de bienes prohibidos por la legislación, </a:t>
            </a:r>
            <a:r>
              <a:rPr lang="es-ES" sz="2133" dirty="0">
                <a:solidFill>
                  <a:schemeClr val="tx1"/>
                </a:solidFill>
                <a:latin typeface="Noto Sans"/>
                <a:ea typeface="Noto Sans"/>
                <a:cs typeface="Noto Sans"/>
                <a:sym typeface="Noto Sans"/>
              </a:rPr>
              <a:t>incluyendo la producción y el tráfico ilícitos de estupefacientes, la fabricación y el tráfico ilícitos de armas de fuego, la trata de personas y el blanqueo de dinero, tal como se definen en los tratados internacionales pertinentes</a:t>
            </a:r>
            <a:endParaRPr sz="2133" dirty="0">
              <a:solidFill>
                <a:schemeClr val="tx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498601" y="2007707"/>
            <a:ext cx="4980306" cy="57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rtl="0"/>
            <a:r>
              <a:rPr lang="fr"/>
              <a:t>Economía informal</a:t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1498600" y="2774292"/>
            <a:ext cx="9184642" cy="42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156" algn="l" rtl="0">
              <a:lnSpc>
                <a:spcPct val="116428"/>
              </a:lnSpc>
              <a:buClr>
                <a:srgbClr val="FFFFFF"/>
              </a:buClr>
              <a:buSzPts val="1600"/>
            </a:pPr>
            <a:r>
              <a:rPr lang="fr" sz="2844" b="1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Definición según la Recomendación 204* de la OIT:</a:t>
            </a:r>
            <a:endParaRPr sz="2844" b="1">
              <a:solidFill>
                <a:srgbClr val="000000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720964" y="8258525"/>
            <a:ext cx="14814073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/>
            <a:r>
              <a:rPr lang="fr" sz="1422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* La Recomendación 204 (R204) de la OIT sobre la transición de la economía informal a la formal fue adoptada en la Conferencia Internacional del Trabajo de 2015.</a:t>
            </a:r>
            <a:endParaRPr sz="1422"/>
          </a:p>
        </p:txBody>
      </p:sp>
      <p:sp>
        <p:nvSpPr>
          <p:cNvPr id="138" name="Google Shape;138;p23"/>
          <p:cNvSpPr/>
          <p:nvPr/>
        </p:nvSpPr>
        <p:spPr>
          <a:xfrm>
            <a:off x="976443" y="2120737"/>
            <a:ext cx="290830" cy="347980"/>
          </a:xfrm>
          <a:custGeom>
            <a:avLst/>
            <a:gdLst/>
            <a:ahLst/>
            <a:cxnLst/>
            <a:rect l="l" t="t" r="r" b="b"/>
            <a:pathLst>
              <a:path w="290830" h="347980" extrusionOk="0">
                <a:moveTo>
                  <a:pt x="0" y="0"/>
                </a:moveTo>
                <a:lnTo>
                  <a:pt x="0" y="347776"/>
                </a:lnTo>
                <a:lnTo>
                  <a:pt x="290398" y="173888"/>
                </a:lnTo>
                <a:lnTo>
                  <a:pt x="0" y="0"/>
                </a:lnTo>
                <a:close/>
              </a:path>
            </a:pathLst>
          </a:custGeom>
          <a:solidFill>
            <a:srgbClr val="05D1D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11403118" y="1051037"/>
            <a:ext cx="2155147" cy="2487380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B5DDF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7299" y="1119976"/>
            <a:ext cx="1946910" cy="194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 descr="English Logo Organization Horizontal RGB Blu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63" y="297471"/>
            <a:ext cx="2088372" cy="75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2967196" y="116988"/>
            <a:ext cx="13177067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</a:pPr>
            <a:r>
              <a:rPr lang="fr" sz="3200" dirty="0"/>
              <a:t>Estándares estadísticos sobre informalidad </a:t>
            </a:r>
            <a:br>
              <a:rPr lang="fr" sz="3200" dirty="0"/>
            </a:br>
            <a:r>
              <a:rPr lang="fr" sz="3200" dirty="0"/>
              <a:t>Los 3 componentes interrelacionados de la economía informal</a:t>
            </a:r>
            <a:endParaRPr dirty="0"/>
          </a:p>
        </p:txBody>
      </p:sp>
      <p:grpSp>
        <p:nvGrpSpPr>
          <p:cNvPr id="148" name="Google Shape;148;p24"/>
          <p:cNvGrpSpPr/>
          <p:nvPr/>
        </p:nvGrpSpPr>
        <p:grpSpPr>
          <a:xfrm>
            <a:off x="156486" y="1417181"/>
            <a:ext cx="10407900" cy="7146957"/>
            <a:chOff x="241196" y="247089"/>
            <a:chExt cx="10407900" cy="7026600"/>
          </a:xfrm>
        </p:grpSpPr>
        <p:sp>
          <p:nvSpPr>
            <p:cNvPr id="149" name="Google Shape;149;p24"/>
            <p:cNvSpPr/>
            <p:nvPr/>
          </p:nvSpPr>
          <p:spPr>
            <a:xfrm>
              <a:off x="241196" y="247089"/>
              <a:ext cx="10407900" cy="7026600"/>
            </a:xfrm>
            <a:prstGeom prst="triangle">
              <a:avLst>
                <a:gd name="adj" fmla="val 48026"/>
              </a:avLst>
            </a:prstGeom>
            <a:solidFill>
              <a:srgbClr val="B3C6E7"/>
            </a:solidFill>
            <a:ln w="12700" cap="flat" cmpd="sng">
              <a:solidFill>
                <a:srgbClr val="B3C6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2" tIns="45689" rIns="91422" bIns="45689" anchor="ctr" anchorCtr="0">
              <a:noAutofit/>
            </a:bodyPr>
            <a:lstStyle/>
            <a:p>
              <a:pPr algn="ctr" rtl="0">
                <a:buSzPts val="1000"/>
              </a:pPr>
              <a:endParaRPr sz="177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4"/>
            <p:cNvSpPr txBox="1"/>
            <p:nvPr/>
          </p:nvSpPr>
          <p:spPr>
            <a:xfrm>
              <a:off x="812338" y="5877916"/>
              <a:ext cx="90042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2" tIns="45689" rIns="91422" bIns="45689" anchor="t" anchorCtr="0">
              <a:noAutofit/>
            </a:bodyPr>
            <a:lstStyle/>
            <a:p>
              <a:pPr algn="ctr" rtl="0">
                <a:buClr>
                  <a:srgbClr val="1E4649"/>
                </a:buClr>
                <a:buSzPts val="1400"/>
              </a:pPr>
              <a:r>
                <a:rPr lang="fr" b="1" dirty="0">
                  <a:latin typeface="Calibri"/>
                  <a:ea typeface="Calibri"/>
                  <a:cs typeface="Calibri"/>
                  <a:sym typeface="Calibri"/>
                </a:rPr>
                <a:t>Economía informal</a:t>
              </a:r>
              <a:endParaRPr sz="2489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rtl="0">
                <a:buClr>
                  <a:srgbClr val="1E4649"/>
                </a:buClr>
                <a:buSzPts val="1000"/>
              </a:pPr>
              <a:r>
                <a:rPr lang="fr" sz="1778" b="1" dirty="0">
                  <a:latin typeface="Calibri"/>
                  <a:ea typeface="Calibri"/>
                  <a:cs typeface="Calibri"/>
                  <a:sym typeface="Calibri"/>
                </a:rPr>
                <a:t>Actividades productivas informales realizadas por personas y unidades económicas</a:t>
              </a:r>
              <a:endParaRPr sz="1778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24"/>
            <p:cNvGrpSpPr/>
            <p:nvPr/>
          </p:nvGrpSpPr>
          <p:grpSpPr>
            <a:xfrm rot="10800000">
              <a:off x="1529173" y="329197"/>
              <a:ext cx="7686292" cy="5548612"/>
              <a:chOff x="874215" y="1580033"/>
              <a:chExt cx="7765500" cy="5159100"/>
            </a:xfrm>
          </p:grpSpPr>
          <p:sp>
            <p:nvSpPr>
              <p:cNvPr id="152" name="Google Shape;152;p24"/>
              <p:cNvSpPr/>
              <p:nvPr/>
            </p:nvSpPr>
            <p:spPr>
              <a:xfrm rot="10800000">
                <a:off x="874215" y="1580033"/>
                <a:ext cx="7765500" cy="5159100"/>
              </a:xfrm>
              <a:prstGeom prst="triangle">
                <a:avLst>
                  <a:gd name="adj" fmla="val 48026"/>
                </a:avLst>
              </a:prstGeom>
              <a:solidFill>
                <a:srgbClr val="8DA9DB"/>
              </a:solidFill>
              <a:ln w="12700" cap="flat" cmpd="sng">
                <a:solidFill>
                  <a:srgbClr val="B3C6E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2" tIns="45689" rIns="91422" bIns="45689" anchor="ctr" anchorCtr="0">
                <a:noAutofit/>
              </a:bodyPr>
              <a:lstStyle/>
              <a:p>
                <a:pPr algn="ctr" rtl="0">
                  <a:buSzPts val="1000"/>
                </a:pPr>
                <a:endParaRPr sz="1778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4"/>
              <p:cNvSpPr txBox="1"/>
              <p:nvPr/>
            </p:nvSpPr>
            <p:spPr>
              <a:xfrm rot="10800000">
                <a:off x="1714193" y="2103807"/>
                <a:ext cx="6192900" cy="94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2" tIns="45689" rIns="91422" bIns="45689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400"/>
                </a:pPr>
                <a:r>
                  <a:rPr lang="fr" b="1" dirty="0">
                    <a:latin typeface="Calibri"/>
                    <a:ea typeface="Calibri"/>
                    <a:cs typeface="Calibri"/>
                    <a:sym typeface="Calibri"/>
                  </a:rPr>
                  <a:t>Empleo informal</a:t>
                </a:r>
                <a:endParaRPr sz="2489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Clr>
                    <a:srgbClr val="000000"/>
                  </a:buClr>
                  <a:buSzPts val="1000"/>
                </a:pPr>
                <a:r>
                  <a:rPr lang="fr" sz="1778" b="1" dirty="0">
                    <a:latin typeface="Calibri"/>
                    <a:ea typeface="Calibri"/>
                    <a:cs typeface="Calibri"/>
                    <a:sym typeface="Calibri"/>
                  </a:rPr>
                  <a:t>Personas en empleo informal</a:t>
                </a:r>
                <a:endParaRPr sz="1778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SzPts val="1000"/>
                </a:pPr>
                <a:endParaRPr sz="1778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4"/>
            <p:cNvGrpSpPr/>
            <p:nvPr/>
          </p:nvGrpSpPr>
          <p:grpSpPr>
            <a:xfrm rot="10800000">
              <a:off x="3078595" y="454449"/>
              <a:ext cx="4471406" cy="4104637"/>
              <a:chOff x="2474641" y="2858012"/>
              <a:chExt cx="4530300" cy="3490932"/>
            </a:xfrm>
          </p:grpSpPr>
          <p:sp>
            <p:nvSpPr>
              <p:cNvPr id="155" name="Google Shape;155;p24"/>
              <p:cNvSpPr/>
              <p:nvPr/>
            </p:nvSpPr>
            <p:spPr>
              <a:xfrm rot="10800000">
                <a:off x="2474641" y="3322844"/>
                <a:ext cx="4530300" cy="3026100"/>
              </a:xfrm>
              <a:prstGeom prst="triangle">
                <a:avLst>
                  <a:gd name="adj" fmla="val 48026"/>
                </a:avLst>
              </a:prstGeom>
              <a:solidFill>
                <a:srgbClr val="1E4E79"/>
              </a:solidFill>
              <a:ln w="12700" cap="flat" cmpd="sng">
                <a:solidFill>
                  <a:srgbClr val="B3C6E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2" tIns="45689" rIns="91422" bIns="45689" anchor="ctr" anchorCtr="0">
                <a:noAutofit/>
              </a:bodyPr>
              <a:lstStyle/>
              <a:p>
                <a:pPr algn="ctr" rtl="0">
                  <a:buSzPts val="1000"/>
                </a:pPr>
                <a:endParaRPr sz="1778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4"/>
              <p:cNvSpPr txBox="1"/>
              <p:nvPr/>
            </p:nvSpPr>
            <p:spPr>
              <a:xfrm rot="10800000">
                <a:off x="3110031" y="2858012"/>
                <a:ext cx="3141949" cy="27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2" tIns="45689" rIns="91422" bIns="45689" anchor="t" anchorCtr="0">
                <a:noAutofit/>
              </a:bodyPr>
              <a:lstStyle/>
              <a:p>
                <a:pPr algn="ctr" rtl="0">
                  <a:buClr>
                    <a:srgbClr val="FFFFFF"/>
                  </a:buClr>
                  <a:buSzPts val="1400"/>
                </a:pPr>
                <a:r>
                  <a:rPr lang="fr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Sector Informal</a:t>
                </a:r>
                <a:endParaRPr sz="2489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Clr>
                    <a:srgbClr val="BBD6EE"/>
                  </a:buClr>
                  <a:buSzPts val="1000"/>
                </a:pPr>
                <a:r>
                  <a:rPr lang="fr" sz="1778" b="1" dirty="0">
                    <a:solidFill>
                      <a:srgbClr val="BBD6EE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Unidades económicas informales y empleo en sectores económico informales </a:t>
                </a:r>
              </a:p>
              <a:p>
                <a:pPr algn="ctr" rtl="0">
                  <a:buClr>
                    <a:srgbClr val="BBD6EE"/>
                  </a:buClr>
                  <a:buSzPts val="1000"/>
                </a:pPr>
                <a:endParaRPr lang="fr" sz="1778" b="1" i="1" dirty="0">
                  <a:solidFill>
                    <a:srgbClr val="BBD6E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Clr>
                    <a:srgbClr val="BBD6EE"/>
                  </a:buClr>
                  <a:buSzPts val="1000"/>
                </a:pPr>
                <a:endParaRPr lang="fr" sz="1778" b="1" i="1" dirty="0">
                  <a:solidFill>
                    <a:srgbClr val="BBD6E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Clr>
                    <a:srgbClr val="BBD6EE"/>
                  </a:buClr>
                  <a:buSzPts val="1000"/>
                </a:pPr>
                <a:endParaRPr lang="fr" sz="1778" b="1" i="1" dirty="0">
                  <a:solidFill>
                    <a:srgbClr val="BBD6E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rtl="0">
                  <a:buClr>
                    <a:srgbClr val="BBD6EE"/>
                  </a:buClr>
                  <a:buSzPts val="1000"/>
                </a:pPr>
                <a:r>
                  <a:rPr lang="fr" sz="1956" i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dimensión empresarial</a:t>
                </a:r>
                <a:endParaRPr sz="1422" dirty="0"/>
              </a:p>
              <a:p>
                <a:pPr algn="ctr" rtl="0">
                  <a:buSzPts val="1100"/>
                </a:pPr>
                <a:endParaRPr sz="1956" b="1" dirty="0">
                  <a:solidFill>
                    <a:srgbClr val="BBD6E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7" name="Google Shape;157;p24" descr="Pyramid Shape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1440498">
              <a:off x="3398866" y="3166408"/>
              <a:ext cx="706577" cy="706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4" descr="Pyramid Shape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62682">
              <a:off x="2613852" y="6543753"/>
              <a:ext cx="706577" cy="706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4"/>
            <p:cNvSpPr txBox="1"/>
            <p:nvPr/>
          </p:nvSpPr>
          <p:spPr>
            <a:xfrm>
              <a:off x="3382580" y="5169820"/>
              <a:ext cx="386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2" tIns="45689" rIns="91422" bIns="45689" anchor="t" anchorCtr="0">
              <a:noAutofit/>
            </a:bodyPr>
            <a:lstStyle/>
            <a:p>
              <a:pPr algn="ctr" rtl="0">
                <a:buClr>
                  <a:srgbClr val="FFFFFF"/>
                </a:buClr>
                <a:buSzPts val="1100"/>
              </a:pPr>
              <a:r>
                <a:rPr lang="fr" sz="1956" i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 dimensión laboral (trabajo)</a:t>
              </a:r>
              <a:endParaRPr sz="1422" dirty="0"/>
            </a:p>
          </p:txBody>
        </p:sp>
        <p:pic>
          <p:nvPicPr>
            <p:cNvPr id="160" name="Google Shape;160;p24" descr="Pyramid Shape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70640" y="4954049"/>
              <a:ext cx="706577" cy="706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4"/>
            <p:cNvSpPr txBox="1"/>
            <p:nvPr/>
          </p:nvSpPr>
          <p:spPr>
            <a:xfrm>
              <a:off x="3298487" y="6680090"/>
              <a:ext cx="386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2" tIns="45689" rIns="91422" bIns="45689" anchor="t" anchorCtr="0">
              <a:noAutofit/>
            </a:bodyPr>
            <a:lstStyle/>
            <a:p>
              <a:pPr algn="ctr" rtl="0">
                <a:buClr>
                  <a:srgbClr val="2E75B5"/>
                </a:buClr>
                <a:buSzPts val="1100"/>
              </a:pPr>
              <a:r>
                <a:rPr lang="fr" sz="1956" i="1" dirty="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La dimensión de producción.</a:t>
              </a:r>
              <a:endParaRPr sz="1422" dirty="0"/>
            </a:p>
          </p:txBody>
        </p:sp>
      </p:grpSp>
      <p:sp>
        <p:nvSpPr>
          <p:cNvPr id="162" name="Google Shape;162;p24"/>
          <p:cNvSpPr txBox="1"/>
          <p:nvPr/>
        </p:nvSpPr>
        <p:spPr>
          <a:xfrm>
            <a:off x="6893611" y="1778498"/>
            <a:ext cx="8947200" cy="14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/>
            <a:r>
              <a:rPr lang="fr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Dimensión empresa/unidad económica </a:t>
            </a:r>
          </a:p>
          <a:p>
            <a:pPr algn="l" rtl="0"/>
            <a:r>
              <a:rPr lang="f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 sector informal, un concepto basado en la empresa, es un componente de la economía informal y el empleo en el sector informal es un componente del empleo informal...</a:t>
            </a:r>
            <a:endParaRPr sz="1422" dirty="0">
              <a:solidFill>
                <a:schemeClr val="tx1"/>
              </a:solidFill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8802041" y="4487307"/>
            <a:ext cx="7345600" cy="14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/>
            <a:r>
              <a:rPr lang="fr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Dimensión laboral</a:t>
            </a:r>
            <a:endParaRPr dirty="0"/>
          </a:p>
          <a:p>
            <a:pPr algn="l" rtl="0"/>
            <a:r>
              <a:rPr lang="fr" dirty="0">
                <a:latin typeface="Calibri"/>
                <a:ea typeface="Calibri"/>
                <a:cs typeface="Calibri"/>
                <a:sym typeface="Calibri"/>
              </a:rPr>
              <a:t>… todas las personas empleadas en el sector informal tienen empleo informal, pero el empleo informal también puede encontrarse en empresas del sector formal o en hogares</a:t>
            </a:r>
            <a:endParaRPr b="1"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10710247" y="6527574"/>
            <a:ext cx="5434133" cy="20365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2" tIns="45689" rIns="91422" bIns="45689" anchor="t" anchorCtr="0">
            <a:noAutofit/>
          </a:bodyPr>
          <a:lstStyle/>
          <a:p>
            <a:pPr algn="l" rtl="0"/>
            <a:r>
              <a:rPr lang="fr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Dimensión de producción</a:t>
            </a:r>
            <a:endParaRPr sz="1422" dirty="0"/>
          </a:p>
          <a:p>
            <a:pPr algn="just" rtl="0"/>
            <a:r>
              <a:rPr lang="fr" dirty="0">
                <a:latin typeface="Calibri"/>
                <a:ea typeface="Calibri"/>
                <a:cs typeface="Calibri"/>
                <a:sym typeface="Calibri"/>
              </a:rPr>
              <a:t>Todas las actividades productivas realizadas por personas con empleo informal son actividades productivas informales, pero las personas con empleo formal pueden realizar actividades productivas parcialmente informales, como los ingresos y las horas no declaradas.</a:t>
            </a:r>
            <a:endParaRPr dirty="0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945036" y="4385373"/>
            <a:ext cx="2039724" cy="2354165"/>
          </a:xfrm>
          <a:custGeom>
            <a:avLst/>
            <a:gdLst/>
            <a:ahLst/>
            <a:cxnLst/>
            <a:rect l="l" t="t" r="r" b="b"/>
            <a:pathLst>
              <a:path w="626109" h="722629" extrusionOk="0">
                <a:moveTo>
                  <a:pt x="0" y="0"/>
                </a:moveTo>
                <a:lnTo>
                  <a:pt x="0" y="722528"/>
                </a:lnTo>
                <a:lnTo>
                  <a:pt x="625716" y="361264"/>
                </a:lnTo>
                <a:lnTo>
                  <a:pt x="0" y="0"/>
                </a:lnTo>
                <a:close/>
              </a:path>
            </a:pathLst>
          </a:custGeom>
          <a:solidFill>
            <a:srgbClr val="1F2EB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buSzPts val="1000"/>
            </a:pPr>
            <a:endParaRPr sz="1778">
              <a:solidFill>
                <a:srgbClr val="000000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026270" y="4668919"/>
            <a:ext cx="752000" cy="154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l" rtl="0">
              <a:buClr>
                <a:srgbClr val="FFFFFF"/>
              </a:buClr>
              <a:buSzPts val="5600"/>
            </a:pPr>
            <a:r>
              <a:rPr lang="fr" sz="9956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</a:t>
            </a:r>
            <a:endParaRPr sz="9956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313699" y="4668919"/>
            <a:ext cx="8668267" cy="124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l" rtl="0">
              <a:buClr>
                <a:srgbClr val="FFFFFF"/>
              </a:buClr>
              <a:buSzPts val="2300"/>
            </a:pPr>
            <a:r>
              <a:rPr lang="fr" sz="4089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Informalidad y empleo: </a:t>
            </a:r>
            <a:r>
              <a:rPr lang="fr" sz="2800" b="1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situación de las economías de APEC y brechas de género</a:t>
            </a:r>
            <a:endParaRPr sz="2800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172" name="Google Shape;172;p25"/>
          <p:cNvGrpSpPr/>
          <p:nvPr/>
        </p:nvGrpSpPr>
        <p:grpSpPr>
          <a:xfrm>
            <a:off x="9169197" y="37723"/>
            <a:ext cx="6301854" cy="7881867"/>
            <a:chOff x="10629900" y="1865530"/>
            <a:chExt cx="4839969" cy="6053455"/>
          </a:xfrm>
        </p:grpSpPr>
        <p:sp>
          <p:nvSpPr>
            <p:cNvPr id="173" name="Google Shape;173;p25"/>
            <p:cNvSpPr/>
            <p:nvPr/>
          </p:nvSpPr>
          <p:spPr>
            <a:xfrm>
              <a:off x="10629900" y="1865530"/>
              <a:ext cx="4839969" cy="6053455"/>
            </a:xfrm>
            <a:custGeom>
              <a:avLst/>
              <a:gdLst/>
              <a:ahLst/>
              <a:cxnLst/>
              <a:rect l="l" t="t" r="r" b="b"/>
              <a:pathLst>
                <a:path w="4839969" h="6053455" extrusionOk="0">
                  <a:moveTo>
                    <a:pt x="0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0" y="232803"/>
                  </a:lnTo>
                  <a:close/>
                </a:path>
                <a:path w="4839969" h="6053455" extrusionOk="0">
                  <a:moveTo>
                    <a:pt x="403301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403301" y="465620"/>
                  </a:lnTo>
                  <a:close/>
                </a:path>
                <a:path w="4839969" h="6053455" extrusionOk="0">
                  <a:moveTo>
                    <a:pt x="403301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403301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403301" y="1396847"/>
                  </a:lnTo>
                  <a:lnTo>
                    <a:pt x="403301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403301" y="931227"/>
                  </a:lnTo>
                  <a:lnTo>
                    <a:pt x="403301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806602" y="232803"/>
                  </a:moveTo>
                  <a:lnTo>
                    <a:pt x="403301" y="465620"/>
                  </a:lnTo>
                  <a:lnTo>
                    <a:pt x="403301" y="0"/>
                  </a:lnTo>
                  <a:lnTo>
                    <a:pt x="806602" y="232803"/>
                  </a:lnTo>
                  <a:close/>
                </a:path>
                <a:path w="4839969" h="6053455" extrusionOk="0">
                  <a:moveTo>
                    <a:pt x="1209903" y="465620"/>
                  </a:moveTo>
                  <a:lnTo>
                    <a:pt x="806602" y="232803"/>
                  </a:lnTo>
                  <a:lnTo>
                    <a:pt x="806602" y="698423"/>
                  </a:lnTo>
                  <a:lnTo>
                    <a:pt x="1209903" y="465620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806602" y="698423"/>
                  </a:lnTo>
                  <a:lnTo>
                    <a:pt x="806602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806602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806602" y="1164043"/>
                  </a:lnTo>
                  <a:close/>
                </a:path>
                <a:path w="4839969" h="6053455" extrusionOk="0">
                  <a:moveTo>
                    <a:pt x="806602" y="698423"/>
                  </a:moveTo>
                  <a:lnTo>
                    <a:pt x="1209903" y="931227"/>
                  </a:lnTo>
                  <a:lnTo>
                    <a:pt x="1209903" y="465620"/>
                  </a:lnTo>
                  <a:lnTo>
                    <a:pt x="806602" y="698423"/>
                  </a:lnTo>
                  <a:close/>
                </a:path>
                <a:path w="4839969" h="6053455" extrusionOk="0">
                  <a:moveTo>
                    <a:pt x="1209903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1209903" y="931227"/>
                  </a:lnTo>
                  <a:close/>
                </a:path>
                <a:path w="4839969" h="6053455" extrusionOk="0">
                  <a:moveTo>
                    <a:pt x="1209903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1209903" y="1396847"/>
                  </a:lnTo>
                  <a:close/>
                </a:path>
                <a:path w="4839969" h="6053455" extrusionOk="0">
                  <a:moveTo>
                    <a:pt x="1613204" y="1164043"/>
                  </a:moveTo>
                  <a:lnTo>
                    <a:pt x="1209903" y="1396847"/>
                  </a:lnTo>
                  <a:lnTo>
                    <a:pt x="1209903" y="931227"/>
                  </a:lnTo>
                  <a:lnTo>
                    <a:pt x="1613204" y="1164043"/>
                  </a:lnTo>
                  <a:close/>
                </a:path>
                <a:path w="4839969" h="6053455" extrusionOk="0">
                  <a:moveTo>
                    <a:pt x="2016506" y="931227"/>
                  </a:moveTo>
                  <a:lnTo>
                    <a:pt x="1613204" y="698423"/>
                  </a:lnTo>
                  <a:lnTo>
                    <a:pt x="1613204" y="1164043"/>
                  </a:lnTo>
                  <a:lnTo>
                    <a:pt x="2016506" y="931227"/>
                  </a:lnTo>
                  <a:close/>
                </a:path>
                <a:path w="4839969" h="6053455" extrusionOk="0">
                  <a:moveTo>
                    <a:pt x="2016506" y="1396847"/>
                  </a:moveTo>
                  <a:lnTo>
                    <a:pt x="1613204" y="1164043"/>
                  </a:lnTo>
                  <a:lnTo>
                    <a:pt x="1613204" y="1629664"/>
                  </a:lnTo>
                  <a:lnTo>
                    <a:pt x="2016506" y="1396847"/>
                  </a:lnTo>
                  <a:close/>
                </a:path>
                <a:path w="4839969" h="6053455" extrusionOk="0">
                  <a:moveTo>
                    <a:pt x="1613204" y="1629664"/>
                  </a:moveTo>
                  <a:lnTo>
                    <a:pt x="2016506" y="1862467"/>
                  </a:lnTo>
                  <a:lnTo>
                    <a:pt x="2016506" y="1396847"/>
                  </a:lnTo>
                  <a:lnTo>
                    <a:pt x="1613204" y="1629664"/>
                  </a:lnTo>
                  <a:close/>
                </a:path>
                <a:path w="4839969" h="6053455" extrusionOk="0">
                  <a:moveTo>
                    <a:pt x="2016506" y="1862467"/>
                  </a:moveTo>
                  <a:lnTo>
                    <a:pt x="2419807" y="1629664"/>
                  </a:lnTo>
                  <a:lnTo>
                    <a:pt x="2419807" y="2095284"/>
                  </a:lnTo>
                  <a:lnTo>
                    <a:pt x="2016506" y="1862467"/>
                  </a:lnTo>
                  <a:close/>
                </a:path>
                <a:path w="4839969" h="6053455" extrusionOk="0">
                  <a:moveTo>
                    <a:pt x="2016506" y="2328087"/>
                  </a:moveTo>
                  <a:lnTo>
                    <a:pt x="2419807" y="2095284"/>
                  </a:lnTo>
                  <a:lnTo>
                    <a:pt x="2419807" y="2560891"/>
                  </a:lnTo>
                  <a:lnTo>
                    <a:pt x="2016506" y="2328087"/>
                  </a:lnTo>
                  <a:close/>
                </a:path>
                <a:path w="4839969" h="6053455" extrusionOk="0">
                  <a:moveTo>
                    <a:pt x="2016506" y="2793707"/>
                  </a:moveTo>
                  <a:lnTo>
                    <a:pt x="2419807" y="2560891"/>
                  </a:lnTo>
                  <a:lnTo>
                    <a:pt x="2419807" y="3026524"/>
                  </a:lnTo>
                  <a:lnTo>
                    <a:pt x="2016506" y="2793707"/>
                  </a:lnTo>
                  <a:close/>
                </a:path>
                <a:path w="4839969" h="6053455" extrusionOk="0">
                  <a:moveTo>
                    <a:pt x="2419807" y="2560891"/>
                  </a:moveTo>
                  <a:lnTo>
                    <a:pt x="2016506" y="2793707"/>
                  </a:lnTo>
                  <a:lnTo>
                    <a:pt x="2016506" y="2328087"/>
                  </a:lnTo>
                  <a:lnTo>
                    <a:pt x="2419807" y="2560891"/>
                  </a:lnTo>
                  <a:close/>
                </a:path>
                <a:path w="4839969" h="6053455" extrusionOk="0">
                  <a:moveTo>
                    <a:pt x="2419807" y="698423"/>
                  </a:moveTo>
                  <a:lnTo>
                    <a:pt x="2016506" y="931227"/>
                  </a:lnTo>
                  <a:lnTo>
                    <a:pt x="2016506" y="465620"/>
                  </a:lnTo>
                  <a:lnTo>
                    <a:pt x="2419807" y="698423"/>
                  </a:lnTo>
                  <a:close/>
                </a:path>
                <a:path w="4839969" h="6053455" extrusionOk="0">
                  <a:moveTo>
                    <a:pt x="2823108" y="931227"/>
                  </a:moveTo>
                  <a:lnTo>
                    <a:pt x="2419819" y="698423"/>
                  </a:lnTo>
                  <a:lnTo>
                    <a:pt x="2419819" y="1164043"/>
                  </a:lnTo>
                  <a:lnTo>
                    <a:pt x="2823108" y="931227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2419819" y="1629664"/>
                  </a:lnTo>
                  <a:lnTo>
                    <a:pt x="241981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2419819" y="2095284"/>
                  </a:lnTo>
                  <a:lnTo>
                    <a:pt x="241981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2419819" y="2560891"/>
                  </a:lnTo>
                  <a:lnTo>
                    <a:pt x="241981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2419819" y="3026524"/>
                  </a:lnTo>
                  <a:lnTo>
                    <a:pt x="241981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419807" y="3492144"/>
                  </a:moveTo>
                  <a:lnTo>
                    <a:pt x="2823108" y="3724948"/>
                  </a:lnTo>
                  <a:lnTo>
                    <a:pt x="2823108" y="3259328"/>
                  </a:lnTo>
                  <a:lnTo>
                    <a:pt x="2419807" y="3492144"/>
                  </a:lnTo>
                  <a:close/>
                </a:path>
                <a:path w="4839969" h="6053455" extrusionOk="0">
                  <a:moveTo>
                    <a:pt x="2419819" y="3026524"/>
                  </a:moveTo>
                  <a:lnTo>
                    <a:pt x="2823108" y="3259328"/>
                  </a:lnTo>
                  <a:lnTo>
                    <a:pt x="2823108" y="2793707"/>
                  </a:lnTo>
                  <a:lnTo>
                    <a:pt x="2419819" y="3026524"/>
                  </a:lnTo>
                  <a:close/>
                </a:path>
                <a:path w="4839969" h="6053455" extrusionOk="0">
                  <a:moveTo>
                    <a:pt x="2419819" y="2560891"/>
                  </a:moveTo>
                  <a:lnTo>
                    <a:pt x="2823108" y="2793707"/>
                  </a:lnTo>
                  <a:lnTo>
                    <a:pt x="2823108" y="2328087"/>
                  </a:lnTo>
                  <a:lnTo>
                    <a:pt x="2419819" y="2560891"/>
                  </a:lnTo>
                  <a:close/>
                </a:path>
                <a:path w="4839969" h="6053455" extrusionOk="0">
                  <a:moveTo>
                    <a:pt x="2419819" y="2095271"/>
                  </a:moveTo>
                  <a:lnTo>
                    <a:pt x="2823108" y="2328087"/>
                  </a:lnTo>
                  <a:lnTo>
                    <a:pt x="2823108" y="1862467"/>
                  </a:lnTo>
                  <a:lnTo>
                    <a:pt x="2419819" y="2095271"/>
                  </a:lnTo>
                  <a:close/>
                </a:path>
                <a:path w="4839969" h="6053455" extrusionOk="0">
                  <a:moveTo>
                    <a:pt x="2419819" y="1164043"/>
                  </a:moveTo>
                  <a:lnTo>
                    <a:pt x="2823108" y="1396847"/>
                  </a:lnTo>
                  <a:lnTo>
                    <a:pt x="2823108" y="931227"/>
                  </a:lnTo>
                  <a:lnTo>
                    <a:pt x="2419819" y="1164043"/>
                  </a:lnTo>
                  <a:close/>
                </a:path>
                <a:path w="4839969" h="6053455" extrusionOk="0">
                  <a:moveTo>
                    <a:pt x="2823108" y="1862467"/>
                  </a:moveTo>
                  <a:lnTo>
                    <a:pt x="3226409" y="1629664"/>
                  </a:lnTo>
                  <a:lnTo>
                    <a:pt x="3226409" y="2095284"/>
                  </a:lnTo>
                  <a:lnTo>
                    <a:pt x="2823108" y="1862467"/>
                  </a:lnTo>
                  <a:close/>
                </a:path>
                <a:path w="4839969" h="6053455" extrusionOk="0">
                  <a:moveTo>
                    <a:pt x="2823108" y="2328087"/>
                  </a:moveTo>
                  <a:lnTo>
                    <a:pt x="3226409" y="2095284"/>
                  </a:lnTo>
                  <a:lnTo>
                    <a:pt x="3226409" y="2560891"/>
                  </a:lnTo>
                  <a:lnTo>
                    <a:pt x="2823108" y="2328087"/>
                  </a:lnTo>
                  <a:close/>
                </a:path>
                <a:path w="4839969" h="6053455" extrusionOk="0">
                  <a:moveTo>
                    <a:pt x="2823108" y="2793707"/>
                  </a:moveTo>
                  <a:lnTo>
                    <a:pt x="3226409" y="2560891"/>
                  </a:lnTo>
                  <a:lnTo>
                    <a:pt x="3226409" y="3026524"/>
                  </a:lnTo>
                  <a:lnTo>
                    <a:pt x="2823108" y="2793707"/>
                  </a:lnTo>
                  <a:close/>
                </a:path>
                <a:path w="4839969" h="6053455" extrusionOk="0">
                  <a:moveTo>
                    <a:pt x="2823108" y="3259328"/>
                  </a:moveTo>
                  <a:lnTo>
                    <a:pt x="3226409" y="3026524"/>
                  </a:lnTo>
                  <a:lnTo>
                    <a:pt x="3226409" y="3492144"/>
                  </a:lnTo>
                  <a:lnTo>
                    <a:pt x="2823108" y="3259328"/>
                  </a:lnTo>
                  <a:close/>
                </a:path>
                <a:path w="4839969" h="6053455" extrusionOk="0">
                  <a:moveTo>
                    <a:pt x="2823108" y="3724948"/>
                  </a:moveTo>
                  <a:lnTo>
                    <a:pt x="3226409" y="3492144"/>
                  </a:lnTo>
                  <a:lnTo>
                    <a:pt x="3226409" y="3957764"/>
                  </a:lnTo>
                  <a:lnTo>
                    <a:pt x="2823108" y="3724948"/>
                  </a:lnTo>
                  <a:close/>
                </a:path>
                <a:path w="4839969" h="6053455" extrusionOk="0">
                  <a:moveTo>
                    <a:pt x="2823108" y="4190568"/>
                  </a:moveTo>
                  <a:lnTo>
                    <a:pt x="3226409" y="3957764"/>
                  </a:lnTo>
                  <a:lnTo>
                    <a:pt x="3226409" y="4423371"/>
                  </a:lnTo>
                  <a:lnTo>
                    <a:pt x="2823108" y="4190568"/>
                  </a:lnTo>
                  <a:close/>
                </a:path>
                <a:path w="4839969" h="6053455" extrusionOk="0">
                  <a:moveTo>
                    <a:pt x="2823108" y="4656175"/>
                  </a:moveTo>
                  <a:lnTo>
                    <a:pt x="3226409" y="4423371"/>
                  </a:lnTo>
                  <a:lnTo>
                    <a:pt x="3226409" y="4888992"/>
                  </a:lnTo>
                  <a:lnTo>
                    <a:pt x="2823108" y="4656175"/>
                  </a:lnTo>
                  <a:close/>
                </a:path>
                <a:path w="4839969" h="6053455" extrusionOk="0">
                  <a:moveTo>
                    <a:pt x="3226409" y="4423371"/>
                  </a:moveTo>
                  <a:lnTo>
                    <a:pt x="2823121" y="4656175"/>
                  </a:lnTo>
                  <a:lnTo>
                    <a:pt x="2823121" y="4190568"/>
                  </a:lnTo>
                  <a:lnTo>
                    <a:pt x="3226409" y="4423371"/>
                  </a:lnTo>
                  <a:close/>
                </a:path>
                <a:path w="4839969" h="6053455" extrusionOk="0">
                  <a:moveTo>
                    <a:pt x="3226409" y="3957751"/>
                  </a:moveTo>
                  <a:lnTo>
                    <a:pt x="2823121" y="4190568"/>
                  </a:lnTo>
                  <a:lnTo>
                    <a:pt x="2823121" y="3724948"/>
                  </a:lnTo>
                  <a:lnTo>
                    <a:pt x="3226409" y="3957751"/>
                  </a:lnTo>
                  <a:close/>
                </a:path>
                <a:path w="4839969" h="6053455" extrusionOk="0">
                  <a:moveTo>
                    <a:pt x="3226409" y="3492144"/>
                  </a:moveTo>
                  <a:lnTo>
                    <a:pt x="2823121" y="3724948"/>
                  </a:lnTo>
                  <a:lnTo>
                    <a:pt x="2823121" y="3259328"/>
                  </a:lnTo>
                  <a:lnTo>
                    <a:pt x="3226409" y="3492144"/>
                  </a:lnTo>
                  <a:close/>
                </a:path>
                <a:path w="4839969" h="6053455" extrusionOk="0">
                  <a:moveTo>
                    <a:pt x="3226409" y="3026524"/>
                  </a:moveTo>
                  <a:lnTo>
                    <a:pt x="2823121" y="3259328"/>
                  </a:lnTo>
                  <a:lnTo>
                    <a:pt x="2823121" y="2793707"/>
                  </a:lnTo>
                  <a:lnTo>
                    <a:pt x="3226409" y="3026524"/>
                  </a:lnTo>
                  <a:close/>
                </a:path>
                <a:path w="4839969" h="6053455" extrusionOk="0">
                  <a:moveTo>
                    <a:pt x="3226409" y="2560891"/>
                  </a:moveTo>
                  <a:lnTo>
                    <a:pt x="2823121" y="2793707"/>
                  </a:lnTo>
                  <a:lnTo>
                    <a:pt x="2823121" y="2328087"/>
                  </a:lnTo>
                  <a:lnTo>
                    <a:pt x="3226409" y="2560891"/>
                  </a:lnTo>
                  <a:close/>
                </a:path>
                <a:path w="4839969" h="6053455" extrusionOk="0">
                  <a:moveTo>
                    <a:pt x="3226409" y="2095271"/>
                  </a:moveTo>
                  <a:lnTo>
                    <a:pt x="2823121" y="2328087"/>
                  </a:lnTo>
                  <a:lnTo>
                    <a:pt x="2823108" y="1862467"/>
                  </a:lnTo>
                  <a:lnTo>
                    <a:pt x="3226409" y="2095271"/>
                  </a:lnTo>
                  <a:close/>
                </a:path>
                <a:path w="4839969" h="6053455" extrusionOk="0">
                  <a:moveTo>
                    <a:pt x="3629723" y="1862467"/>
                  </a:moveTo>
                  <a:lnTo>
                    <a:pt x="3226422" y="1629664"/>
                  </a:lnTo>
                  <a:lnTo>
                    <a:pt x="3226422" y="2095284"/>
                  </a:lnTo>
                  <a:lnTo>
                    <a:pt x="3629723" y="1862467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3226422" y="2095284"/>
                  </a:lnTo>
                  <a:lnTo>
                    <a:pt x="3226422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3226422" y="2560891"/>
                  </a:lnTo>
                  <a:lnTo>
                    <a:pt x="3226422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3226422" y="3026524"/>
                  </a:lnTo>
                  <a:lnTo>
                    <a:pt x="3226422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3226422" y="3492144"/>
                  </a:lnTo>
                  <a:lnTo>
                    <a:pt x="3226422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3226422" y="3957764"/>
                  </a:lnTo>
                  <a:lnTo>
                    <a:pt x="3226422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3629723" y="4656175"/>
                  </a:moveTo>
                  <a:lnTo>
                    <a:pt x="3226422" y="4423371"/>
                  </a:lnTo>
                  <a:lnTo>
                    <a:pt x="3226422" y="4888992"/>
                  </a:lnTo>
                  <a:lnTo>
                    <a:pt x="3629723" y="4656175"/>
                  </a:lnTo>
                  <a:close/>
                </a:path>
                <a:path w="4839969" h="6053455" extrusionOk="0">
                  <a:moveTo>
                    <a:pt x="3226422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3226422" y="4423371"/>
                  </a:lnTo>
                  <a:close/>
                </a:path>
                <a:path w="4839969" h="6053455" extrusionOk="0">
                  <a:moveTo>
                    <a:pt x="3226422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3226422" y="3957751"/>
                  </a:lnTo>
                  <a:close/>
                </a:path>
                <a:path w="4839969" h="6053455" extrusionOk="0">
                  <a:moveTo>
                    <a:pt x="3226422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3226422" y="3492144"/>
                  </a:lnTo>
                  <a:close/>
                </a:path>
                <a:path w="4839969" h="6053455" extrusionOk="0">
                  <a:moveTo>
                    <a:pt x="3226422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3226422" y="3026524"/>
                  </a:lnTo>
                  <a:close/>
                </a:path>
                <a:path w="4839969" h="6053455" extrusionOk="0">
                  <a:moveTo>
                    <a:pt x="3226422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3226422" y="2560891"/>
                  </a:lnTo>
                  <a:close/>
                </a:path>
                <a:path w="4839969" h="6053455" extrusionOk="0">
                  <a:moveTo>
                    <a:pt x="3226422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3226422" y="2095271"/>
                  </a:lnTo>
                  <a:close/>
                </a:path>
                <a:path w="4839969" h="6053455" extrusionOk="0">
                  <a:moveTo>
                    <a:pt x="3629723" y="2328087"/>
                  </a:moveTo>
                  <a:lnTo>
                    <a:pt x="4033024" y="2095284"/>
                  </a:lnTo>
                  <a:lnTo>
                    <a:pt x="4033024" y="2560891"/>
                  </a:lnTo>
                  <a:lnTo>
                    <a:pt x="3629723" y="2328087"/>
                  </a:lnTo>
                  <a:close/>
                </a:path>
                <a:path w="4839969" h="6053455" extrusionOk="0">
                  <a:moveTo>
                    <a:pt x="3629723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3629723" y="2793707"/>
                  </a:lnTo>
                  <a:close/>
                </a:path>
                <a:path w="4839969" h="6053455" extrusionOk="0">
                  <a:moveTo>
                    <a:pt x="3629723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3629723" y="3259328"/>
                  </a:lnTo>
                  <a:close/>
                </a:path>
                <a:path w="4839969" h="6053455" extrusionOk="0">
                  <a:moveTo>
                    <a:pt x="3629723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3629723" y="3724948"/>
                  </a:lnTo>
                  <a:close/>
                </a:path>
                <a:path w="4839969" h="6053455" extrusionOk="0">
                  <a:moveTo>
                    <a:pt x="3629723" y="4190568"/>
                  </a:moveTo>
                  <a:lnTo>
                    <a:pt x="4033024" y="3957764"/>
                  </a:lnTo>
                  <a:lnTo>
                    <a:pt x="4033024" y="4423371"/>
                  </a:lnTo>
                  <a:lnTo>
                    <a:pt x="3629723" y="4190568"/>
                  </a:lnTo>
                  <a:close/>
                </a:path>
                <a:path w="4839969" h="6053455" extrusionOk="0">
                  <a:moveTo>
                    <a:pt x="4033024" y="4423371"/>
                  </a:moveTo>
                  <a:lnTo>
                    <a:pt x="3629723" y="4656175"/>
                  </a:lnTo>
                  <a:lnTo>
                    <a:pt x="3629723" y="4190568"/>
                  </a:lnTo>
                  <a:lnTo>
                    <a:pt x="4033024" y="4423371"/>
                  </a:lnTo>
                  <a:close/>
                </a:path>
                <a:path w="4839969" h="6053455" extrusionOk="0">
                  <a:moveTo>
                    <a:pt x="4033024" y="3957751"/>
                  </a:moveTo>
                  <a:lnTo>
                    <a:pt x="3629723" y="4190568"/>
                  </a:lnTo>
                  <a:lnTo>
                    <a:pt x="3629723" y="3724948"/>
                  </a:lnTo>
                  <a:lnTo>
                    <a:pt x="4033024" y="3957751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3629723" y="3724948"/>
                  </a:lnTo>
                  <a:lnTo>
                    <a:pt x="3629723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3629723" y="3259328"/>
                  </a:lnTo>
                  <a:lnTo>
                    <a:pt x="3629723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033024" y="2560891"/>
                  </a:moveTo>
                  <a:lnTo>
                    <a:pt x="3629723" y="2793707"/>
                  </a:lnTo>
                  <a:lnTo>
                    <a:pt x="3629723" y="2328087"/>
                  </a:lnTo>
                  <a:lnTo>
                    <a:pt x="4033024" y="2560891"/>
                  </a:lnTo>
                  <a:close/>
                </a:path>
                <a:path w="4839969" h="6053455" extrusionOk="0">
                  <a:moveTo>
                    <a:pt x="4033024" y="2095271"/>
                  </a:moveTo>
                  <a:lnTo>
                    <a:pt x="3629723" y="2328087"/>
                  </a:lnTo>
                  <a:lnTo>
                    <a:pt x="3629723" y="1862467"/>
                  </a:lnTo>
                  <a:lnTo>
                    <a:pt x="4033024" y="2095271"/>
                  </a:lnTo>
                  <a:close/>
                </a:path>
                <a:path w="4839969" h="6053455" extrusionOk="0">
                  <a:moveTo>
                    <a:pt x="4436325" y="2793707"/>
                  </a:moveTo>
                  <a:lnTo>
                    <a:pt x="4033024" y="2560891"/>
                  </a:lnTo>
                  <a:lnTo>
                    <a:pt x="4033024" y="3026524"/>
                  </a:lnTo>
                  <a:lnTo>
                    <a:pt x="4436325" y="2793707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033024" y="3026524"/>
                  </a:lnTo>
                  <a:lnTo>
                    <a:pt x="4033024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436325" y="3724948"/>
                  </a:moveTo>
                  <a:lnTo>
                    <a:pt x="4033024" y="3492144"/>
                  </a:lnTo>
                  <a:lnTo>
                    <a:pt x="4033024" y="3957764"/>
                  </a:lnTo>
                  <a:lnTo>
                    <a:pt x="4436325" y="3724948"/>
                  </a:lnTo>
                  <a:close/>
                </a:path>
                <a:path w="4839969" h="6053455" extrusionOk="0">
                  <a:moveTo>
                    <a:pt x="4033024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033024" y="3492144"/>
                  </a:lnTo>
                  <a:close/>
                </a:path>
                <a:path w="4839969" h="6053455" extrusionOk="0">
                  <a:moveTo>
                    <a:pt x="4033024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033024" y="3026524"/>
                  </a:lnTo>
                  <a:close/>
                </a:path>
                <a:path w="4839969" h="6053455" extrusionOk="0">
                  <a:moveTo>
                    <a:pt x="4436325" y="3259328"/>
                  </a:moveTo>
                  <a:lnTo>
                    <a:pt x="4839627" y="3026524"/>
                  </a:lnTo>
                  <a:lnTo>
                    <a:pt x="4839627" y="3492144"/>
                  </a:lnTo>
                  <a:lnTo>
                    <a:pt x="4436325" y="3259328"/>
                  </a:lnTo>
                  <a:close/>
                </a:path>
                <a:path w="4839969" h="6053455" extrusionOk="0">
                  <a:moveTo>
                    <a:pt x="4839627" y="3492144"/>
                  </a:moveTo>
                  <a:lnTo>
                    <a:pt x="4436325" y="3724948"/>
                  </a:lnTo>
                  <a:lnTo>
                    <a:pt x="4436325" y="3259328"/>
                  </a:lnTo>
                  <a:lnTo>
                    <a:pt x="4839627" y="3492144"/>
                  </a:lnTo>
                  <a:close/>
                </a:path>
                <a:path w="4839969" h="6053455" extrusionOk="0">
                  <a:moveTo>
                    <a:pt x="4839627" y="3026524"/>
                  </a:moveTo>
                  <a:lnTo>
                    <a:pt x="4436325" y="3259328"/>
                  </a:lnTo>
                  <a:lnTo>
                    <a:pt x="4436325" y="2793707"/>
                  </a:lnTo>
                  <a:lnTo>
                    <a:pt x="4839627" y="3026524"/>
                  </a:lnTo>
                  <a:close/>
                </a:path>
                <a:path w="4839969" h="6053455" extrusionOk="0">
                  <a:moveTo>
                    <a:pt x="2823108" y="5121795"/>
                  </a:moveTo>
                  <a:lnTo>
                    <a:pt x="3226409" y="4888992"/>
                  </a:lnTo>
                  <a:lnTo>
                    <a:pt x="3226409" y="5354612"/>
                  </a:lnTo>
                  <a:lnTo>
                    <a:pt x="2823108" y="5121795"/>
                  </a:lnTo>
                  <a:close/>
                </a:path>
                <a:path w="4839969" h="6053455" extrusionOk="0">
                  <a:moveTo>
                    <a:pt x="3226409" y="4888992"/>
                  </a:moveTo>
                  <a:lnTo>
                    <a:pt x="2823108" y="5121795"/>
                  </a:lnTo>
                  <a:lnTo>
                    <a:pt x="2823108" y="4656175"/>
                  </a:lnTo>
                  <a:lnTo>
                    <a:pt x="3226409" y="4888992"/>
                  </a:lnTo>
                  <a:close/>
                </a:path>
                <a:path w="4839969" h="6053455" extrusionOk="0">
                  <a:moveTo>
                    <a:pt x="3629723" y="5121795"/>
                  </a:moveTo>
                  <a:lnTo>
                    <a:pt x="3226422" y="4888992"/>
                  </a:lnTo>
                  <a:lnTo>
                    <a:pt x="3226422" y="5354612"/>
                  </a:lnTo>
                  <a:lnTo>
                    <a:pt x="3629723" y="5121795"/>
                  </a:lnTo>
                  <a:close/>
                </a:path>
                <a:path w="4839969" h="6053455" extrusionOk="0">
                  <a:moveTo>
                    <a:pt x="3629723" y="5587415"/>
                  </a:moveTo>
                  <a:lnTo>
                    <a:pt x="3226422" y="5354612"/>
                  </a:lnTo>
                  <a:lnTo>
                    <a:pt x="3226422" y="5820232"/>
                  </a:lnTo>
                  <a:lnTo>
                    <a:pt x="3629723" y="5587415"/>
                  </a:lnTo>
                  <a:close/>
                </a:path>
                <a:path w="4839969" h="6053455" extrusionOk="0">
                  <a:moveTo>
                    <a:pt x="3226422" y="5820232"/>
                  </a:moveTo>
                  <a:lnTo>
                    <a:pt x="3629723" y="6053035"/>
                  </a:lnTo>
                  <a:lnTo>
                    <a:pt x="3629723" y="5587415"/>
                  </a:lnTo>
                  <a:lnTo>
                    <a:pt x="3226422" y="5820232"/>
                  </a:lnTo>
                  <a:close/>
                </a:path>
                <a:path w="4839969" h="6053455" extrusionOk="0">
                  <a:moveTo>
                    <a:pt x="3226422" y="4888992"/>
                  </a:moveTo>
                  <a:lnTo>
                    <a:pt x="3629723" y="5121795"/>
                  </a:lnTo>
                  <a:lnTo>
                    <a:pt x="3629723" y="4656175"/>
                  </a:lnTo>
                  <a:lnTo>
                    <a:pt x="3226422" y="4888992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2000232" y="4818089"/>
              <a:ext cx="626109" cy="722629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2626342" y="2874957"/>
              <a:ext cx="327659" cy="401954"/>
            </a:xfrm>
            <a:custGeom>
              <a:avLst/>
              <a:gdLst/>
              <a:ahLst/>
              <a:cxnLst/>
              <a:rect l="l" t="t" r="r" b="b"/>
              <a:pathLst>
                <a:path w="327659" h="401954" extrusionOk="0">
                  <a:moveTo>
                    <a:pt x="0" y="0"/>
                  </a:moveTo>
                  <a:lnTo>
                    <a:pt x="0" y="401853"/>
                  </a:lnTo>
                  <a:lnTo>
                    <a:pt x="327659" y="20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4122119" y="4436871"/>
              <a:ext cx="436880" cy="504825"/>
            </a:xfrm>
            <a:custGeom>
              <a:avLst/>
              <a:gdLst/>
              <a:ahLst/>
              <a:cxnLst/>
              <a:rect l="l" t="t" r="r" b="b"/>
              <a:pathLst>
                <a:path w="436880" h="504825" extrusionOk="0">
                  <a:moveTo>
                    <a:pt x="0" y="0"/>
                  </a:moveTo>
                  <a:lnTo>
                    <a:pt x="0" y="504469"/>
                  </a:lnTo>
                  <a:lnTo>
                    <a:pt x="436880" y="252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Google Shape;177;p25"/>
          <p:cNvGrpSpPr/>
          <p:nvPr/>
        </p:nvGrpSpPr>
        <p:grpSpPr>
          <a:xfrm>
            <a:off x="8530552" y="7138317"/>
            <a:ext cx="1277289" cy="439463"/>
            <a:chOff x="2705071" y="6347022"/>
            <a:chExt cx="1993548" cy="719016"/>
          </a:xfrm>
        </p:grpSpPr>
        <p:sp>
          <p:nvSpPr>
            <p:cNvPr id="178" name="Google Shape;178;p25"/>
            <p:cNvSpPr/>
            <p:nvPr/>
          </p:nvSpPr>
          <p:spPr>
            <a:xfrm>
              <a:off x="2705071" y="6347022"/>
              <a:ext cx="622978" cy="719016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380697" y="6347022"/>
              <a:ext cx="622978" cy="719016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4075641" y="6347022"/>
              <a:ext cx="622978" cy="719016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181" name="Google Shape;181;p25" descr="English Logo Organization Horizontal RGB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97" y="780635"/>
            <a:ext cx="2881266" cy="10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8900160" y="4904515"/>
            <a:ext cx="7355840" cy="4239486"/>
          </a:xfrm>
          <a:custGeom>
            <a:avLst/>
            <a:gdLst/>
            <a:ahLst/>
            <a:cxnLst/>
            <a:rect l="l" t="t" r="r" b="b"/>
            <a:pathLst>
              <a:path w="7355840" h="4239487" extrusionOk="0">
                <a:moveTo>
                  <a:pt x="0" y="4239487"/>
                </a:moveTo>
                <a:lnTo>
                  <a:pt x="7355840" y="0"/>
                </a:lnTo>
                <a:lnTo>
                  <a:pt x="7355840" y="4239487"/>
                </a:lnTo>
                <a:lnTo>
                  <a:pt x="0" y="4239487"/>
                </a:lnTo>
                <a:close/>
              </a:path>
            </a:pathLst>
          </a:custGeom>
          <a:solidFill>
            <a:srgbClr val="B5DDFE"/>
          </a:solidFill>
          <a:ln>
            <a:noFill/>
          </a:ln>
        </p:spPr>
        <p:txBody>
          <a:bodyPr spcFirstLastPara="1" wrap="square" lIns="91422" tIns="45689" rIns="91422" bIns="45689" anchor="ctr" anchorCtr="0">
            <a:noAutofit/>
          </a:bodyPr>
          <a:lstStyle/>
          <a:p>
            <a:pPr algn="ctr" rtl="0"/>
            <a:endParaRPr sz="1778">
              <a:solidFill>
                <a:schemeClr val="lt1"/>
              </a:solidFill>
            </a:endParaRPr>
          </a:p>
        </p:txBody>
      </p:sp>
      <p:grpSp>
        <p:nvGrpSpPr>
          <p:cNvPr id="189" name="Google Shape;189;p26"/>
          <p:cNvGrpSpPr/>
          <p:nvPr/>
        </p:nvGrpSpPr>
        <p:grpSpPr>
          <a:xfrm>
            <a:off x="151857" y="1532368"/>
            <a:ext cx="640853" cy="231241"/>
            <a:chOff x="966337" y="1727581"/>
            <a:chExt cx="640854" cy="231241"/>
          </a:xfrm>
        </p:grpSpPr>
        <p:sp>
          <p:nvSpPr>
            <p:cNvPr id="190" name="Google Shape;190;p26"/>
            <p:cNvSpPr/>
            <p:nvPr/>
          </p:nvSpPr>
          <p:spPr>
            <a:xfrm rot="10800000" flipH="1">
              <a:off x="966337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 rot="10800000" flipH="1">
              <a:off x="1183482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 rot="10800000" flipH="1">
              <a:off x="1406836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pic>
        <p:nvPicPr>
          <p:cNvPr id="193" name="Google Shape;193;p26" descr="English Logo Organization Horizontal RGB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21" y="331872"/>
            <a:ext cx="2088372" cy="7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69179" y="7030343"/>
            <a:ext cx="8381926" cy="132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361249" indent="-349960" algn="l" rtl="0">
              <a:buClr>
                <a:srgbClr val="FFCC00"/>
              </a:buClr>
              <a:buSzPts val="1100"/>
              <a:buFont typeface="NTR"/>
              <a:buChar char="►"/>
            </a:pPr>
            <a:r>
              <a:rPr lang="fr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6 de cada 10 trabajadores en el mundo tienen empleo informal.</a:t>
            </a:r>
          </a:p>
          <a:p>
            <a:pPr marL="361249" indent="-349960" algn="l" rtl="0">
              <a:buClr>
                <a:srgbClr val="FFCC00"/>
              </a:buClr>
              <a:buSzPts val="1100"/>
              <a:buFont typeface="NTR"/>
              <a:buChar char="►"/>
            </a:pPr>
            <a:r>
              <a:rPr lang="fr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15% del empleo es informal en paises de la APEC </a:t>
            </a:r>
            <a:r>
              <a:rPr lang="fr" sz="1956" u="sng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de ingresos altos</a:t>
            </a:r>
            <a:r>
              <a:rPr lang="fr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361249" indent="-349960" algn="l" rtl="0">
              <a:buClr>
                <a:srgbClr val="FFCC00"/>
              </a:buClr>
              <a:buSzPts val="1100"/>
              <a:buFont typeface="NTR"/>
              <a:buChar char="►"/>
            </a:pPr>
            <a:r>
              <a:rPr lang="es-ES_tradnl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Corea y Perú registran las mayores brechas de género en las tasas de empleo informal.</a:t>
            </a:r>
            <a:endParaRPr lang="fr" sz="1956" dirty="0">
              <a:solidFill>
                <a:srgbClr val="24004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917400" y="1388873"/>
            <a:ext cx="6739200" cy="62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6" rIns="0" bIns="0" anchor="t" anchorCtr="0">
            <a:noAutofit/>
          </a:bodyPr>
          <a:lstStyle/>
          <a:p>
            <a:pPr algn="l" rtl="0"/>
            <a:r>
              <a:rPr lang="fr" sz="1422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Incidencia del empleo informal y PIB per cápita (último año disponible)</a:t>
            </a:r>
            <a:endParaRPr sz="1422" dirty="0"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8715546" y="1548180"/>
            <a:ext cx="640853" cy="231241"/>
            <a:chOff x="966337" y="1727581"/>
            <a:chExt cx="640854" cy="231241"/>
          </a:xfrm>
        </p:grpSpPr>
        <p:sp>
          <p:nvSpPr>
            <p:cNvPr id="197" name="Google Shape;197;p26"/>
            <p:cNvSpPr/>
            <p:nvPr/>
          </p:nvSpPr>
          <p:spPr>
            <a:xfrm rot="10800000" flipH="1">
              <a:off x="966337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 rot="10800000" flipH="1">
              <a:off x="1183482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 rot="10800000" flipH="1">
              <a:off x="1406836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sp>
        <p:nvSpPr>
          <p:cNvPr id="200" name="Google Shape;200;p26"/>
          <p:cNvSpPr txBox="1"/>
          <p:nvPr/>
        </p:nvSpPr>
        <p:spPr>
          <a:xfrm>
            <a:off x="9478135" y="1321769"/>
            <a:ext cx="6335444" cy="57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6" rIns="0" bIns="0" anchor="t" anchorCtr="0">
            <a:noAutofit/>
          </a:bodyPr>
          <a:lstStyle/>
          <a:p>
            <a:pPr algn="l" rtl="0"/>
            <a:r>
              <a:rPr lang="fr" sz="1422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Incidencia del empleo informal en países de ingresos altos y medios desagregado por sexo: Todos y APEC</a:t>
            </a:r>
            <a:endParaRPr sz="1422" dirty="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9841564" y="4905494"/>
            <a:ext cx="5763875" cy="62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just" rtl="0">
              <a:buClr>
                <a:srgbClr val="1F2EBF"/>
              </a:buClr>
              <a:buSzPts val="600"/>
            </a:pPr>
            <a:r>
              <a:rPr lang="f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"/>
                <a:ea typeface="Noto Sans"/>
                <a:cs typeface="Noto Sans"/>
                <a:sym typeface="Noto Sans"/>
              </a:rPr>
              <a:t>Fuente: Cálculos de la OIT basados en datos de encuestas nacionales de 15 miembros de APEC (8 economías de ingresos medios y 7 de ingresos altos), que representan el 98% del empleo total en APEC. Se aplicó la definición estadística armonizada de empleo informal de la OIT. Para obtener más detalles, consulte Mujeres y hombres en la economía informal: una actualización estadística (OIT 2023).</a:t>
            </a:r>
            <a:endParaRPr sz="700" dirty="0">
              <a:solidFill>
                <a:schemeClr val="tx2">
                  <a:lumMod val="60000"/>
                  <a:lumOff val="40000"/>
                </a:scheme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416" y="1898836"/>
            <a:ext cx="7925957" cy="47977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CE8CD4-F2EA-4F9F-3036-F9AD0E36A994}"/>
              </a:ext>
            </a:extLst>
          </p:cNvPr>
          <p:cNvGraphicFramePr>
            <a:graphicFrameLocks/>
          </p:cNvGraphicFramePr>
          <p:nvPr/>
        </p:nvGraphicFramePr>
        <p:xfrm>
          <a:off x="9356399" y="2025914"/>
          <a:ext cx="6739200" cy="284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C86C12D-F8FB-403F-84D7-85213CAC93CB}"/>
              </a:ext>
            </a:extLst>
          </p:cNvPr>
          <p:cNvGraphicFramePr>
            <a:graphicFrameLocks/>
          </p:cNvGraphicFramePr>
          <p:nvPr/>
        </p:nvGraphicFramePr>
        <p:xfrm>
          <a:off x="9382885" y="5963543"/>
          <a:ext cx="6528699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oogle Shape;196;p26">
            <a:extLst>
              <a:ext uri="{FF2B5EF4-FFF2-40B4-BE49-F238E27FC236}">
                <a16:creationId xmlns:a16="http://schemas.microsoft.com/office/drawing/2014/main" id="{B5C3BF9C-5701-8267-9890-384B109F443B}"/>
              </a:ext>
            </a:extLst>
          </p:cNvPr>
          <p:cNvGrpSpPr/>
          <p:nvPr/>
        </p:nvGrpSpPr>
        <p:grpSpPr>
          <a:xfrm>
            <a:off x="8715546" y="5661542"/>
            <a:ext cx="640853" cy="231241"/>
            <a:chOff x="966337" y="1727581"/>
            <a:chExt cx="640854" cy="231241"/>
          </a:xfrm>
        </p:grpSpPr>
        <p:sp>
          <p:nvSpPr>
            <p:cNvPr id="5" name="Google Shape;197;p26">
              <a:extLst>
                <a:ext uri="{FF2B5EF4-FFF2-40B4-BE49-F238E27FC236}">
                  <a16:creationId xmlns:a16="http://schemas.microsoft.com/office/drawing/2014/main" id="{02DD1366-E79D-0CBF-D25B-8DCE3AB01FFC}"/>
                </a:ext>
              </a:extLst>
            </p:cNvPr>
            <p:cNvSpPr/>
            <p:nvPr/>
          </p:nvSpPr>
          <p:spPr>
            <a:xfrm rot="10800000" flipH="1">
              <a:off x="966337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6" name="Google Shape;198;p26">
              <a:extLst>
                <a:ext uri="{FF2B5EF4-FFF2-40B4-BE49-F238E27FC236}">
                  <a16:creationId xmlns:a16="http://schemas.microsoft.com/office/drawing/2014/main" id="{D77A38AA-60DD-AD13-31C7-D7BB6E7141F6}"/>
                </a:ext>
              </a:extLst>
            </p:cNvPr>
            <p:cNvSpPr/>
            <p:nvPr/>
          </p:nvSpPr>
          <p:spPr>
            <a:xfrm rot="10800000" flipH="1">
              <a:off x="1183482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7" name="Google Shape;199;p26">
              <a:extLst>
                <a:ext uri="{FF2B5EF4-FFF2-40B4-BE49-F238E27FC236}">
                  <a16:creationId xmlns:a16="http://schemas.microsoft.com/office/drawing/2014/main" id="{916AE125-7BFB-F744-D51C-F5EA89E37049}"/>
                </a:ext>
              </a:extLst>
            </p:cNvPr>
            <p:cNvSpPr/>
            <p:nvPr/>
          </p:nvSpPr>
          <p:spPr>
            <a:xfrm rot="10800000" flipH="1">
              <a:off x="1406836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sp>
        <p:nvSpPr>
          <p:cNvPr id="8" name="Google Shape;200;p26">
            <a:extLst>
              <a:ext uri="{FF2B5EF4-FFF2-40B4-BE49-F238E27FC236}">
                <a16:creationId xmlns:a16="http://schemas.microsoft.com/office/drawing/2014/main" id="{280381AE-FEA2-6D4D-C20D-1B89010DBBF7}"/>
              </a:ext>
            </a:extLst>
          </p:cNvPr>
          <p:cNvSpPr txBox="1"/>
          <p:nvPr/>
        </p:nvSpPr>
        <p:spPr>
          <a:xfrm>
            <a:off x="9478135" y="5511331"/>
            <a:ext cx="6335445" cy="57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6" rIns="0" bIns="0" anchor="t" anchorCtr="0">
            <a:noAutofit/>
          </a:bodyPr>
          <a:lstStyle/>
          <a:p>
            <a:pPr algn="l" rtl="0"/>
            <a:r>
              <a:rPr lang="fr" sz="1422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Incidencia del empleo informal en algunos países APEC (año 2022) desagregado por sexo</a:t>
            </a:r>
            <a:endParaRPr sz="1422" dirty="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" name="Google Shape;202;p26">
            <a:extLst>
              <a:ext uri="{FF2B5EF4-FFF2-40B4-BE49-F238E27FC236}">
                <a16:creationId xmlns:a16="http://schemas.microsoft.com/office/drawing/2014/main" id="{CEDA3A8B-36B8-BF74-F721-72A7357EC310}"/>
              </a:ext>
            </a:extLst>
          </p:cNvPr>
          <p:cNvSpPr txBox="1"/>
          <p:nvPr/>
        </p:nvSpPr>
        <p:spPr>
          <a:xfrm>
            <a:off x="10006461" y="8783881"/>
            <a:ext cx="1385440" cy="26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just" rtl="0">
              <a:buClr>
                <a:srgbClr val="1F2EBF"/>
              </a:buClr>
              <a:buSzPts val="600"/>
            </a:pPr>
            <a:r>
              <a:rPr lang="f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"/>
                <a:ea typeface="Noto Sans"/>
                <a:cs typeface="Noto Sans"/>
                <a:sym typeface="Noto Sans"/>
              </a:rPr>
              <a:t>Fuente: OIT, ILOSTAT.</a:t>
            </a:r>
            <a:endParaRPr sz="700" dirty="0">
              <a:solidFill>
                <a:schemeClr val="tx2">
                  <a:lumMod val="60000"/>
                  <a:lumOff val="40000"/>
                </a:scheme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" name="Google Shape;187;p26">
            <a:extLst>
              <a:ext uri="{FF2B5EF4-FFF2-40B4-BE49-F238E27FC236}">
                <a16:creationId xmlns:a16="http://schemas.microsoft.com/office/drawing/2014/main" id="{D64020E8-7A5B-D47B-3BB1-299CE7C2C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2498" y="264869"/>
            <a:ext cx="12578133" cy="62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rtl="0"/>
            <a:r>
              <a:rPr lang="es-ES_tradnl" sz="4089" dirty="0"/>
              <a:t>Magnitud</a:t>
            </a:r>
            <a:r>
              <a:rPr lang="fr" sz="4089" dirty="0"/>
              <a:t> de la informalidad del empleo</a:t>
            </a:r>
            <a:endParaRPr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7CF55A-311A-7575-ECD6-E907B8E91326}"/>
              </a:ext>
            </a:extLst>
          </p:cNvPr>
          <p:cNvSpPr/>
          <p:nvPr/>
        </p:nvSpPr>
        <p:spPr>
          <a:xfrm>
            <a:off x="14487158" y="5924425"/>
            <a:ext cx="1375371" cy="2429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18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2778622" y="1691470"/>
            <a:ext cx="9920224" cy="70019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rgbClr val="1F2EBF"/>
                </a:solidFill>
                <a:effectLst/>
                <a:latin typeface="Noto Sans" panose="020B0502040504020204" pitchFamily="34" charset="0"/>
              </a:rPr>
              <a:t>Incidencia del empleo informal por edad</a:t>
            </a:r>
            <a:endParaRPr lang="es-ES" sz="2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1800" b="0" i="1" u="none" strike="noStrike" dirty="0">
                <a:solidFill>
                  <a:srgbClr val="24004F"/>
                </a:solidFill>
                <a:effectLst/>
                <a:latin typeface="Noto Sans" panose="020B0502040504020204" pitchFamily="34" charset="0"/>
              </a:rPr>
              <a:t>Mundo y países de </a:t>
            </a:r>
            <a:r>
              <a:rPr lang="es-ES" i="1" dirty="0">
                <a:solidFill>
                  <a:srgbClr val="24004F"/>
                </a:solidFill>
                <a:latin typeface="Noto Sans" panose="020B0502040504020204" pitchFamily="34" charset="0"/>
              </a:rPr>
              <a:t>la</a:t>
            </a:r>
            <a:r>
              <a:rPr lang="es-ES" sz="1800" b="0" i="1" u="none" strike="noStrike" dirty="0">
                <a:solidFill>
                  <a:srgbClr val="24004F"/>
                </a:solidFill>
                <a:effectLst/>
                <a:latin typeface="Noto Sans" panose="020B0502040504020204" pitchFamily="34" charset="0"/>
              </a:rPr>
              <a:t> APEC  (2019)</a:t>
            </a:r>
            <a:endParaRPr lang="es-ES" sz="2400" b="0" dirty="0">
              <a:effectLst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44188-3F0D-C01C-48B1-61E5D6A6FAB9}"/>
              </a:ext>
            </a:extLst>
          </p:cNvPr>
          <p:cNvGrpSpPr/>
          <p:nvPr/>
        </p:nvGrpSpPr>
        <p:grpSpPr>
          <a:xfrm>
            <a:off x="62738" y="1460244"/>
            <a:ext cx="640841" cy="231226"/>
            <a:chOff x="966337" y="1727596"/>
            <a:chExt cx="640841" cy="231226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5B6BBDDF-443C-651E-894B-BBB0553CEF50}"/>
                </a:ext>
              </a:extLst>
            </p:cNvPr>
            <p:cNvSpPr/>
            <p:nvPr/>
          </p:nvSpPr>
          <p:spPr>
            <a:xfrm flipV="1">
              <a:off x="966337" y="1727596"/>
              <a:ext cx="200342" cy="231226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AFE9257B-DCA0-BEAB-D537-A80CD6F3EE29}"/>
                </a:ext>
              </a:extLst>
            </p:cNvPr>
            <p:cNvSpPr/>
            <p:nvPr/>
          </p:nvSpPr>
          <p:spPr>
            <a:xfrm flipV="1">
              <a:off x="1183482" y="1727596"/>
              <a:ext cx="200342" cy="231226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33C5055-E196-BC55-7B74-F56BBBEC718C}"/>
                </a:ext>
              </a:extLst>
            </p:cNvPr>
            <p:cNvSpPr/>
            <p:nvPr/>
          </p:nvSpPr>
          <p:spPr>
            <a:xfrm flipV="1">
              <a:off x="1406836" y="1727596"/>
              <a:ext cx="200342" cy="231226"/>
            </a:xfrm>
            <a:custGeom>
              <a:avLst/>
              <a:gdLst/>
              <a:ahLst/>
              <a:cxnLst/>
              <a:rect l="l" t="t" r="r" b="b"/>
              <a:pathLst>
                <a:path w="626109" h="722629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Picture 2" descr="English Logo Organization Horizontal RGB Blue">
            <a:extLst>
              <a:ext uri="{FF2B5EF4-FFF2-40B4-BE49-F238E27FC236}">
                <a16:creationId xmlns:a16="http://schemas.microsoft.com/office/drawing/2014/main" id="{E9DCEA9D-71FF-0BD4-9AC5-5C303318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1" y="331872"/>
            <a:ext cx="2088371" cy="7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63A644E-F1BC-64D6-7BFA-639B54CD4E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2497" y="264869"/>
            <a:ext cx="1257809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4000" spc="-25" dirty="0"/>
              <a:t>Los jóvenes y los trabajadores mayores están más expuestos a la informalidad.</a:t>
            </a:r>
            <a:endParaRPr lang="en-GB" sz="4000" spc="-25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266418F4-E43E-9089-EB39-0015C1AB569F}"/>
              </a:ext>
            </a:extLst>
          </p:cNvPr>
          <p:cNvSpPr txBox="1"/>
          <p:nvPr/>
        </p:nvSpPr>
        <p:spPr>
          <a:xfrm>
            <a:off x="1755921" y="8636439"/>
            <a:ext cx="1328418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1F2EBF"/>
                </a:solidFill>
                <a:effectLst/>
                <a:uLnTx/>
                <a:uFillTx/>
                <a:latin typeface="Noto Sans"/>
                <a:cs typeface="Noto Sans"/>
              </a:rPr>
              <a:t>Fuente: </a:t>
            </a:r>
            <a:r>
              <a:rPr kumimoji="0" lang="es-ES" sz="1100" i="0" u="none" strike="noStrike" kern="0" cap="none" spc="0" normalizeH="0" baseline="0" noProof="0" dirty="0">
                <a:ln>
                  <a:noFill/>
                </a:ln>
                <a:solidFill>
                  <a:srgbClr val="1F2EBF"/>
                </a:solidFill>
                <a:effectLst/>
                <a:uLnTx/>
                <a:uFillTx/>
                <a:latin typeface="Noto Sans"/>
                <a:cs typeface="Noto Sans"/>
              </a:rPr>
              <a:t>Cálculos de la OIT basados en datos de encuestas nacionales de 15 miembros de la APEC (8 economías de ingresos medios y 7 de ingresos altos), que representan el 98% del empleo total en la APEC. Se aplicó la definición estadística armonizada de empleo informal de la OIT. Para más detalles, consulte </a:t>
            </a:r>
            <a:r>
              <a:rPr kumimoji="0" lang="es-ES" sz="1100" i="0" u="none" strike="noStrike" kern="0" cap="none" spc="0" normalizeH="0" baseline="0" noProof="0" dirty="0">
                <a:ln>
                  <a:noFill/>
                </a:ln>
                <a:solidFill>
                  <a:srgbClr val="1F2EBF"/>
                </a:solidFill>
                <a:effectLst/>
                <a:uLnTx/>
                <a:uFillTx/>
                <a:latin typeface="Noto Sans"/>
                <a:cs typeface="Noto Sans"/>
                <a:hlinkClick r:id="rId3"/>
              </a:rPr>
              <a:t>Mujeres y hombres en la economía informal: una actualización estadística (OIT 2023).</a:t>
            </a:r>
            <a:endParaRPr kumimoji="0" lang="es-ES" sz="1100" i="0" u="none" strike="noStrike" kern="0" cap="none" spc="0" normalizeH="0" baseline="0" noProof="0" dirty="0">
              <a:ln>
                <a:noFill/>
              </a:ln>
              <a:solidFill>
                <a:srgbClr val="1F2EBF"/>
              </a:solidFill>
              <a:effectLst/>
              <a:uLnTx/>
              <a:uFillTx/>
              <a:latin typeface="Noto Sans"/>
              <a:cs typeface="Noto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44F41-C844-56A1-77A9-2986C0FC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33" y="2453217"/>
            <a:ext cx="11750333" cy="60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3148729" y="455170"/>
            <a:ext cx="12582611" cy="75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rtl="0"/>
            <a:r>
              <a:rPr lang="es-ES_tradnl" sz="3800" dirty="0"/>
              <a:t>Obstáculos estructurales del mercado laboral</a:t>
            </a:r>
            <a:endParaRPr sz="3800" dirty="0"/>
          </a:p>
        </p:txBody>
      </p:sp>
      <p:sp>
        <p:nvSpPr>
          <p:cNvPr id="188" name="Google Shape;188;p26"/>
          <p:cNvSpPr/>
          <p:nvPr/>
        </p:nvSpPr>
        <p:spPr>
          <a:xfrm>
            <a:off x="8900160" y="4904515"/>
            <a:ext cx="7355840" cy="4239486"/>
          </a:xfrm>
          <a:custGeom>
            <a:avLst/>
            <a:gdLst/>
            <a:ahLst/>
            <a:cxnLst/>
            <a:rect l="l" t="t" r="r" b="b"/>
            <a:pathLst>
              <a:path w="7355840" h="4239487" extrusionOk="0">
                <a:moveTo>
                  <a:pt x="0" y="4239487"/>
                </a:moveTo>
                <a:lnTo>
                  <a:pt x="7355840" y="0"/>
                </a:lnTo>
                <a:lnTo>
                  <a:pt x="7355840" y="4239487"/>
                </a:lnTo>
                <a:lnTo>
                  <a:pt x="0" y="4239487"/>
                </a:lnTo>
                <a:close/>
              </a:path>
            </a:pathLst>
          </a:custGeom>
          <a:solidFill>
            <a:srgbClr val="B5DDFE"/>
          </a:solidFill>
          <a:ln>
            <a:noFill/>
          </a:ln>
        </p:spPr>
        <p:txBody>
          <a:bodyPr spcFirstLastPara="1" wrap="square" lIns="91422" tIns="45689" rIns="91422" bIns="45689" anchor="ctr" anchorCtr="0">
            <a:noAutofit/>
          </a:bodyPr>
          <a:lstStyle/>
          <a:p>
            <a:pPr algn="ctr" rtl="0"/>
            <a:endParaRPr sz="1778">
              <a:solidFill>
                <a:schemeClr val="lt1"/>
              </a:solidFill>
            </a:endParaRPr>
          </a:p>
        </p:txBody>
      </p:sp>
      <p:pic>
        <p:nvPicPr>
          <p:cNvPr id="193" name="Google Shape;193;p26" descr="English Logo Organization Horizontal RGB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21" y="331872"/>
            <a:ext cx="2088372" cy="7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78637" y="7079994"/>
            <a:ext cx="8961398" cy="16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361249" indent="-349960" algn="l" rtl="0">
              <a:buClr>
                <a:srgbClr val="FFCC00"/>
              </a:buClr>
              <a:buSzPts val="1100"/>
              <a:buFont typeface="NTR"/>
              <a:buChar char="►"/>
            </a:pPr>
            <a:r>
              <a:rPr lang="fr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1 de cada 2 trabajadoras mujeres participa en el mercado laboral mundial.</a:t>
            </a:r>
          </a:p>
          <a:p>
            <a:pPr marL="361249" indent="-349960" algn="l" rtl="0">
              <a:buClr>
                <a:srgbClr val="FFCC00"/>
              </a:buClr>
              <a:buSzPts val="1100"/>
              <a:buFont typeface="NTR"/>
              <a:buChar char="►"/>
            </a:pPr>
            <a:r>
              <a:rPr lang="es-ES_tradnl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El reto no solo es mejorar la calidad, sino también la cantidad de empleo:</a:t>
            </a:r>
          </a:p>
          <a:p>
            <a:pPr marL="1009650" lvl="2" indent="-457200" algn="l" rtl="0">
              <a:buClr>
                <a:srgbClr val="FFCC00"/>
              </a:buClr>
              <a:buSzPts val="1100"/>
              <a:buFont typeface="+mj-lt"/>
              <a:buAutoNum type="alphaLcParenR"/>
            </a:pPr>
            <a:r>
              <a:rPr lang="es-ES_tradnl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fr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a participación laboral de la mujer es menor que la del hombre.</a:t>
            </a:r>
          </a:p>
          <a:p>
            <a:pPr marL="1009650" lvl="2" indent="-457200" algn="l" rtl="0">
              <a:buClr>
                <a:srgbClr val="FFCC00"/>
              </a:buClr>
              <a:buSzPts val="1100"/>
              <a:buFont typeface="+mj-lt"/>
              <a:buAutoNum type="alphaLcParenR"/>
            </a:pPr>
            <a:r>
              <a:rPr lang="es-ES_tradnl" sz="1956" dirty="0">
                <a:solidFill>
                  <a:srgbClr val="24004F"/>
                </a:solidFill>
                <a:latin typeface="Noto Sans"/>
                <a:ea typeface="Noto Sans"/>
                <a:cs typeface="Noto Sans"/>
                <a:sym typeface="Noto Sans"/>
              </a:rPr>
              <a:t>En 11 países de la APEC la desocupación es superior en la mujer.</a:t>
            </a:r>
            <a:endParaRPr lang="fr" sz="1956" dirty="0">
              <a:solidFill>
                <a:srgbClr val="24004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8042446" y="1626569"/>
            <a:ext cx="640853" cy="231241"/>
            <a:chOff x="966337" y="1727581"/>
            <a:chExt cx="640854" cy="231241"/>
          </a:xfrm>
        </p:grpSpPr>
        <p:sp>
          <p:nvSpPr>
            <p:cNvPr id="197" name="Google Shape;197;p26"/>
            <p:cNvSpPr/>
            <p:nvPr/>
          </p:nvSpPr>
          <p:spPr>
            <a:xfrm rot="10800000" flipH="1">
              <a:off x="966337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 rot="10800000" flipH="1">
              <a:off x="1183482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 rot="10800000" flipH="1">
              <a:off x="1406836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sp>
        <p:nvSpPr>
          <p:cNvPr id="200" name="Google Shape;200;p26"/>
          <p:cNvSpPr txBox="1"/>
          <p:nvPr/>
        </p:nvSpPr>
        <p:spPr>
          <a:xfrm>
            <a:off x="8855835" y="1474169"/>
            <a:ext cx="6662200" cy="57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6" rIns="0" bIns="0" anchor="t" anchorCtr="0">
            <a:noAutofit/>
          </a:bodyPr>
          <a:lstStyle/>
          <a:p>
            <a:pPr algn="l" rtl="0"/>
            <a:r>
              <a:rPr lang="es-ES_tradnl" sz="1422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Tasa de desocupación de la mujer por grupos de ingreso y países de APEC (año 2022)</a:t>
            </a:r>
            <a:endParaRPr lang="es-ES_tradnl" sz="1422" dirty="0"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4" name="Google Shape;196;p26">
            <a:extLst>
              <a:ext uri="{FF2B5EF4-FFF2-40B4-BE49-F238E27FC236}">
                <a16:creationId xmlns:a16="http://schemas.microsoft.com/office/drawing/2014/main" id="{B5C3BF9C-5701-8267-9890-384B109F443B}"/>
              </a:ext>
            </a:extLst>
          </p:cNvPr>
          <p:cNvGrpSpPr/>
          <p:nvPr/>
        </p:nvGrpSpPr>
        <p:grpSpPr>
          <a:xfrm>
            <a:off x="536746" y="1626569"/>
            <a:ext cx="640853" cy="231241"/>
            <a:chOff x="966337" y="1727581"/>
            <a:chExt cx="640854" cy="231241"/>
          </a:xfrm>
        </p:grpSpPr>
        <p:sp>
          <p:nvSpPr>
            <p:cNvPr id="5" name="Google Shape;197;p26">
              <a:extLst>
                <a:ext uri="{FF2B5EF4-FFF2-40B4-BE49-F238E27FC236}">
                  <a16:creationId xmlns:a16="http://schemas.microsoft.com/office/drawing/2014/main" id="{02DD1366-E79D-0CBF-D25B-8DCE3AB01FFC}"/>
                </a:ext>
              </a:extLst>
            </p:cNvPr>
            <p:cNvSpPr/>
            <p:nvPr/>
          </p:nvSpPr>
          <p:spPr>
            <a:xfrm rot="10800000" flipH="1">
              <a:off x="966337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6" name="Google Shape;198;p26">
              <a:extLst>
                <a:ext uri="{FF2B5EF4-FFF2-40B4-BE49-F238E27FC236}">
                  <a16:creationId xmlns:a16="http://schemas.microsoft.com/office/drawing/2014/main" id="{D77A38AA-60DD-AD13-31C7-D7BB6E7141F6}"/>
                </a:ext>
              </a:extLst>
            </p:cNvPr>
            <p:cNvSpPr/>
            <p:nvPr/>
          </p:nvSpPr>
          <p:spPr>
            <a:xfrm rot="10800000" flipH="1">
              <a:off x="1183482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D1D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  <p:sp>
          <p:nvSpPr>
            <p:cNvPr id="7" name="Google Shape;199;p26">
              <a:extLst>
                <a:ext uri="{FF2B5EF4-FFF2-40B4-BE49-F238E27FC236}">
                  <a16:creationId xmlns:a16="http://schemas.microsoft.com/office/drawing/2014/main" id="{916AE125-7BFB-F744-D51C-F5EA89E37049}"/>
                </a:ext>
              </a:extLst>
            </p:cNvPr>
            <p:cNvSpPr/>
            <p:nvPr/>
          </p:nvSpPr>
          <p:spPr>
            <a:xfrm rot="10800000" flipH="1">
              <a:off x="1406836" y="1727581"/>
              <a:ext cx="200355" cy="231241"/>
            </a:xfrm>
            <a:custGeom>
              <a:avLst/>
              <a:gdLst/>
              <a:ahLst/>
              <a:cxnLst/>
              <a:rect l="l" t="t" r="r" b="b"/>
              <a:pathLst>
                <a:path w="626109" h="722629" extrusionOk="0">
                  <a:moveTo>
                    <a:pt x="0" y="0"/>
                  </a:moveTo>
                  <a:lnTo>
                    <a:pt x="0" y="722528"/>
                  </a:lnTo>
                  <a:lnTo>
                    <a:pt x="625716" y="36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D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l" rtl="0">
                <a:buSzPts val="1000"/>
              </a:pPr>
              <a:endParaRPr sz="1778">
                <a:solidFill>
                  <a:srgbClr val="000000"/>
                </a:solidFill>
              </a:endParaRPr>
            </a:p>
          </p:txBody>
        </p:sp>
      </p:grpSp>
      <p:sp>
        <p:nvSpPr>
          <p:cNvPr id="8" name="Google Shape;200;p26">
            <a:extLst>
              <a:ext uri="{FF2B5EF4-FFF2-40B4-BE49-F238E27FC236}">
                <a16:creationId xmlns:a16="http://schemas.microsoft.com/office/drawing/2014/main" id="{280381AE-FEA2-6D4D-C20D-1B89010DBBF7}"/>
              </a:ext>
            </a:extLst>
          </p:cNvPr>
          <p:cNvSpPr txBox="1"/>
          <p:nvPr/>
        </p:nvSpPr>
        <p:spPr>
          <a:xfrm>
            <a:off x="1350002" y="1467676"/>
            <a:ext cx="6335445" cy="57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6" rIns="0" bIns="0" anchor="t" anchorCtr="0">
            <a:noAutofit/>
          </a:bodyPr>
          <a:lstStyle/>
          <a:p>
            <a:pPr algn="l" rtl="0"/>
            <a:r>
              <a:rPr lang="fr" sz="1422" b="1" dirty="0">
                <a:solidFill>
                  <a:srgbClr val="1F2EBF"/>
                </a:solidFill>
                <a:latin typeface="Noto Sans"/>
                <a:ea typeface="Noto Sans"/>
                <a:cs typeface="Noto Sans"/>
                <a:sym typeface="Noto Sans"/>
              </a:rPr>
              <a:t>Tasa de participación laboral de la mujer por grupos de ingreso y países de APEC (año 2022)</a:t>
            </a:r>
            <a:endParaRPr sz="1422" dirty="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" name="Google Shape;202;p26">
            <a:extLst>
              <a:ext uri="{FF2B5EF4-FFF2-40B4-BE49-F238E27FC236}">
                <a16:creationId xmlns:a16="http://schemas.microsoft.com/office/drawing/2014/main" id="{CEDA3A8B-36B8-BF74-F721-72A7357EC310}"/>
              </a:ext>
            </a:extLst>
          </p:cNvPr>
          <p:cNvSpPr txBox="1"/>
          <p:nvPr/>
        </p:nvSpPr>
        <p:spPr>
          <a:xfrm>
            <a:off x="9099047" y="6654311"/>
            <a:ext cx="1385440" cy="26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just" rtl="0">
              <a:buClr>
                <a:srgbClr val="1F2EBF"/>
              </a:buClr>
              <a:buSzPts val="600"/>
            </a:pPr>
            <a:r>
              <a:rPr lang="f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"/>
                <a:ea typeface="Noto Sans"/>
                <a:cs typeface="Noto Sans"/>
                <a:sym typeface="Noto Sans"/>
              </a:rPr>
              <a:t>Fuente: OIT, ILOSTAT.</a:t>
            </a:r>
            <a:endParaRPr sz="700" dirty="0">
              <a:solidFill>
                <a:schemeClr val="tx2">
                  <a:lumMod val="60000"/>
                  <a:lumOff val="40000"/>
                </a:scheme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9C4B5B7-B75C-7B63-A631-B4789535D3ED}"/>
              </a:ext>
            </a:extLst>
          </p:cNvPr>
          <p:cNvGraphicFramePr>
            <a:graphicFrameLocks/>
          </p:cNvGraphicFramePr>
          <p:nvPr/>
        </p:nvGraphicFramePr>
        <p:xfrm>
          <a:off x="1064720" y="2225184"/>
          <a:ext cx="6608027" cy="448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11FBCAA-C984-4ACD-8571-EDC7AEB71AD7}"/>
              </a:ext>
            </a:extLst>
          </p:cNvPr>
          <p:cNvGraphicFramePr>
            <a:graphicFrameLocks/>
          </p:cNvGraphicFramePr>
          <p:nvPr/>
        </p:nvGraphicFramePr>
        <p:xfrm>
          <a:off x="8583120" y="2225184"/>
          <a:ext cx="6948979" cy="448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Google Shape;202;p26">
            <a:extLst>
              <a:ext uri="{FF2B5EF4-FFF2-40B4-BE49-F238E27FC236}">
                <a16:creationId xmlns:a16="http://schemas.microsoft.com/office/drawing/2014/main" id="{CE83F3C8-F06C-C394-E97C-CEE9B27E3F09}"/>
              </a:ext>
            </a:extLst>
          </p:cNvPr>
          <p:cNvSpPr txBox="1"/>
          <p:nvPr/>
        </p:nvSpPr>
        <p:spPr>
          <a:xfrm>
            <a:off x="1542807" y="6654311"/>
            <a:ext cx="1385440" cy="26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11" rIns="0" bIns="0" anchor="t" anchorCtr="0">
            <a:noAutofit/>
          </a:bodyPr>
          <a:lstStyle/>
          <a:p>
            <a:pPr marL="22578" algn="just" rtl="0">
              <a:buClr>
                <a:srgbClr val="1F2EBF"/>
              </a:buClr>
              <a:buSzPts val="600"/>
            </a:pPr>
            <a:r>
              <a:rPr lang="f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"/>
                <a:ea typeface="Noto Sans"/>
                <a:cs typeface="Noto Sans"/>
                <a:sym typeface="Noto Sans"/>
              </a:rPr>
              <a:t>Fuente: OIT, ILOSTAT.</a:t>
            </a:r>
            <a:endParaRPr sz="700" dirty="0">
              <a:solidFill>
                <a:schemeClr val="tx2">
                  <a:lumMod val="60000"/>
                  <a:lumOff val="40000"/>
                </a:scheme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BB81C80-B690-8A63-DD1D-2EAB3A707984}"/>
              </a:ext>
            </a:extLst>
          </p:cNvPr>
          <p:cNvSpPr/>
          <p:nvPr/>
        </p:nvSpPr>
        <p:spPr>
          <a:xfrm>
            <a:off x="14722997" y="2109441"/>
            <a:ext cx="809102" cy="4499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6D51A1-AE46-F180-6E63-4DF784EC530A}"/>
              </a:ext>
            </a:extLst>
          </p:cNvPr>
          <p:cNvSpPr/>
          <p:nvPr/>
        </p:nvSpPr>
        <p:spPr>
          <a:xfrm>
            <a:off x="6698689" y="2097865"/>
            <a:ext cx="917309" cy="4499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5287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AEC47CF024ED49846684DAFA59B552" ma:contentTypeVersion="13" ma:contentTypeDescription="Create a new document." ma:contentTypeScope="" ma:versionID="a5d92244da7bec6bb43b5ae56b45b9d6">
  <xsd:schema xmlns:xsd="http://www.w3.org/2001/XMLSchema" xmlns:xs="http://www.w3.org/2001/XMLSchema" xmlns:p="http://schemas.microsoft.com/office/2006/metadata/properties" xmlns:ns2="2dc798d7-7de4-459c-809e-7a4d9ef23a57" xmlns:ns3="e555f881-5896-4d8a-a2f9-e437bc16eafd" targetNamespace="http://schemas.microsoft.com/office/2006/metadata/properties" ma:root="true" ma:fieldsID="e4d31513bacf76d472274cdf8715e04b" ns2:_="" ns3:_="">
    <xsd:import namespace="2dc798d7-7de4-459c-809e-7a4d9ef23a57"/>
    <xsd:import namespace="e555f881-5896-4d8a-a2f9-e437bc16ea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798d7-7de4-459c-809e-7a4d9ef23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932b82f-ee1f-4246-9d44-c1f8cdfbe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f881-5896-4d8a-a2f9-e437bc16eaf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c798d7-7de4-459c-809e-7a4d9ef23a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247C8C-CE16-4345-A9BF-E97144986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07D03-46C5-48B3-9875-F3E73498F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798d7-7de4-459c-809e-7a4d9ef23a57"/>
    <ds:schemaRef ds:uri="e555f881-5896-4d8a-a2f9-e437bc16e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F9F626-BA90-403C-B15F-481B2DD09E7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555f881-5896-4d8a-a2f9-e437bc16eafd"/>
    <ds:schemaRef ds:uri="http://schemas.microsoft.com/office/infopath/2007/PartnerControls"/>
    <ds:schemaRef ds:uri="2dc798d7-7de4-459c-809e-7a4d9ef23a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1457</Words>
  <Application>Microsoft Office PowerPoint</Application>
  <PresentationFormat>Personalizado</PresentationFormat>
  <Paragraphs>141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Noto Sans</vt:lpstr>
      <vt:lpstr>NTR</vt:lpstr>
      <vt:lpstr>Overpass</vt:lpstr>
      <vt:lpstr>Overpass Black</vt:lpstr>
      <vt:lpstr>Overpass Light</vt:lpstr>
      <vt:lpstr>1_Office Theme</vt:lpstr>
      <vt:lpstr>Presentación de PowerPoint</vt:lpstr>
      <vt:lpstr>La OIT</vt:lpstr>
      <vt:lpstr>Presentación de PowerPoint</vt:lpstr>
      <vt:lpstr>Economía informal</vt:lpstr>
      <vt:lpstr>Estándares estadísticos sobre informalidad  Los 3 componentes interrelacionados de la economía informal</vt:lpstr>
      <vt:lpstr>Presentación de PowerPoint</vt:lpstr>
      <vt:lpstr>Magnitud de la informalidad del empleo</vt:lpstr>
      <vt:lpstr>Los jóvenes y los trabajadores mayores están más expuestos a la informalidad.</vt:lpstr>
      <vt:lpstr>Obstáculos estructurales del mercado laboral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pistas…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INNOVACIÓN PARA LA FORMALIZACIÓN</dc:title>
  <dc:creator>Condori, Judith</dc:creator>
  <cp:lastModifiedBy>Loreto Leyton</cp:lastModifiedBy>
  <cp:revision>34</cp:revision>
  <cp:lastPrinted>2024-06-10T16:13:05Z</cp:lastPrinted>
  <dcterms:created xsi:type="dcterms:W3CDTF">2023-09-25T20:39:36Z</dcterms:created>
  <dcterms:modified xsi:type="dcterms:W3CDTF">2024-06-11T14:37:55Z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0x010100FEAEC47CF024ED49846684DAFA59B552</vt:lpwstr>
  </property>
  <property fmtid="{D5CDD505-2E9C-101B-9397-08002B2CF9AE}" pid="7" name="MediaServiceImageTags">
    <vt:lpwstr/>
  </property>
</Properties>
</file>