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118" r:id="rId1"/>
  </p:sldMasterIdLst>
  <p:notesMasterIdLst>
    <p:notesMasterId r:id="rId8"/>
  </p:notesMasterIdLst>
  <p:sldIdLst>
    <p:sldId id="256" r:id="rId2"/>
    <p:sldId id="394" r:id="rId3"/>
    <p:sldId id="421" r:id="rId4"/>
    <p:sldId id="405" r:id="rId5"/>
    <p:sldId id="423" r:id="rId6"/>
    <p:sldId id="28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38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23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India's imports from Chile</c:v>
                </c:pt>
              </c:strCache>
            </c:strRef>
          </c:tx>
          <c:spPr>
            <a:ln w="28575" cap="rnd">
              <a:solidFill>
                <a:srgbClr val="FF99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FF9933"/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126</c:v>
                </c:pt>
                <c:pt idx="1">
                  <c:v>174</c:v>
                </c:pt>
                <c:pt idx="2">
                  <c:v>309</c:v>
                </c:pt>
                <c:pt idx="3">
                  <c:v>377</c:v>
                </c:pt>
                <c:pt idx="4">
                  <c:v>1540</c:v>
                </c:pt>
                <c:pt idx="5">
                  <c:v>1885</c:v>
                </c:pt>
                <c:pt idx="6">
                  <c:v>1746</c:v>
                </c:pt>
                <c:pt idx="7">
                  <c:v>888</c:v>
                </c:pt>
                <c:pt idx="8">
                  <c:v>1566</c:v>
                </c:pt>
                <c:pt idx="9">
                  <c:v>1829</c:v>
                </c:pt>
                <c:pt idx="10">
                  <c:v>2495</c:v>
                </c:pt>
                <c:pt idx="11">
                  <c:v>3241</c:v>
                </c:pt>
                <c:pt idx="12">
                  <c:v>3183</c:v>
                </c:pt>
                <c:pt idx="13">
                  <c:v>2159</c:v>
                </c:pt>
                <c:pt idx="14">
                  <c:v>1218</c:v>
                </c:pt>
                <c:pt idx="15">
                  <c:v>1697</c:v>
                </c:pt>
                <c:pt idx="16">
                  <c:v>1674</c:v>
                </c:pt>
                <c:pt idx="17">
                  <c:v>1139</c:v>
                </c:pt>
                <c:pt idx="18">
                  <c:v>853</c:v>
                </c:pt>
                <c:pt idx="19">
                  <c:v>1215</c:v>
                </c:pt>
                <c:pt idx="20">
                  <c:v>1444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9F-4B86-B5D8-31FFCD061E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India's exports to Chile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2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78</c:v>
                </c:pt>
                <c:pt idx="1">
                  <c:v>71</c:v>
                </c:pt>
                <c:pt idx="2">
                  <c:v>104</c:v>
                </c:pt>
                <c:pt idx="3">
                  <c:v>142</c:v>
                </c:pt>
                <c:pt idx="4">
                  <c:v>176</c:v>
                </c:pt>
                <c:pt idx="5">
                  <c:v>228</c:v>
                </c:pt>
                <c:pt idx="6">
                  <c:v>414</c:v>
                </c:pt>
                <c:pt idx="7">
                  <c:v>261</c:v>
                </c:pt>
                <c:pt idx="8">
                  <c:v>480</c:v>
                </c:pt>
                <c:pt idx="9">
                  <c:v>510</c:v>
                </c:pt>
                <c:pt idx="10">
                  <c:v>650</c:v>
                </c:pt>
                <c:pt idx="11">
                  <c:v>704</c:v>
                </c:pt>
                <c:pt idx="12">
                  <c:v>618</c:v>
                </c:pt>
                <c:pt idx="13">
                  <c:v>663</c:v>
                </c:pt>
                <c:pt idx="14">
                  <c:v>652</c:v>
                </c:pt>
                <c:pt idx="15">
                  <c:v>744</c:v>
                </c:pt>
                <c:pt idx="16">
                  <c:v>929</c:v>
                </c:pt>
                <c:pt idx="17">
                  <c:v>875</c:v>
                </c:pt>
                <c:pt idx="18">
                  <c:v>738</c:v>
                </c:pt>
                <c:pt idx="19">
                  <c:v>1128</c:v>
                </c:pt>
                <c:pt idx="20">
                  <c:v>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9F-4B86-B5D8-31FFCD061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197872"/>
        <c:axId val="358195576"/>
      </c:lineChart>
      <c:catAx>
        <c:axId val="35819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95576"/>
        <c:crosses val="autoZero"/>
        <c:auto val="1"/>
        <c:lblAlgn val="ctr"/>
        <c:lblOffset val="100"/>
        <c:noMultiLvlLbl val="0"/>
      </c:catAx>
      <c:valAx>
        <c:axId val="358195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819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051FC-97BE-476B-9918-F5FDAE6B95F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D1D3-CC6A-4DE8-82A0-1FB078A83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931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1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296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44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27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76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57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707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921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084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40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61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87F34A3-861C-475E-AE3B-A636AE35A27E}" type="datetimeFigureOut">
              <a:rPr lang="en-IN" smtClean="0"/>
              <a:t>27-05-2024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430DCF-B3F8-45B4-B76C-BD5B29405257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49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merce.gov.in/international-trade/trade-agreements/india-chile-pta-preferential-trade-agreement-pta-with-chile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risesh@alumni.stanford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s-ES" sz="3000" dirty="0"/>
              <a:t>India-Chile: Aliados comerciales en un mundo aparte</a:t>
            </a:r>
            <a:endParaRPr lang="en-IN" sz="3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dirty="0" err="1"/>
              <a:t>Presentación</a:t>
            </a:r>
            <a:r>
              <a:rPr lang="en-IN" dirty="0"/>
              <a:t> para la Fundación </a:t>
            </a:r>
            <a:r>
              <a:rPr lang="en-IN" dirty="0" err="1"/>
              <a:t>Chilena</a:t>
            </a:r>
            <a:r>
              <a:rPr lang="en-IN" dirty="0"/>
              <a:t> del </a:t>
            </a:r>
            <a:r>
              <a:rPr lang="en-IN" dirty="0" err="1"/>
              <a:t>Pacífico</a:t>
            </a:r>
            <a:r>
              <a:rPr lang="en-IN" dirty="0"/>
              <a:t> </a:t>
            </a:r>
          </a:p>
          <a:p>
            <a:r>
              <a:rPr lang="en-IN" dirty="0"/>
              <a:t>Por Hari Seshasayee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199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25ECDF-CA48-4F86-B92A-6CD549999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India-Chile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8C38CD9-B5D1-4082-AEDC-1A6A83532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2719" y="2286000"/>
            <a:ext cx="5345427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w Cen MT (Body)"/>
              </a:rPr>
              <a:t>Is it the Asian Century? What role does India play? Will India be the 3</a:t>
            </a:r>
            <a:r>
              <a:rPr lang="en-US" sz="2000" baseline="30000" dirty="0">
                <a:latin typeface="Tw Cen MT (Body)"/>
              </a:rPr>
              <a:t>rd</a:t>
            </a:r>
            <a:r>
              <a:rPr lang="en-US" sz="2000" dirty="0">
                <a:latin typeface="Tw Cen MT (Body)"/>
              </a:rPr>
              <a:t> largest economy by 2050? Watch the demographic dividend and middle class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w Cen MT (Body)"/>
              </a:rPr>
              <a:t>India was part of Chile’s overall Asia strategy – evident through trade agreements (Korea 2004, China 2005, P4/Singapore &amp; New Zealand 2006, Aus 2009, Malaysia 2012, Vietnam &amp; Hong Kong 2014, Thailand 2015), special envoy for Asia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w Cen MT (Body)"/>
              </a:rPr>
              <a:t>Early-mover advantage with the India-Chile PTA: concept/in-force </a:t>
            </a:r>
            <a:r>
              <a:rPr lang="en-US" sz="2000" dirty="0">
                <a:latin typeface="Tw Cen MT (Body)"/>
                <a:hlinkClick r:id="rId2"/>
              </a:rPr>
              <a:t>2005-2007</a:t>
            </a:r>
            <a:r>
              <a:rPr lang="en-US" sz="2000" dirty="0">
                <a:latin typeface="Tw Cen MT (Body)"/>
              </a:rPr>
              <a:t>, gradual, market access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F7F43A3-9405-48CE-8001-1E8F2C851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050" y="2286000"/>
            <a:ext cx="5205875" cy="402336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Siglo de Asia? Que papel juega India? India el tercer economía más grande en 2050? Ojo: dividendo demográfico, clase media</a:t>
            </a:r>
          </a:p>
          <a:p>
            <a:pPr algn="just"/>
            <a:r>
              <a:rPr lang="es-ES" sz="2000" dirty="0"/>
              <a:t>India fue parte de la estrategia general de Asia para Chile, evidente por acuerdos comerciales (Corea 2004, China 2005, P4/Singapur y Nueva Zelanda 2006, Australia 2009, Malasia 2012, Vietnam y Hong Kong 2014, Tailandia 2015), Embajador en Misión Especial para Asia</a:t>
            </a:r>
          </a:p>
          <a:p>
            <a:pPr algn="just"/>
            <a:r>
              <a:rPr lang="es-ES" sz="2000" dirty="0"/>
              <a:t>Ventaja ‘</a:t>
            </a:r>
            <a:r>
              <a:rPr lang="es-ES" sz="2000" dirty="0" err="1"/>
              <a:t>first</a:t>
            </a:r>
            <a:r>
              <a:rPr lang="es-ES" sz="2000" dirty="0"/>
              <a:t>-mover’ con el AAP India-Chile: concepto/vigente 2005-2007, gradual, acceso al mercado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>
              <a:latin typeface="Tw Cen MT (Body)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28213BF-14B1-4858-ACC3-BFF495A9F99E}"/>
              </a:ext>
            </a:extLst>
          </p:cNvPr>
          <p:cNvCxnSpPr>
            <a:cxnSpLocks/>
          </p:cNvCxnSpPr>
          <p:nvPr/>
        </p:nvCxnSpPr>
        <p:spPr>
          <a:xfrm flipV="1">
            <a:off x="6254825" y="2055337"/>
            <a:ext cx="0" cy="4217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6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1D0ECAA-1418-68EA-C492-AF29EDEF1AC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3632299"/>
              </p:ext>
            </p:extLst>
          </p:nvPr>
        </p:nvGraphicFramePr>
        <p:xfrm>
          <a:off x="1235868" y="868017"/>
          <a:ext cx="9720263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C9C098-CEA5-1B6D-9B18-59EB55806FB1}"/>
              </a:ext>
            </a:extLst>
          </p:cNvPr>
          <p:cNvSpPr txBox="1"/>
          <p:nvPr/>
        </p:nvSpPr>
        <p:spPr>
          <a:xfrm>
            <a:off x="178903" y="4890742"/>
            <a:ext cx="118341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India’s imports from Chile: copper (1), molybdenum (1), Iodine/</a:t>
            </a:r>
            <a:r>
              <a:rPr lang="en-US" sz="1600" dirty="0" err="1"/>
              <a:t>yodo</a:t>
            </a:r>
            <a:r>
              <a:rPr lang="en-US" sz="1600" dirty="0"/>
              <a:t> (1), apples (1), pears (2), walnuts (1), kiwi (1), cherries (1)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/>
              <a:t>Chile’s imports from India: cars(2), Motorcycles(2), pharmaceutical products(4), leather apparel &amp; accessories(1), Household linen(3), Cotton(1), carpets/</a:t>
            </a:r>
            <a:r>
              <a:rPr lang="en-US" sz="1600" dirty="0" err="1"/>
              <a:t>alfombras</a:t>
            </a:r>
            <a:r>
              <a:rPr lang="en-US" sz="1600" dirty="0"/>
              <a:t>(3)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u="sng" dirty="0"/>
              <a:t>En 2024: India </a:t>
            </a:r>
            <a:r>
              <a:rPr lang="en-US" sz="1600" u="sng" dirty="0" err="1"/>
              <a:t>el</a:t>
            </a:r>
            <a:r>
              <a:rPr lang="en-US" sz="1600" u="sng" dirty="0"/>
              <a:t> 6to mercado </a:t>
            </a:r>
            <a:r>
              <a:rPr lang="en-US" sz="1600" u="sng" dirty="0" err="1"/>
              <a:t>más</a:t>
            </a:r>
            <a:r>
              <a:rPr lang="en-US" sz="1600" u="sng" dirty="0"/>
              <a:t> </a:t>
            </a:r>
            <a:r>
              <a:rPr lang="en-US" sz="1600" u="sng" dirty="0" err="1"/>
              <a:t>grande</a:t>
            </a:r>
            <a:r>
              <a:rPr lang="en-US" sz="1600" u="sng" dirty="0"/>
              <a:t> de </a:t>
            </a:r>
            <a:r>
              <a:rPr lang="en-US" sz="1600" u="sng" dirty="0" err="1"/>
              <a:t>exportaciones</a:t>
            </a:r>
            <a:r>
              <a:rPr lang="en-US" sz="1600" u="sng" dirty="0"/>
              <a:t> para Chile</a:t>
            </a:r>
            <a:r>
              <a:rPr lang="en-IN" sz="1600" u="sng" dirty="0"/>
              <a:t>; 81% de </a:t>
            </a:r>
            <a:r>
              <a:rPr lang="en-IN" sz="1600" u="sng" dirty="0" err="1"/>
              <a:t>eso</a:t>
            </a:r>
            <a:r>
              <a:rPr lang="en-IN" sz="1600" u="sng" dirty="0"/>
              <a:t> son </a:t>
            </a:r>
            <a:r>
              <a:rPr lang="en-IN" sz="1600" u="sng" dirty="0" err="1"/>
              <a:t>minerales</a:t>
            </a:r>
            <a:r>
              <a:rPr lang="en-US" sz="1600" u="sng" dirty="0"/>
              <a:t>; Asia forma 62% de las </a:t>
            </a:r>
            <a:r>
              <a:rPr lang="en-US" sz="1600" u="sng" dirty="0" err="1"/>
              <a:t>exportaciones</a:t>
            </a:r>
            <a:r>
              <a:rPr lang="en-US" sz="1600" u="sng" dirty="0"/>
              <a:t> totals de Chile al </a:t>
            </a:r>
            <a:r>
              <a:rPr lang="en-US" sz="1600" u="sng" dirty="0" err="1"/>
              <a:t>mundo</a:t>
            </a:r>
            <a:endParaRPr lang="en-US" sz="16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2979D2-1757-DFBF-9E0A-D73767811D9F}"/>
              </a:ext>
            </a:extLst>
          </p:cNvPr>
          <p:cNvSpPr txBox="1"/>
          <p:nvPr/>
        </p:nvSpPr>
        <p:spPr>
          <a:xfrm>
            <a:off x="2849630" y="498685"/>
            <a:ext cx="6492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Comercio Internacional India-Chile, 2002-2022 (</a:t>
            </a:r>
            <a:r>
              <a:rPr lang="en-US" b="1" dirty="0" err="1"/>
              <a:t>en</a:t>
            </a:r>
            <a:r>
              <a:rPr lang="en-US" b="1" dirty="0"/>
              <a:t> USD </a:t>
            </a:r>
            <a:r>
              <a:rPr lang="en-US" b="1" dirty="0" err="1"/>
              <a:t>millones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3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9989-BED1-4E8A-8E26-DF7C81E5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Pasos a future y </a:t>
            </a:r>
            <a:r>
              <a:rPr lang="en-US" dirty="0" err="1"/>
              <a:t>recomendaciones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F658-0C1D-4A92-B565-256D87B75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938" y="2286000"/>
            <a:ext cx="5189069" cy="40233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dirty="0"/>
              <a:t>Más inversión; los gigantes minoristas de Chile como Falabella (Ripley y Cencosud también), la expansión de TI, productos farmacéuticos y agroquímicos indios; casos de Codelco &amp; SQM en India</a:t>
            </a:r>
          </a:p>
          <a:p>
            <a:pPr marL="0" indent="0" algn="just">
              <a:buNone/>
            </a:pPr>
            <a:r>
              <a:rPr lang="es-ES" dirty="0"/>
              <a:t>Litio (KABIL de la India) y la importancia de cobre</a:t>
            </a:r>
          </a:p>
          <a:p>
            <a:pPr marL="0" indent="0" algn="just">
              <a:buNone/>
            </a:pPr>
            <a:r>
              <a:rPr lang="es-ES" dirty="0"/>
              <a:t>India es el único PTA de Chile – convertir a TLC</a:t>
            </a:r>
          </a:p>
          <a:p>
            <a:pPr marL="0" indent="0" algn="just">
              <a:buNone/>
            </a:pPr>
            <a:r>
              <a:rPr lang="es-ES" dirty="0"/>
              <a:t>Más productos agrícolas y de valor agregado de Chile a India; clase media India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India-Chile hoy es </a:t>
            </a:r>
            <a:r>
              <a:rPr lang="en-US" dirty="0" err="1"/>
              <a:t>como</a:t>
            </a:r>
            <a:r>
              <a:rPr lang="en-US" dirty="0"/>
              <a:t> China de 10 a</a:t>
            </a:r>
            <a:r>
              <a:rPr lang="es-ES" dirty="0" err="1"/>
              <a:t>ños</a:t>
            </a:r>
            <a:r>
              <a:rPr lang="es-ES" dirty="0"/>
              <a:t> </a:t>
            </a:r>
            <a:r>
              <a:rPr lang="es-ES" dirty="0" err="1"/>
              <a:t>atras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BA911-35E7-4D63-8288-CCAD451B6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735640" cy="40233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More cross-border investment; Chile’s retail giants like </a:t>
            </a:r>
            <a:r>
              <a:rPr lang="en-US" dirty="0" err="1"/>
              <a:t>Falabella</a:t>
            </a:r>
            <a:r>
              <a:rPr lang="en-US" dirty="0"/>
              <a:t> (Ripley and </a:t>
            </a:r>
            <a:r>
              <a:rPr lang="en-US" dirty="0" err="1"/>
              <a:t>Cencosud</a:t>
            </a:r>
            <a:r>
              <a:rPr lang="en-US" dirty="0"/>
              <a:t> too), expansion of Indian IT, pharma and agrochemicals; cases of </a:t>
            </a:r>
            <a:r>
              <a:rPr lang="en-US" dirty="0" err="1"/>
              <a:t>Codelco</a:t>
            </a:r>
            <a:r>
              <a:rPr lang="en-US" dirty="0"/>
              <a:t> &amp; SQM </a:t>
            </a:r>
          </a:p>
          <a:p>
            <a:pPr marL="0" indent="0">
              <a:buNone/>
            </a:pPr>
            <a:r>
              <a:rPr lang="en-US" dirty="0"/>
              <a:t>Lithium (India’s KABIL) and the importance of copper </a:t>
            </a:r>
          </a:p>
          <a:p>
            <a:pPr marL="0" indent="0">
              <a:buNone/>
            </a:pPr>
            <a:r>
              <a:rPr lang="en-US" dirty="0"/>
              <a:t>India is Chile’s only PTA – upgrade to FTA</a:t>
            </a:r>
          </a:p>
          <a:p>
            <a:pPr marL="0" indent="0">
              <a:buNone/>
            </a:pPr>
            <a:r>
              <a:rPr lang="en-US" dirty="0"/>
              <a:t>More agricultural and value-added products from Chile to India; Indian middle class</a:t>
            </a:r>
          </a:p>
          <a:p>
            <a:pPr marL="0" indent="0">
              <a:buNone/>
            </a:pPr>
            <a:r>
              <a:rPr lang="en-US" dirty="0"/>
              <a:t>India-Chile today is like China 10 years ago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0575BE-3D04-48D3-A148-941754C886A6}"/>
              </a:ext>
            </a:extLst>
          </p:cNvPr>
          <p:cNvCxnSpPr>
            <a:cxnSpLocks/>
          </p:cNvCxnSpPr>
          <p:nvPr/>
        </p:nvCxnSpPr>
        <p:spPr>
          <a:xfrm flipV="1">
            <a:off x="5902400" y="2055338"/>
            <a:ext cx="0" cy="4124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7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9989-BED1-4E8A-8E26-DF7C81E5A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Pasos a future y </a:t>
            </a:r>
            <a:r>
              <a:rPr lang="en-US" dirty="0" err="1"/>
              <a:t>recomendaciones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6F658-0C1D-4A92-B565-256D87B75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9938" y="2286000"/>
            <a:ext cx="5189069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Recomendaciones: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/>
              <a:t>India no es un país</a:t>
            </a:r>
            <a:r>
              <a:rPr lang="en-IN" dirty="0"/>
              <a:t>; </a:t>
            </a:r>
            <a:r>
              <a:rPr lang="es-ES" dirty="0"/>
              <a:t>es un continente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/>
              <a:t>Todo lo que escuchan sobre India es verdad, pero lo contrario también es verdad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/>
              <a:t>No piensan sobre el India del futuro, entiendan las ventajas de la India del presente (ejemplos de </a:t>
            </a:r>
            <a:r>
              <a:rPr lang="es-ES" dirty="0" err="1"/>
              <a:t>iPhones</a:t>
            </a:r>
            <a:r>
              <a:rPr lang="es-ES" dirty="0"/>
              <a:t>, UPI)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BA911-35E7-4D63-8288-CCAD451B6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735640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 err="1"/>
              <a:t>Recommendations</a:t>
            </a:r>
            <a:r>
              <a:rPr lang="es-ES" dirty="0"/>
              <a:t>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/>
              <a:t>India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a country</a:t>
            </a:r>
            <a:r>
              <a:rPr lang="en-IN" dirty="0"/>
              <a:t>; it is a continent</a:t>
            </a:r>
            <a:endParaRPr lang="es-E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 err="1"/>
              <a:t>Everything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hear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India </a:t>
            </a:r>
            <a:r>
              <a:rPr lang="es-ES" dirty="0" err="1"/>
              <a:t>is</a:t>
            </a:r>
            <a:r>
              <a:rPr lang="es-ES" dirty="0"/>
              <a:t> true,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opposite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also</a:t>
            </a:r>
            <a:r>
              <a:rPr lang="es-ES" dirty="0"/>
              <a:t> true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dirty="0" err="1"/>
              <a:t>Don’t</a:t>
            </a:r>
            <a:r>
              <a:rPr lang="es-ES" dirty="0"/>
              <a:t> </a:t>
            </a:r>
            <a:r>
              <a:rPr lang="es-ES" dirty="0" err="1"/>
              <a:t>think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India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future, </a:t>
            </a:r>
            <a:r>
              <a:rPr lang="es-ES" dirty="0" err="1"/>
              <a:t>understand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advantages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India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</a:t>
            </a:r>
            <a:r>
              <a:rPr lang="es-ES" dirty="0"/>
              <a:t> (</a:t>
            </a:r>
            <a:r>
              <a:rPr lang="es-ES" dirty="0" err="1"/>
              <a:t>eg</a:t>
            </a:r>
            <a:r>
              <a:rPr lang="es-ES" dirty="0"/>
              <a:t>: </a:t>
            </a:r>
            <a:r>
              <a:rPr lang="es-ES" dirty="0" err="1"/>
              <a:t>iPhones</a:t>
            </a:r>
            <a:r>
              <a:rPr lang="es-ES"/>
              <a:t>, UPI)</a:t>
            </a:r>
            <a:endParaRPr lang="es-ES" dirty="0"/>
          </a:p>
          <a:p>
            <a:pPr marL="0" indent="0" algn="just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F0575BE-3D04-48D3-A148-941754C886A6}"/>
              </a:ext>
            </a:extLst>
          </p:cNvPr>
          <p:cNvCxnSpPr>
            <a:cxnSpLocks/>
          </p:cNvCxnSpPr>
          <p:nvPr/>
        </p:nvCxnSpPr>
        <p:spPr>
          <a:xfrm flipV="1">
            <a:off x="5902400" y="2055338"/>
            <a:ext cx="0" cy="4124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56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4960137"/>
            <a:ext cx="7890387" cy="1463040"/>
          </a:xfrm>
        </p:spPr>
        <p:txBody>
          <a:bodyPr/>
          <a:lstStyle/>
          <a:p>
            <a:r>
              <a:rPr lang="en-US" sz="4000" dirty="0" err="1"/>
              <a:t>Muchas</a:t>
            </a:r>
            <a:r>
              <a:rPr lang="en-US" sz="4000" dirty="0"/>
              <a:t> Gracias</a:t>
            </a:r>
            <a:endParaRPr lang="en-IN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199" y="5063659"/>
            <a:ext cx="7034362" cy="1255995"/>
          </a:xfrm>
        </p:spPr>
        <p:txBody>
          <a:bodyPr>
            <a:noAutofit/>
          </a:bodyPr>
          <a:lstStyle/>
          <a:p>
            <a:r>
              <a:rPr lang="es-ES" sz="2000" dirty="0"/>
              <a:t>Hari Seshasayee</a:t>
            </a:r>
          </a:p>
          <a:p>
            <a:r>
              <a:rPr lang="es-ES" sz="2000" dirty="0"/>
              <a:t>Email: </a:t>
            </a:r>
            <a:r>
              <a:rPr lang="es-ES" sz="2000" dirty="0">
                <a:hlinkClick r:id="rId2"/>
              </a:rPr>
              <a:t>harisesh@alumni.stanford.edu</a:t>
            </a:r>
            <a:r>
              <a:rPr lang="es-ES" sz="2000" dirty="0"/>
              <a:t> </a:t>
            </a:r>
          </a:p>
          <a:p>
            <a:r>
              <a:rPr lang="es-ES" sz="2000" dirty="0" err="1"/>
              <a:t>Phone</a:t>
            </a:r>
            <a:r>
              <a:rPr lang="es-ES" dirty="0"/>
              <a:t>/WhatsApp</a:t>
            </a:r>
            <a:r>
              <a:rPr lang="es-ES" sz="2000" dirty="0"/>
              <a:t>: +91 8828448358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0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7609</TotalTime>
  <Words>610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Tw Cen MT</vt:lpstr>
      <vt:lpstr>Tw Cen MT (Body)</vt:lpstr>
      <vt:lpstr>Tw Cen MT Condensed</vt:lpstr>
      <vt:lpstr>Wingdings</vt:lpstr>
      <vt:lpstr>Wingdings 3</vt:lpstr>
      <vt:lpstr>Integral</vt:lpstr>
      <vt:lpstr>India-Chile: Aliados comerciales en un mundo aparte</vt:lpstr>
      <vt:lpstr>India-Chile</vt:lpstr>
      <vt:lpstr>PowerPoint Presentation</vt:lpstr>
      <vt:lpstr>Pasos a future y recomendaciones</vt:lpstr>
      <vt:lpstr>Pasos a future y recomendaciones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India-Latin America: Beyond Commodities?</dc:title>
  <dc:creator>+ Hari</dc:creator>
  <cp:lastModifiedBy>Hari Seshasayee</cp:lastModifiedBy>
  <cp:revision>724</cp:revision>
  <dcterms:created xsi:type="dcterms:W3CDTF">2015-06-03T23:39:15Z</dcterms:created>
  <dcterms:modified xsi:type="dcterms:W3CDTF">2024-05-28T21:46:20Z</dcterms:modified>
</cp:coreProperties>
</file>