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6" r:id="rId3"/>
    <p:sldId id="257" r:id="rId4"/>
    <p:sldId id="260" r:id="rId5"/>
    <p:sldId id="258" r:id="rId6"/>
    <p:sldId id="259" r:id="rId7"/>
    <p:sldId id="264" r:id="rId8"/>
    <p:sldId id="262" r:id="rId9"/>
    <p:sldId id="261" r:id="rId10"/>
    <p:sldId id="267" r:id="rId11"/>
    <p:sldId id="263" r:id="rId12"/>
    <p:sldId id="265" r:id="rId13"/>
    <p:sldId id="268" r:id="rId14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DD85E-9FA3-4DA2-8891-65EA3B7EF13C}" type="datetimeFigureOut">
              <a:rPr lang="en-IN" smtClean="0"/>
              <a:t>15-05-2024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1868C-5913-46F4-AC3C-72D9E5D3B8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33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0F9B6-B96B-4A4A-8A8F-38BCAE1191CE}" type="datetimeFigureOut">
              <a:rPr lang="en-IN" smtClean="0"/>
              <a:t>15-05-2024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DE3CB-B10E-464F-82A5-B4E647D7FA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148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DE3CB-B10E-464F-82A5-B4E647D7FAF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37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CE1BD6B-B1AD-42EB-9E1E-FBCAF9716E7C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A9CEE-F150-46DA-9F61-A4BBF2030FB8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58CAF67-66B2-40DD-B18A-3CA9FFFE7A3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1842-DD38-4578-8FE1-D2BB4831E669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BAF9C99-614B-436D-A895-A5830FD989A3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76A0F-BEB4-4280-81BF-0D31A1E6FD68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EE6A-02FB-42EF-A7E6-E46387706D79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AB772-E64C-436D-AC61-4B19B38BF3BF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E3406-3417-42DF-9536-0042B109115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6CBE31-878D-40C0-9FEB-8BCA9353D34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E3A6C-3297-47DC-B34F-A00A3BB2881B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57114FF-4694-402C-AC91-BBCB5DA066BF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30850D-5DB3-469D-BD87-85AF1C530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616877"/>
            <a:ext cx="10993549" cy="147501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Changing Geopolitical dynamics in the Asia-Pacific </a:t>
            </a:r>
            <a:r>
              <a:rPr lang="en-US" dirty="0" smtClean="0"/>
              <a:t>Region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C96FAE-7BD7-4461-BB66-5B32AD9FD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37" y="2290387"/>
            <a:ext cx="10993546" cy="590321"/>
          </a:xfrm>
        </p:spPr>
        <p:txBody>
          <a:bodyPr>
            <a:normAutofit fontScale="92500"/>
          </a:bodyPr>
          <a:lstStyle/>
          <a:p>
            <a:pPr algn="ctr"/>
            <a:r>
              <a:rPr lang="en-US" sz="2400" b="1" dirty="0"/>
              <a:t>An emerging economic partnership between India and Chile</a:t>
            </a:r>
            <a:endParaRPr lang="en-IN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83" y="3892876"/>
            <a:ext cx="3051054" cy="1188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5145" y="3104058"/>
            <a:ext cx="19912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S. K. Mohanty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Pankhuri Gaur</a:t>
            </a:r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8428" y="5127832"/>
            <a:ext cx="60869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Webinar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Geopolitics of the Asia-Pacific and Challenges for Chile’s Foreign and Trade Policy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Organized by 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Chile Pacific Foundation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15 May 2024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19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Trends in Chile’s Trade with India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2" y="2228004"/>
            <a:ext cx="7256649" cy="4511844"/>
          </a:xfrm>
          <a:ln>
            <a:solidFill>
              <a:schemeClr val="accent1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85416" y="2228003"/>
            <a:ext cx="3725392" cy="451184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Chile’s exports </a:t>
            </a:r>
            <a:r>
              <a:rPr lang="en-US" dirty="0" smtClean="0"/>
              <a:t>to India – more </a:t>
            </a:r>
            <a:r>
              <a:rPr lang="en-US" dirty="0" smtClean="0">
                <a:solidFill>
                  <a:srgbClr val="FF0000"/>
                </a:solidFill>
              </a:rPr>
              <a:t>volatile</a:t>
            </a:r>
            <a:r>
              <a:rPr lang="en-US" dirty="0" smtClean="0"/>
              <a:t> than imports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Exports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adversely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affected</a:t>
            </a:r>
            <a:r>
              <a:rPr lang="en-US" dirty="0" smtClean="0"/>
              <a:t> during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nd</a:t>
            </a:r>
            <a:r>
              <a:rPr lang="en-US" dirty="0" smtClean="0">
                <a:solidFill>
                  <a:srgbClr val="FF0000"/>
                </a:solidFill>
              </a:rPr>
              <a:t> phase </a:t>
            </a:r>
            <a:r>
              <a:rPr lang="en-US" dirty="0" smtClean="0"/>
              <a:t>of recession (2017-22)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Imports</a:t>
            </a:r>
            <a:r>
              <a:rPr lang="en-US" dirty="0" smtClean="0"/>
              <a:t> from India – </a:t>
            </a:r>
            <a:r>
              <a:rPr lang="en-US" dirty="0" smtClean="0">
                <a:solidFill>
                  <a:srgbClr val="FF0000"/>
                </a:solidFill>
              </a:rPr>
              <a:t>growing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steadily</a:t>
            </a:r>
            <a:r>
              <a:rPr lang="en-US" dirty="0" smtClean="0"/>
              <a:t> during the global recession</a:t>
            </a:r>
          </a:p>
          <a:p>
            <a:r>
              <a:rPr lang="en-US" dirty="0" smtClean="0"/>
              <a:t>World </a:t>
            </a:r>
            <a:r>
              <a:rPr lang="en-US" dirty="0" smtClean="0">
                <a:solidFill>
                  <a:srgbClr val="FF0000"/>
                </a:solidFill>
              </a:rPr>
              <a:t>price fluctuations </a:t>
            </a:r>
            <a:r>
              <a:rPr lang="en-US" dirty="0" smtClean="0"/>
              <a:t>affecting country’s export to India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Copper</a:t>
            </a:r>
            <a:r>
              <a:rPr lang="en-US" dirty="0" smtClean="0"/>
              <a:t> – major export item to India</a:t>
            </a:r>
          </a:p>
          <a:p>
            <a:r>
              <a:rPr lang="en-US" dirty="0" smtClean="0"/>
              <a:t>Copper prices – persistent </a:t>
            </a:r>
            <a:r>
              <a:rPr lang="en-US" dirty="0" smtClean="0">
                <a:solidFill>
                  <a:srgbClr val="FF0000"/>
                </a:solidFill>
              </a:rPr>
              <a:t>decline</a:t>
            </a:r>
            <a:r>
              <a:rPr lang="en-US" dirty="0" smtClean="0"/>
              <a:t> (2012-16), </a:t>
            </a:r>
            <a:r>
              <a:rPr lang="en-US" dirty="0" smtClean="0">
                <a:solidFill>
                  <a:srgbClr val="FF0000"/>
                </a:solidFill>
              </a:rPr>
              <a:t>fluctuating</a:t>
            </a:r>
            <a:r>
              <a:rPr lang="en-US" dirty="0" smtClean="0"/>
              <a:t> (2017-20) &amp; </a:t>
            </a:r>
            <a:r>
              <a:rPr lang="en-US" dirty="0" smtClean="0">
                <a:solidFill>
                  <a:srgbClr val="FF0000"/>
                </a:solidFill>
              </a:rPr>
              <a:t>rising</a:t>
            </a:r>
            <a:r>
              <a:rPr lang="en-US" dirty="0" smtClean="0"/>
              <a:t> (2021-23)</a:t>
            </a:r>
            <a:endParaRPr lang="en-IN" dirty="0"/>
          </a:p>
        </p:txBody>
      </p:sp>
      <p:sp>
        <p:nvSpPr>
          <p:cNvPr id="6" name="TextBox 5"/>
          <p:cNvSpPr txBox="1"/>
          <p:nvPr/>
        </p:nvSpPr>
        <p:spPr>
          <a:xfrm>
            <a:off x="6698750" y="2265452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($ Million)</a:t>
            </a:r>
            <a:endParaRPr lang="en-IN" sz="1200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02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289F4-B842-4778-9A61-D81A374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Bilateral composition of sectoral trade</a:t>
            </a:r>
            <a:endParaRPr lang="en-IN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E7E7C10-16E3-45CF-B5A8-047530063B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5961" y="1875934"/>
            <a:ext cx="7585993" cy="4883085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DBCDAE-04DB-4687-A7DC-2EA406AD9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1065" y="2051968"/>
            <a:ext cx="3569744" cy="453101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Chile’s exports </a:t>
            </a:r>
            <a:r>
              <a:rPr lang="en-US" dirty="0" smtClean="0"/>
              <a:t>to India: </a:t>
            </a:r>
            <a:r>
              <a:rPr lang="en-US" dirty="0" smtClean="0">
                <a:solidFill>
                  <a:srgbClr val="FF0000"/>
                </a:solidFill>
              </a:rPr>
              <a:t>highly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concentrated</a:t>
            </a:r>
            <a:r>
              <a:rPr lang="en-US" dirty="0" smtClean="0"/>
              <a:t> in 4 sectors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Minerals</a:t>
            </a:r>
            <a:r>
              <a:rPr lang="en-US" dirty="0" smtClean="0"/>
              <a:t> – dominated export profile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Fruits &amp; Vegetables </a:t>
            </a:r>
            <a:r>
              <a:rPr lang="en-US" dirty="0" smtClean="0"/>
              <a:t>– highest exporting sector of agri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Chemicals</a:t>
            </a:r>
            <a:r>
              <a:rPr lang="en-US" dirty="0" smtClean="0"/>
              <a:t> – presence of Intra-industry trade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Wood Pulp</a:t>
            </a:r>
          </a:p>
          <a:p>
            <a:r>
              <a:rPr lang="en-US" dirty="0" smtClean="0"/>
              <a:t>Chile’s imports from India: more diversified – </a:t>
            </a:r>
            <a:r>
              <a:rPr lang="en-US" dirty="0" smtClean="0">
                <a:solidFill>
                  <a:srgbClr val="FF0000"/>
                </a:solidFill>
              </a:rPr>
              <a:t>7 sectors</a:t>
            </a:r>
          </a:p>
          <a:p>
            <a:pPr lvl="1"/>
            <a:r>
              <a:rPr lang="en-US" dirty="0" smtClean="0"/>
              <a:t>Auto – major concentration, </a:t>
            </a:r>
            <a:r>
              <a:rPr lang="en-US" dirty="0" smtClean="0"/>
              <a:t>Chemicals, textiles, machinery, base metals, plastics, leather, etc.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83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96AFF-2281-49AB-A290-9515FC6EA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WAY Forward</a:t>
            </a:r>
            <a:endParaRPr lang="en-IN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an emerging and open economy, </a:t>
            </a:r>
            <a:r>
              <a:rPr lang="en-US" sz="2400" dirty="0" smtClean="0">
                <a:solidFill>
                  <a:srgbClr val="FF0000"/>
                </a:solidFill>
              </a:rPr>
              <a:t>Chile balances </a:t>
            </a:r>
            <a:r>
              <a:rPr lang="en-US" sz="2400" dirty="0" smtClean="0"/>
              <a:t>its </a:t>
            </a:r>
            <a:r>
              <a:rPr lang="en-US" sz="2400" dirty="0" smtClean="0">
                <a:solidFill>
                  <a:srgbClr val="FF0000"/>
                </a:solidFill>
              </a:rPr>
              <a:t>political strategy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economic policies</a:t>
            </a:r>
          </a:p>
          <a:p>
            <a:r>
              <a:rPr lang="en-US" sz="2400" dirty="0" smtClean="0"/>
              <a:t>Maintain the policy of growth with stability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Shifting economic space </a:t>
            </a:r>
            <a:r>
              <a:rPr lang="en-US" sz="2400" dirty="0" smtClean="0"/>
              <a:t>towards Asia-Pacific – focused on </a:t>
            </a:r>
            <a:r>
              <a:rPr lang="en-US" sz="2400" dirty="0" smtClean="0">
                <a:solidFill>
                  <a:srgbClr val="FF0000"/>
                </a:solidFill>
              </a:rPr>
              <a:t>semi-processed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final consumer goods</a:t>
            </a:r>
          </a:p>
          <a:p>
            <a:r>
              <a:rPr lang="en-US" sz="2400" dirty="0" smtClean="0"/>
              <a:t>Chile’s trade ties picking up with the </a:t>
            </a:r>
            <a:r>
              <a:rPr lang="en-US" sz="2400" dirty="0" smtClean="0">
                <a:solidFill>
                  <a:srgbClr val="FF0000"/>
                </a:solidFill>
              </a:rPr>
              <a:t>Global South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India-Chile trade </a:t>
            </a:r>
            <a:r>
              <a:rPr lang="en-US" sz="2400" dirty="0" smtClean="0"/>
              <a:t>– moving towards </a:t>
            </a:r>
            <a:r>
              <a:rPr lang="en-US" sz="2400" dirty="0" smtClean="0">
                <a:solidFill>
                  <a:srgbClr val="FF0000"/>
                </a:solidFill>
              </a:rPr>
              <a:t>convergence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86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5883" y="3077110"/>
            <a:ext cx="5481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accent1"/>
                </a:solidFill>
              </a:rPr>
              <a:t>Thank You</a:t>
            </a:r>
            <a:endParaRPr lang="en-IN" sz="7200" dirty="0">
              <a:solidFill>
                <a:schemeClr val="accent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80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introduction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338" y="1905856"/>
            <a:ext cx="11311846" cy="48185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Asia-Pacific as </a:t>
            </a:r>
            <a:r>
              <a:rPr lang="en-US" sz="2400" dirty="0">
                <a:solidFill>
                  <a:srgbClr val="FF0000"/>
                </a:solidFill>
              </a:rPr>
              <a:t>hub of </a:t>
            </a:r>
            <a:r>
              <a:rPr lang="en-US" sz="2400" dirty="0" smtClean="0">
                <a:solidFill>
                  <a:srgbClr val="FF0000"/>
                </a:solidFill>
              </a:rPr>
              <a:t>activities</a:t>
            </a:r>
            <a:r>
              <a:rPr lang="en-US" sz="2400" dirty="0" smtClean="0"/>
              <a:t>: Emerging </a:t>
            </a:r>
            <a:r>
              <a:rPr lang="en-US" sz="2400" dirty="0"/>
              <a:t>Centre for </a:t>
            </a:r>
            <a:r>
              <a:rPr lang="en-US" sz="2400" dirty="0">
                <a:solidFill>
                  <a:srgbClr val="FF0000"/>
                </a:solidFill>
              </a:rPr>
              <a:t>strategic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economic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activities</a:t>
            </a:r>
          </a:p>
          <a:p>
            <a:r>
              <a:rPr lang="en-US" sz="2400" dirty="0"/>
              <a:t>Augmented </a:t>
            </a:r>
            <a:r>
              <a:rPr lang="en-US" sz="2400" dirty="0">
                <a:solidFill>
                  <a:srgbClr val="FF0000"/>
                </a:solidFill>
              </a:rPr>
              <a:t>economic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activities</a:t>
            </a:r>
            <a:r>
              <a:rPr lang="en-US" sz="2400" dirty="0"/>
              <a:t> associated with different sources of </a:t>
            </a:r>
            <a:r>
              <a:rPr lang="en-US" sz="2400" dirty="0">
                <a:solidFill>
                  <a:srgbClr val="FF0000"/>
                </a:solidFill>
              </a:rPr>
              <a:t>conflicts</a:t>
            </a:r>
          </a:p>
          <a:p>
            <a:r>
              <a:rPr lang="en-US" sz="2400" dirty="0"/>
              <a:t>Growing conflict - mostly on </a:t>
            </a:r>
            <a:r>
              <a:rPr lang="en-US" sz="2400" dirty="0">
                <a:solidFill>
                  <a:srgbClr val="FF0000"/>
                </a:solidFill>
              </a:rPr>
              <a:t>controlling economic power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Conflicts </a:t>
            </a:r>
            <a:r>
              <a:rPr lang="en-US" sz="2400" dirty="0">
                <a:solidFill>
                  <a:srgbClr val="FF0000"/>
                </a:solidFill>
              </a:rPr>
              <a:t>in other religions </a:t>
            </a:r>
            <a:r>
              <a:rPr lang="en-US" sz="2400" dirty="0"/>
              <a:t>affecting activities in the Asia Pacific region</a:t>
            </a:r>
          </a:p>
          <a:p>
            <a:r>
              <a:rPr lang="en-US" sz="2400" dirty="0"/>
              <a:t>Rise of </a:t>
            </a:r>
            <a:r>
              <a:rPr lang="en-US" sz="2400" dirty="0">
                <a:solidFill>
                  <a:srgbClr val="FF0000"/>
                </a:solidFill>
              </a:rPr>
              <a:t>Mega regionals- </a:t>
            </a:r>
            <a:r>
              <a:rPr lang="en-US" sz="2400" dirty="0"/>
              <a:t>the building of exclusive economic conclaves- CPTPP, RCEP, IPEF, etc.</a:t>
            </a:r>
          </a:p>
          <a:p>
            <a:r>
              <a:rPr lang="en-US" sz="2400" dirty="0" smtClean="0"/>
              <a:t>Countries like India and Chile find their way in </a:t>
            </a:r>
            <a:r>
              <a:rPr lang="en-US" sz="2400" dirty="0" smtClean="0">
                <a:solidFill>
                  <a:srgbClr val="FF0000"/>
                </a:solidFill>
              </a:rPr>
              <a:t>balancing with major powers</a:t>
            </a:r>
          </a:p>
          <a:p>
            <a:r>
              <a:rPr lang="en-US" sz="2400" dirty="0" smtClean="0"/>
              <a:t>Focus: </a:t>
            </a:r>
          </a:p>
          <a:p>
            <a:pPr lvl="1"/>
            <a:r>
              <a:rPr lang="en-US" sz="2200" dirty="0" smtClean="0"/>
              <a:t>Chile’s pattern of trade with the Asia-Pacific region</a:t>
            </a:r>
          </a:p>
          <a:p>
            <a:pPr lvl="1"/>
            <a:r>
              <a:rPr lang="en-US" sz="2200" dirty="0" smtClean="0"/>
              <a:t>Country’s trade in GVC</a:t>
            </a:r>
          </a:p>
          <a:p>
            <a:pPr lvl="1"/>
            <a:r>
              <a:rPr lang="en-US" sz="2200" dirty="0" smtClean="0"/>
              <a:t>Chile and the Global South</a:t>
            </a:r>
          </a:p>
          <a:p>
            <a:pPr lvl="1"/>
            <a:r>
              <a:rPr lang="en-US" sz="2200" dirty="0" smtClean="0"/>
              <a:t>India-Chile bilateral trade partnership</a:t>
            </a: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6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5BEFB8-D7F0-4B27-A3DB-9E31EEE10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Global trade regimes and Chile’s Trade performance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65C535-580E-402A-9ADA-7E1B38E1F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49" y="1885361"/>
            <a:ext cx="4181582" cy="4905412"/>
          </a:xfrm>
        </p:spPr>
        <p:txBody>
          <a:bodyPr>
            <a:normAutofit/>
          </a:bodyPr>
          <a:lstStyle/>
          <a:p>
            <a:r>
              <a:rPr lang="en-US" dirty="0" smtClean="0"/>
              <a:t>Changing </a:t>
            </a:r>
            <a:r>
              <a:rPr lang="en-US" dirty="0" smtClean="0">
                <a:solidFill>
                  <a:srgbClr val="FF0000"/>
                </a:solidFill>
              </a:rPr>
              <a:t>global trade regimes </a:t>
            </a:r>
            <a:r>
              <a:rPr lang="en-US" dirty="0" smtClean="0"/>
              <a:t>and performance of various regions</a:t>
            </a:r>
          </a:p>
          <a:p>
            <a:r>
              <a:rPr lang="en-US" dirty="0" smtClean="0"/>
              <a:t>Trade policies for many countries shifted from </a:t>
            </a:r>
            <a:r>
              <a:rPr lang="en-US" dirty="0" smtClean="0">
                <a:solidFill>
                  <a:srgbClr val="FF0000"/>
                </a:solidFill>
              </a:rPr>
              <a:t>ELG to DDLG</a:t>
            </a:r>
          </a:p>
          <a:p>
            <a:r>
              <a:rPr lang="en-US" dirty="0" smtClean="0"/>
              <a:t>Few countries maintained high </a:t>
            </a:r>
            <a:r>
              <a:rPr lang="en-US" dirty="0" smtClean="0">
                <a:solidFill>
                  <a:srgbClr val="FF0000"/>
                </a:solidFill>
              </a:rPr>
              <a:t>trade openness</a:t>
            </a:r>
            <a:r>
              <a:rPr lang="en-US" dirty="0" smtClean="0"/>
              <a:t> during global recession of 2008 - Chile</a:t>
            </a:r>
          </a:p>
          <a:p>
            <a:r>
              <a:rPr lang="en-US" dirty="0" smtClean="0"/>
              <a:t>Buoyancy (2001-07) – </a:t>
            </a:r>
            <a:r>
              <a:rPr lang="en-US" dirty="0" smtClean="0">
                <a:solidFill>
                  <a:srgbClr val="FF0000"/>
                </a:solidFill>
              </a:rPr>
              <a:t>high and growing</a:t>
            </a:r>
          </a:p>
          <a:p>
            <a:r>
              <a:rPr lang="en-US" dirty="0" smtClean="0"/>
              <a:t>Recession (1</a:t>
            </a:r>
            <a:r>
              <a:rPr lang="en-US" baseline="30000" dirty="0" smtClean="0"/>
              <a:t>st</a:t>
            </a:r>
            <a:r>
              <a:rPr lang="en-US" dirty="0" smtClean="0"/>
              <a:t> phase) – </a:t>
            </a:r>
            <a:r>
              <a:rPr lang="en-US" dirty="0" smtClean="0">
                <a:solidFill>
                  <a:srgbClr val="FF0000"/>
                </a:solidFill>
              </a:rPr>
              <a:t>maintained</a:t>
            </a:r>
          </a:p>
          <a:p>
            <a:r>
              <a:rPr lang="en-US" dirty="0" smtClean="0"/>
              <a:t>Recession (2</a:t>
            </a:r>
            <a:r>
              <a:rPr lang="en-US" baseline="30000" dirty="0" smtClean="0"/>
              <a:t>nd</a:t>
            </a:r>
            <a:r>
              <a:rPr lang="en-US" dirty="0" smtClean="0"/>
              <a:t> phase) –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profile</a:t>
            </a:r>
            <a:r>
              <a:rPr lang="en-US" dirty="0" smtClean="0"/>
              <a:t> and growth in </a:t>
            </a:r>
            <a:r>
              <a:rPr lang="en-US" dirty="0" smtClean="0">
                <a:solidFill>
                  <a:srgbClr val="FF0000"/>
                </a:solidFill>
              </a:rPr>
              <a:t>recent years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1140183-674A-44BE-A70B-44A639B43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66" y="1885361"/>
            <a:ext cx="7224386" cy="490541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477910" y="1977775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Trade Openness of Chile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6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BE6F993-51FC-4DBC-BCC4-A091F69BC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Primary-based exports of </a:t>
            </a:r>
            <a:r>
              <a:rPr lang="en-US" b="1" dirty="0" err="1" smtClean="0"/>
              <a:t>chile</a:t>
            </a:r>
            <a:endParaRPr lang="en-IN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1A14596-E998-47BA-BBF5-A22CE704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4458" y="1864760"/>
            <a:ext cx="5424755" cy="14640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Chile’s </a:t>
            </a:r>
            <a:r>
              <a:rPr lang="en-US" dirty="0" smtClean="0">
                <a:solidFill>
                  <a:srgbClr val="FF0000"/>
                </a:solidFill>
              </a:rPr>
              <a:t>Import basket </a:t>
            </a:r>
            <a:r>
              <a:rPr lang="en-US" dirty="0" smtClean="0"/>
              <a:t>– more diversified than export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Strong export presence </a:t>
            </a:r>
            <a:r>
              <a:rPr lang="en-US" dirty="0" smtClean="0"/>
              <a:t>in selected sectors – Minerals, Base Metals, Chemicals,  &amp; Agri.</a:t>
            </a:r>
          </a:p>
          <a:p>
            <a:r>
              <a:rPr lang="en-US" dirty="0"/>
              <a:t>Presence of </a:t>
            </a:r>
            <a:r>
              <a:rPr lang="en-US" dirty="0">
                <a:solidFill>
                  <a:srgbClr val="FF0000"/>
                </a:solidFill>
              </a:rPr>
              <a:t>Intra-industry trade </a:t>
            </a:r>
            <a:r>
              <a:rPr lang="en-US" dirty="0"/>
              <a:t>– minerals, chemicals, base </a:t>
            </a:r>
            <a:r>
              <a:rPr lang="en-US" dirty="0" smtClean="0"/>
              <a:t>metals</a:t>
            </a:r>
            <a:endParaRPr lang="en-IN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61578D4-D281-41FB-9B6F-3B593D0FB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35335"/>
          <a:stretch/>
        </p:blipFill>
        <p:spPr>
          <a:xfrm>
            <a:off x="1289407" y="3328827"/>
            <a:ext cx="9878601" cy="3471052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xmlns="" id="{01A14596-E998-47BA-BBF5-A22CE7042239}"/>
              </a:ext>
            </a:extLst>
          </p:cNvPr>
          <p:cNvSpPr txBox="1">
            <a:spLocks/>
          </p:cNvSpPr>
          <p:nvPr/>
        </p:nvSpPr>
        <p:spPr>
          <a:xfrm>
            <a:off x="6097712" y="1823663"/>
            <a:ext cx="5640514" cy="1505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smtClean="0"/>
              <a:t>As a member of the </a:t>
            </a:r>
            <a:r>
              <a:rPr lang="en-US" sz="1700" dirty="0" smtClean="0">
                <a:solidFill>
                  <a:srgbClr val="FF0000"/>
                </a:solidFill>
              </a:rPr>
              <a:t>Cairns</a:t>
            </a:r>
            <a:r>
              <a:rPr lang="en-US" sz="1700" dirty="0" smtClean="0"/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group</a:t>
            </a:r>
            <a:r>
              <a:rPr lang="en-US" sz="1700" dirty="0" smtClean="0"/>
              <a:t> – competitiveness in agri, except fats &amp; oils</a:t>
            </a:r>
          </a:p>
          <a:p>
            <a:r>
              <a:rPr lang="en-US" sz="1700" dirty="0" smtClean="0"/>
              <a:t>As an </a:t>
            </a:r>
            <a:r>
              <a:rPr lang="en-US" sz="1700" dirty="0" smtClean="0">
                <a:solidFill>
                  <a:srgbClr val="FF0000"/>
                </a:solidFill>
              </a:rPr>
              <a:t>upper-middle income </a:t>
            </a:r>
            <a:r>
              <a:rPr lang="en-US" sz="1700" dirty="0" smtClean="0"/>
              <a:t>country, </a:t>
            </a:r>
            <a:r>
              <a:rPr lang="en-US" sz="1700" dirty="0" smtClean="0">
                <a:solidFill>
                  <a:srgbClr val="FF0000"/>
                </a:solidFill>
              </a:rPr>
              <a:t>Intra-industry trade </a:t>
            </a:r>
            <a:r>
              <a:rPr lang="en-US" sz="1700" dirty="0" smtClean="0"/>
              <a:t>in food sector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54439" y="6430547"/>
            <a:ext cx="455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Chile’s trade with the world, 2022 – by S</a:t>
            </a:r>
            <a:r>
              <a:rPr lang="en-US" dirty="0" smtClean="0">
                <a:solidFill>
                  <a:srgbClr val="FF0000"/>
                </a:solidFill>
              </a:rPr>
              <a:t>ection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27E2FE92-24CC-4E99-BB26-CF6E97BEC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Chile’s </a:t>
            </a:r>
            <a:r>
              <a:rPr lang="en-US" b="1" dirty="0" smtClean="0"/>
              <a:t>Shifting trade focus  </a:t>
            </a:r>
            <a:r>
              <a:rPr lang="en-US" b="1" dirty="0"/>
              <a:t>to </a:t>
            </a:r>
            <a:r>
              <a:rPr lang="en-US" b="1" dirty="0" smtClean="0"/>
              <a:t>the world</a:t>
            </a:r>
            <a:endParaRPr lang="en-IN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EE6D2539-31E7-43F9-9CFD-A0D8FA84D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337" y="1851555"/>
            <a:ext cx="3703834" cy="4956186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Trade destinations </a:t>
            </a:r>
            <a:r>
              <a:rPr lang="en-US" dirty="0" smtClean="0"/>
              <a:t>of Chile – radical shift in the last 50 years</a:t>
            </a:r>
          </a:p>
          <a:p>
            <a:r>
              <a:rPr lang="en-US" dirty="0" smtClean="0"/>
              <a:t>Traditional partners – </a:t>
            </a:r>
            <a:r>
              <a:rPr lang="en-US" dirty="0" smtClean="0">
                <a:solidFill>
                  <a:srgbClr val="FF0000"/>
                </a:solidFill>
              </a:rPr>
              <a:t>the US and the EU</a:t>
            </a:r>
            <a:r>
              <a:rPr lang="en-US" dirty="0" smtClean="0"/>
              <a:t> during 70s &amp; 80s</a:t>
            </a:r>
          </a:p>
          <a:p>
            <a:r>
              <a:rPr lang="en-US" dirty="0" smtClean="0"/>
              <a:t>Growing trade linkages with </a:t>
            </a:r>
            <a:r>
              <a:rPr lang="en-US" dirty="0" smtClean="0">
                <a:solidFill>
                  <a:srgbClr val="FF0000"/>
                </a:solidFill>
              </a:rPr>
              <a:t>South America &amp; Japan</a:t>
            </a:r>
            <a:r>
              <a:rPr lang="en-US" dirty="0" smtClean="0"/>
              <a:t> with traditional partners – 1990s</a:t>
            </a:r>
          </a:p>
          <a:p>
            <a:r>
              <a:rPr lang="en-US" dirty="0" smtClean="0"/>
              <a:t>Trade flow with traditional partners – slowed &amp; </a:t>
            </a:r>
            <a:r>
              <a:rPr lang="en-US" dirty="0" smtClean="0">
                <a:solidFill>
                  <a:srgbClr val="FF0000"/>
                </a:solidFill>
              </a:rPr>
              <a:t>emergence of Asia Pacific</a:t>
            </a:r>
            <a:r>
              <a:rPr lang="en-US" dirty="0" smtClean="0"/>
              <a:t> – 2010s</a:t>
            </a:r>
          </a:p>
          <a:p>
            <a:r>
              <a:rPr lang="en-US" dirty="0" smtClean="0"/>
              <a:t>Post-COVID – trade with </a:t>
            </a:r>
            <a:r>
              <a:rPr lang="en-US" dirty="0" smtClean="0">
                <a:solidFill>
                  <a:srgbClr val="FF0000"/>
                </a:solidFill>
              </a:rPr>
              <a:t>the US further diluted</a:t>
            </a:r>
            <a:endParaRPr lang="en-IN" dirty="0">
              <a:solidFill>
                <a:srgbClr val="FF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15AD3CF3-A97D-4FDD-B174-F5DAB9C61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5849" y="1851555"/>
            <a:ext cx="7757538" cy="4956186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2AF64D-8993-4F5C-B174-81BAE5C88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Asia Pacific: </a:t>
            </a:r>
            <a:r>
              <a:rPr lang="en-US" b="1" dirty="0" smtClean="0"/>
              <a:t>an emerging arena for trade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6E3404-A9E1-421A-AD69-38E9619D81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855625"/>
            <a:ext cx="3780187" cy="4766070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>
                <a:solidFill>
                  <a:srgbClr val="FF0000"/>
                </a:solidFill>
              </a:rPr>
              <a:t>traditional partners </a:t>
            </a:r>
            <a:r>
              <a:rPr lang="en-US" dirty="0" smtClean="0"/>
              <a:t>– trade </a:t>
            </a:r>
            <a:r>
              <a:rPr lang="en-US" dirty="0" smtClean="0">
                <a:solidFill>
                  <a:srgbClr val="FF0000"/>
                </a:solidFill>
              </a:rPr>
              <a:t>slowed down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Increased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trade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FF0000"/>
                </a:solidFill>
              </a:rPr>
              <a:t>Central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America</a:t>
            </a:r>
            <a:r>
              <a:rPr lang="en-US" dirty="0" smtClean="0"/>
              <a:t> &amp; Pacific Alliance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Asia and Oceania </a:t>
            </a:r>
            <a:r>
              <a:rPr lang="en-US" dirty="0" smtClean="0"/>
              <a:t>– newly emerging trade space for Chile</a:t>
            </a:r>
          </a:p>
          <a:p>
            <a:r>
              <a:rPr lang="en-US" dirty="0" smtClean="0"/>
              <a:t>In Asia-Pacific region – Chile mostly dependent on the US and China for </a:t>
            </a:r>
            <a:r>
              <a:rPr lang="en-US" dirty="0" smtClean="0">
                <a:solidFill>
                  <a:srgbClr val="FF0000"/>
                </a:solidFill>
              </a:rPr>
              <a:t>imports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Exports</a:t>
            </a:r>
            <a:r>
              <a:rPr lang="en-US" dirty="0" smtClean="0"/>
              <a:t> – the US, China, Japan, South Korea and India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BD7F1C9-B5D1-42E0-8E65-8214E7C6A8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b="12655"/>
          <a:stretch/>
        </p:blipFill>
        <p:spPr>
          <a:xfrm>
            <a:off x="4525829" y="1855624"/>
            <a:ext cx="7584066" cy="4928232"/>
          </a:xfr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789596" y="2142162"/>
            <a:ext cx="2600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+</a:t>
            </a:r>
            <a:endParaRPr lang="en-I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5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083148-3E4D-4FC5-B72A-67AEF902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Chile’s trade with </a:t>
            </a:r>
            <a:r>
              <a:rPr lang="en-US" b="1" dirty="0" smtClean="0"/>
              <a:t>Asia Pacific vis-à-vis world</a:t>
            </a:r>
            <a:endParaRPr lang="en-IN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09" y="2044557"/>
            <a:ext cx="9483051" cy="4741524"/>
          </a:xfrm>
          <a:ln>
            <a:solidFill>
              <a:schemeClr val="accent1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F0DAB02-3B42-46E3-AA42-700CAF82B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96408" y="2044557"/>
            <a:ext cx="2167848" cy="455807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Pattern of regional trade </a:t>
            </a:r>
            <a:r>
              <a:rPr lang="en-US" dirty="0" smtClean="0"/>
              <a:t>geography of Chile – towards Asia – Pacific</a:t>
            </a:r>
          </a:p>
          <a:p>
            <a:r>
              <a:rPr lang="en-US" dirty="0" smtClean="0"/>
              <a:t>Trade with Asia Pacific – </a:t>
            </a:r>
            <a:r>
              <a:rPr lang="en-US" dirty="0" smtClean="0">
                <a:solidFill>
                  <a:srgbClr val="FF0000"/>
                </a:solidFill>
              </a:rPr>
              <a:t>defining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Chile’s trade engagement </a:t>
            </a:r>
            <a:r>
              <a:rPr lang="en-US" dirty="0" smtClean="0"/>
              <a:t>with the world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Exports</a:t>
            </a:r>
            <a:r>
              <a:rPr lang="en-US" dirty="0" smtClean="0"/>
              <a:t> to Asia-Pacific – growing </a:t>
            </a:r>
            <a:r>
              <a:rPr lang="en-US" dirty="0" smtClean="0">
                <a:solidFill>
                  <a:srgbClr val="FF0000"/>
                </a:solidFill>
              </a:rPr>
              <a:t>convergence</a:t>
            </a:r>
          </a:p>
          <a:p>
            <a:r>
              <a:rPr lang="en-US" dirty="0" smtClean="0"/>
              <a:t>Imports from Asia-Pacific – followed the </a:t>
            </a:r>
            <a:r>
              <a:rPr lang="en-US" dirty="0" smtClean="0">
                <a:solidFill>
                  <a:srgbClr val="FF0000"/>
                </a:solidFill>
              </a:rPr>
              <a:t>same path </a:t>
            </a:r>
            <a:r>
              <a:rPr lang="en-US" dirty="0" smtClean="0"/>
              <a:t>with the world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1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7EC9E-487B-4924-B28F-A52EAB89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Intermediate trade </a:t>
            </a:r>
            <a:r>
              <a:rPr lang="en-US" b="1" dirty="0"/>
              <a:t>of Chile with Asia Pacific</a:t>
            </a:r>
            <a:endParaRPr lang="en-IN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A0C32B64-46A9-4132-A1C3-2528CE49D56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2696582"/>
              </p:ext>
            </p:extLst>
          </p:nvPr>
        </p:nvGraphicFramePr>
        <p:xfrm>
          <a:off x="207390" y="2984178"/>
          <a:ext cx="5128180" cy="351619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282045">
                  <a:extLst>
                    <a:ext uri="{9D8B030D-6E8A-4147-A177-3AD203B41FA5}">
                      <a16:colId xmlns:a16="http://schemas.microsoft.com/office/drawing/2014/main" xmlns="" val="343820674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xmlns="" val="1889148549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xmlns="" val="3909837580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xmlns="" val="2514100037"/>
                    </a:ext>
                  </a:extLst>
                </a:gridCol>
              </a:tblGrid>
              <a:tr h="502314">
                <a:tc>
                  <a:txBody>
                    <a:bodyPr/>
                    <a:lstStyle/>
                    <a:p>
                      <a:pPr algn="l" fontAlgn="b"/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Imports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Exports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Tot Trade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86505934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Primary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33.12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92.03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75.55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2807345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Semi-Proc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62.45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81.41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74.39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3184430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PnC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72.88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75.39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73.17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6427947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Capital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73.06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58.34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72.40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0648645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Consumer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72.05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73.31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72.60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602625"/>
                  </a:ext>
                </a:extLst>
              </a:tr>
              <a:tr h="502314"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Others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98.75</a:t>
                      </a:r>
                      <a:endParaRPr lang="en-IN" sz="1800" b="0" i="0" u="none" strike="noStrike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56.18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800" u="none" strike="noStrike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</a:rPr>
                        <a:t>95.94</a:t>
                      </a:r>
                      <a:endParaRPr lang="en-IN" sz="1800" b="0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8327943"/>
                  </a:ext>
                </a:extLst>
              </a:tr>
            </a:tbl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2C716E-7E13-4879-A88F-E0729D54F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1537" y="2228003"/>
            <a:ext cx="6590871" cy="4516981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Global GVC Trade </a:t>
            </a:r>
            <a:r>
              <a:rPr lang="en-US" dirty="0" smtClean="0"/>
              <a:t>– growing and contributes 60-80% of global trade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Chile’s global trade </a:t>
            </a:r>
            <a:r>
              <a:rPr lang="en-US" dirty="0" smtClean="0"/>
              <a:t>– dominated by </a:t>
            </a:r>
            <a:r>
              <a:rPr lang="en-US" dirty="0" smtClean="0">
                <a:solidFill>
                  <a:srgbClr val="FF0000"/>
                </a:solidFill>
              </a:rPr>
              <a:t>Intermediate goods </a:t>
            </a:r>
            <a:r>
              <a:rPr lang="en-US" dirty="0" smtClean="0"/>
              <a:t>in 2022 </a:t>
            </a:r>
          </a:p>
          <a:p>
            <a:pPr lvl="1"/>
            <a:r>
              <a:rPr lang="en-US" dirty="0" smtClean="0"/>
              <a:t>Semi-pro (</a:t>
            </a:r>
            <a:r>
              <a:rPr lang="en-US" dirty="0" smtClean="0">
                <a:solidFill>
                  <a:srgbClr val="FF0000"/>
                </a:solidFill>
              </a:rPr>
              <a:t>35.3%</a:t>
            </a:r>
            <a:r>
              <a:rPr lang="en-US" dirty="0" smtClean="0"/>
              <a:t>) – majo</a:t>
            </a:r>
            <a:r>
              <a:rPr lang="en-US" dirty="0" smtClean="0"/>
              <a:t>r share</a:t>
            </a:r>
            <a:endParaRPr lang="en-US" dirty="0" smtClean="0"/>
          </a:p>
          <a:p>
            <a:pPr lvl="1"/>
            <a:r>
              <a:rPr lang="en-US" dirty="0" err="1" smtClean="0"/>
              <a:t>PnC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4.1%</a:t>
            </a:r>
            <a:r>
              <a:rPr lang="en-US" dirty="0" smtClean="0"/>
              <a:t>) – low</a:t>
            </a:r>
          </a:p>
          <a:p>
            <a:r>
              <a:rPr lang="en-US" dirty="0" smtClean="0"/>
              <a:t>Final Goods (</a:t>
            </a:r>
            <a:r>
              <a:rPr lang="en-US" dirty="0" smtClean="0">
                <a:solidFill>
                  <a:srgbClr val="FF0000"/>
                </a:solidFill>
              </a:rPr>
              <a:t>34%</a:t>
            </a:r>
            <a:r>
              <a:rPr lang="en-US" dirty="0" smtClean="0"/>
              <a:t>) – dominated by </a:t>
            </a:r>
            <a:r>
              <a:rPr lang="en-US" dirty="0" smtClean="0">
                <a:solidFill>
                  <a:srgbClr val="FF0000"/>
                </a:solidFill>
              </a:rPr>
              <a:t>final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consumer goods </a:t>
            </a:r>
            <a:r>
              <a:rPr lang="en-US" dirty="0" smtClean="0"/>
              <a:t>(23.9%)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Chile’s trade with Asia Pacific </a:t>
            </a:r>
            <a:r>
              <a:rPr lang="en-US" dirty="0" smtClean="0"/>
              <a:t>– 75.3% of total trade</a:t>
            </a:r>
          </a:p>
          <a:p>
            <a:pPr lvl="1"/>
            <a:r>
              <a:rPr lang="en-US" dirty="0" smtClean="0"/>
              <a:t>Chile highly </a:t>
            </a:r>
            <a:r>
              <a:rPr lang="en-US" dirty="0" smtClean="0">
                <a:solidFill>
                  <a:srgbClr val="FF0000"/>
                </a:solidFill>
              </a:rPr>
              <a:t>dependent</a:t>
            </a:r>
            <a:r>
              <a:rPr lang="en-US" dirty="0" smtClean="0"/>
              <a:t> on the region for </a:t>
            </a:r>
            <a:r>
              <a:rPr lang="en-US" dirty="0" smtClean="0">
                <a:solidFill>
                  <a:srgbClr val="FF0000"/>
                </a:solidFill>
              </a:rPr>
              <a:t>exports</a:t>
            </a:r>
            <a:r>
              <a:rPr lang="en-US" dirty="0" smtClean="0"/>
              <a:t> (82.4%) and </a:t>
            </a:r>
            <a:r>
              <a:rPr lang="en-US" dirty="0" smtClean="0">
                <a:solidFill>
                  <a:srgbClr val="FF0000"/>
                </a:solidFill>
              </a:rPr>
              <a:t>imports</a:t>
            </a:r>
            <a:r>
              <a:rPr lang="en-US" dirty="0" smtClean="0"/>
              <a:t> (68.7%)</a:t>
            </a:r>
          </a:p>
          <a:p>
            <a:r>
              <a:rPr lang="en-US" dirty="0" smtClean="0"/>
              <a:t>In most of product segments – Chile’s dependence on Asia-Pacific – </a:t>
            </a:r>
            <a:r>
              <a:rPr lang="en-US" dirty="0" smtClean="0">
                <a:solidFill>
                  <a:srgbClr val="FF0000"/>
                </a:solidFill>
              </a:rPr>
              <a:t>more than 70%, </a:t>
            </a:r>
            <a:r>
              <a:rPr lang="en-US" dirty="0" smtClean="0"/>
              <a:t>except primary imports, semi-pro imports &amp; final capital goods exports</a:t>
            </a:r>
          </a:p>
          <a:p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63343D-2139-4160-8FDF-C3E6F1A185D8}"/>
              </a:ext>
            </a:extLst>
          </p:cNvPr>
          <p:cNvSpPr txBox="1"/>
          <p:nvPr/>
        </p:nvSpPr>
        <p:spPr>
          <a:xfrm>
            <a:off x="303088" y="2337847"/>
            <a:ext cx="50984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Share of Asia-Pacific in End-Use Trade of </a:t>
            </a:r>
            <a:r>
              <a:rPr lang="en-US" dirty="0" smtClean="0"/>
              <a:t>Chile, 2022</a:t>
            </a:r>
            <a:endParaRPr lang="en-US" dirty="0"/>
          </a:p>
          <a:p>
            <a:pPr algn="ctr"/>
            <a:r>
              <a:rPr lang="en-US" sz="1600" dirty="0"/>
              <a:t>(% in Total Trade of Chile)</a:t>
            </a:r>
            <a:endParaRPr lang="en-IN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21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8A4E68-CF92-47EF-AA4B-C2486933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Chile’s trade with </a:t>
            </a:r>
            <a:r>
              <a:rPr lang="en-US" b="1" dirty="0" smtClean="0"/>
              <a:t>the global south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5CE68-4A36-4FBB-9136-A51F2E9469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753" y="1904215"/>
            <a:ext cx="4391454" cy="4953785"/>
          </a:xfrm>
        </p:spPr>
        <p:txBody>
          <a:bodyPr/>
          <a:lstStyle/>
          <a:p>
            <a:r>
              <a:rPr lang="en-US" dirty="0" smtClean="0"/>
              <a:t>Chile </a:t>
            </a:r>
            <a:r>
              <a:rPr lang="en-US" dirty="0" smtClean="0">
                <a:solidFill>
                  <a:srgbClr val="FF0000"/>
                </a:solidFill>
              </a:rPr>
              <a:t>championing</a:t>
            </a:r>
            <a:r>
              <a:rPr lang="en-US" dirty="0" smtClean="0"/>
              <a:t> the causes of the </a:t>
            </a:r>
            <a:r>
              <a:rPr lang="en-US" dirty="0" smtClean="0">
                <a:solidFill>
                  <a:srgbClr val="FF0000"/>
                </a:solidFill>
              </a:rPr>
              <a:t>Global South</a:t>
            </a:r>
          </a:p>
          <a:p>
            <a:r>
              <a:rPr lang="en-US" dirty="0" smtClean="0"/>
              <a:t>Rise in trade – </a:t>
            </a:r>
            <a:r>
              <a:rPr lang="en-US" dirty="0" smtClean="0">
                <a:solidFill>
                  <a:srgbClr val="FF0000"/>
                </a:solidFill>
              </a:rPr>
              <a:t>growing importance </a:t>
            </a:r>
            <a:r>
              <a:rPr lang="en-US" dirty="0" smtClean="0"/>
              <a:t>of trade with the South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 trade regimes</a:t>
            </a:r>
            <a:r>
              <a:rPr lang="en-US" dirty="0" smtClean="0"/>
              <a:t>: North Vs South</a:t>
            </a:r>
          </a:p>
          <a:p>
            <a:pPr lvl="1"/>
            <a:r>
              <a:rPr lang="en-US" dirty="0" smtClean="0"/>
              <a:t>1960-1975: low trade – mostly with North</a:t>
            </a:r>
          </a:p>
          <a:p>
            <a:pPr lvl="1"/>
            <a:r>
              <a:rPr lang="en-US" dirty="0" smtClean="0"/>
              <a:t>1980-1985: moderate trade – moderate level of trade with the North</a:t>
            </a:r>
          </a:p>
          <a:p>
            <a:pPr lvl="1"/>
            <a:r>
              <a:rPr lang="en-US" dirty="0" smtClean="0"/>
              <a:t>1990-2000: high trade – share of trade with </a:t>
            </a:r>
            <a:r>
              <a:rPr lang="en-US" dirty="0" smtClean="0">
                <a:solidFill>
                  <a:srgbClr val="FF0000"/>
                </a:solidFill>
              </a:rPr>
              <a:t>North greater </a:t>
            </a:r>
            <a:r>
              <a:rPr lang="en-US" dirty="0" smtClean="0"/>
              <a:t>than the share of trade with South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2005-2022</a:t>
            </a:r>
            <a:r>
              <a:rPr lang="en-US" dirty="0" smtClean="0"/>
              <a:t>: period of great divide – increasing trade gap with North and South</a:t>
            </a:r>
            <a:endParaRPr lang="en-IN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6746238E-EE16-47D8-A825-F7E03471B4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328" y="1904215"/>
            <a:ext cx="7007020" cy="4953786"/>
          </a:xfrm>
          <a:ln>
            <a:solidFill>
              <a:schemeClr val="accent2">
                <a:lumMod val="75000"/>
              </a:schemeClr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5789488" y="6256962"/>
            <a:ext cx="1679825" cy="256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19983" y="5933057"/>
            <a:ext cx="854338" cy="6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69330" y="5243244"/>
            <a:ext cx="1270571" cy="119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895024" y="2265452"/>
            <a:ext cx="2084643" cy="188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96001" y="5876953"/>
            <a:ext cx="1202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(1960-1975)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11335" y="5527720"/>
            <a:ext cx="1075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(1980-1985)</a:t>
            </a:r>
            <a:endParaRPr lang="en-IN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36465" y="4821779"/>
            <a:ext cx="12520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(1990-2000)</a:t>
            </a:r>
            <a:endParaRPr lang="en-IN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17822" y="2331891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(2005-2022)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1473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376</TotalTime>
  <Words>918</Words>
  <Application>Microsoft Office PowerPoint</Application>
  <PresentationFormat>Widescreen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Gill Sans MT</vt:lpstr>
      <vt:lpstr>Wingdings 2</vt:lpstr>
      <vt:lpstr>Dividend</vt:lpstr>
      <vt:lpstr>Changing Geopolitical dynamics in the Asia-Pacific Region</vt:lpstr>
      <vt:lpstr>introduction</vt:lpstr>
      <vt:lpstr>Global trade regimes and Chile’s Trade performance</vt:lpstr>
      <vt:lpstr>Primary-based exports of chile</vt:lpstr>
      <vt:lpstr>Chile’s Shifting trade focus  to the world</vt:lpstr>
      <vt:lpstr>Asia Pacific: an emerging arena for trade</vt:lpstr>
      <vt:lpstr>Chile’s trade with Asia Pacific vis-à-vis world</vt:lpstr>
      <vt:lpstr>Intermediate trade of Chile with Asia Pacific</vt:lpstr>
      <vt:lpstr>Chile’s trade with the global south</vt:lpstr>
      <vt:lpstr>Trends in Chile’s Trade with India</vt:lpstr>
      <vt:lpstr>Bilateral composition of sectoral trade</vt:lpstr>
      <vt:lpstr>WAY Forward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Pankhuri Gaur</dc:creator>
  <cp:lastModifiedBy>RISL-279</cp:lastModifiedBy>
  <cp:revision>42</cp:revision>
  <cp:lastPrinted>2024-05-15T11:56:00Z</cp:lastPrinted>
  <dcterms:created xsi:type="dcterms:W3CDTF">2024-05-14T11:34:01Z</dcterms:created>
  <dcterms:modified xsi:type="dcterms:W3CDTF">2024-05-15T12:24:49Z</dcterms:modified>
</cp:coreProperties>
</file>