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291" r:id="rId4"/>
    <p:sldId id="298" r:id="rId5"/>
    <p:sldId id="289" r:id="rId6"/>
    <p:sldId id="297" r:id="rId7"/>
    <p:sldId id="292" r:id="rId8"/>
    <p:sldId id="293" r:id="rId9"/>
    <p:sldId id="296" r:id="rId10"/>
    <p:sldId id="295" r:id="rId11"/>
    <p:sldId id="29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FF"/>
    <a:srgbClr val="0F2144"/>
    <a:srgbClr val="61A60E"/>
    <a:srgbClr val="183A65"/>
    <a:srgbClr val="1A3C68"/>
    <a:srgbClr val="008DF7"/>
    <a:srgbClr val="020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/>
    <p:restoredTop sz="94694"/>
  </p:normalViewPr>
  <p:slideViewPr>
    <p:cSldViewPr snapToGrid="0">
      <p:cViewPr varScale="1">
        <p:scale>
          <a:sx n="102" d="100"/>
          <a:sy n="102" d="100"/>
        </p:scale>
        <p:origin x="15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2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sz="1600" dirty="0"/>
              <a:t>(a) China imports from the 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Market Share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Sheet1!$A$2:$A$40</c:f>
              <c:strCache>
                <c:ptCount val="39"/>
                <c:pt idx="0">
                  <c:v>2014-Q2</c:v>
                </c:pt>
                <c:pt idx="1">
                  <c:v>2014-Q3</c:v>
                </c:pt>
                <c:pt idx="2">
                  <c:v>2014-Q4</c:v>
                </c:pt>
                <c:pt idx="3">
                  <c:v>2015-Q1</c:v>
                </c:pt>
                <c:pt idx="4">
                  <c:v>2015-Q2</c:v>
                </c:pt>
                <c:pt idx="5">
                  <c:v>2015-Q3</c:v>
                </c:pt>
                <c:pt idx="6">
                  <c:v>2015-Q4</c:v>
                </c:pt>
                <c:pt idx="7">
                  <c:v>2016-Q1</c:v>
                </c:pt>
                <c:pt idx="8">
                  <c:v>2016-Q2</c:v>
                </c:pt>
                <c:pt idx="9">
                  <c:v>2016-Q3</c:v>
                </c:pt>
                <c:pt idx="10">
                  <c:v>2016-Q4</c:v>
                </c:pt>
                <c:pt idx="11">
                  <c:v>2017-Q1</c:v>
                </c:pt>
                <c:pt idx="12">
                  <c:v>2017-Q2</c:v>
                </c:pt>
                <c:pt idx="13">
                  <c:v>2017-Q3</c:v>
                </c:pt>
                <c:pt idx="14">
                  <c:v>2017-Q4</c:v>
                </c:pt>
                <c:pt idx="15">
                  <c:v>2018-Q1</c:v>
                </c:pt>
                <c:pt idx="16">
                  <c:v>2018-Q2</c:v>
                </c:pt>
                <c:pt idx="17">
                  <c:v>2018-Q3</c:v>
                </c:pt>
                <c:pt idx="18">
                  <c:v>2018-Q4</c:v>
                </c:pt>
                <c:pt idx="19">
                  <c:v>2019-Q1</c:v>
                </c:pt>
                <c:pt idx="20">
                  <c:v>2019-Q2</c:v>
                </c:pt>
                <c:pt idx="21">
                  <c:v>2019-Q3</c:v>
                </c:pt>
                <c:pt idx="22">
                  <c:v>2019-Q4</c:v>
                </c:pt>
                <c:pt idx="23">
                  <c:v>2020-Q1</c:v>
                </c:pt>
                <c:pt idx="24">
                  <c:v>2020-Q2</c:v>
                </c:pt>
                <c:pt idx="25">
                  <c:v>2020-Q3</c:v>
                </c:pt>
                <c:pt idx="26">
                  <c:v>2020-Q4</c:v>
                </c:pt>
                <c:pt idx="27">
                  <c:v>2021-Q1</c:v>
                </c:pt>
                <c:pt idx="28">
                  <c:v>2021-Q2</c:v>
                </c:pt>
                <c:pt idx="29">
                  <c:v>2021-Q3</c:v>
                </c:pt>
                <c:pt idx="30">
                  <c:v>2021-Q4</c:v>
                </c:pt>
                <c:pt idx="31">
                  <c:v>2022-Q1</c:v>
                </c:pt>
                <c:pt idx="32">
                  <c:v>2022-Q2</c:v>
                </c:pt>
                <c:pt idx="33">
                  <c:v>2022-Q3</c:v>
                </c:pt>
                <c:pt idx="34">
                  <c:v>2022-Q4</c:v>
                </c:pt>
                <c:pt idx="35">
                  <c:v>2023-Q1</c:v>
                </c:pt>
                <c:pt idx="36">
                  <c:v>2023-Q2</c:v>
                </c:pt>
                <c:pt idx="37">
                  <c:v>2023-Q3</c:v>
                </c:pt>
                <c:pt idx="38">
                  <c:v>2023-Q4</c:v>
                </c:pt>
              </c:strCache>
            </c:strRef>
          </c:cat>
          <c:val>
            <c:numRef>
              <c:f>Sheet1!$C$2:$C$40</c:f>
              <c:numCache>
                <c:formatCode>0.0</c:formatCode>
                <c:ptCount val="39"/>
                <c:pt idx="0">
                  <c:v>7.803081774346925</c:v>
                </c:pt>
                <c:pt idx="1">
                  <c:v>7.8126484804092096</c:v>
                </c:pt>
                <c:pt idx="2">
                  <c:v>8.1707612742016007</c:v>
                </c:pt>
                <c:pt idx="3">
                  <c:v>9.4099234514621664</c:v>
                </c:pt>
                <c:pt idx="4">
                  <c:v>8.849249944788621</c:v>
                </c:pt>
                <c:pt idx="5">
                  <c:v>8.5290460942021245</c:v>
                </c:pt>
                <c:pt idx="6">
                  <c:v>9.0612220367393483</c:v>
                </c:pt>
                <c:pt idx="7">
                  <c:v>9.0923340319355717</c:v>
                </c:pt>
                <c:pt idx="8">
                  <c:v>8.3642056796243196</c:v>
                </c:pt>
                <c:pt idx="9">
                  <c:v>7.7511446619118729</c:v>
                </c:pt>
                <c:pt idx="10">
                  <c:v>8.8654395227408127</c:v>
                </c:pt>
                <c:pt idx="11">
                  <c:v>9.218621924801317</c:v>
                </c:pt>
                <c:pt idx="12">
                  <c:v>8.3852373942721208</c:v>
                </c:pt>
                <c:pt idx="13">
                  <c:v>7.9032461774737186</c:v>
                </c:pt>
                <c:pt idx="14">
                  <c:v>8.2418866532550936</c:v>
                </c:pt>
                <c:pt idx="15">
                  <c:v>8.421714864873902</c:v>
                </c:pt>
                <c:pt idx="16">
                  <c:v>7.9369565129893047</c:v>
                </c:pt>
                <c:pt idx="17">
                  <c:v>6.8659397839839462</c:v>
                </c:pt>
                <c:pt idx="18">
                  <c:v>6.0993713567382324</c:v>
                </c:pt>
                <c:pt idx="19">
                  <c:v>6.0384668491093105</c:v>
                </c:pt>
                <c:pt idx="20">
                  <c:v>6.036686624978965</c:v>
                </c:pt>
                <c:pt idx="21">
                  <c:v>6.0308110973801892</c:v>
                </c:pt>
                <c:pt idx="22">
                  <c:v>5.864803837147206</c:v>
                </c:pt>
                <c:pt idx="23">
                  <c:v>6.0020519666288026</c:v>
                </c:pt>
                <c:pt idx="24">
                  <c:v>6.3075385732750666</c:v>
                </c:pt>
                <c:pt idx="25">
                  <c:v>6.3914042169838368</c:v>
                </c:pt>
                <c:pt idx="26">
                  <c:v>7.6178238980620723</c:v>
                </c:pt>
                <c:pt idx="27">
                  <c:v>7.847747545690992</c:v>
                </c:pt>
                <c:pt idx="28">
                  <c:v>6.2186510104733435</c:v>
                </c:pt>
                <c:pt idx="29">
                  <c:v>6.3191608505602463</c:v>
                </c:pt>
                <c:pt idx="30">
                  <c:v>6.7997679031442519</c:v>
                </c:pt>
                <c:pt idx="31">
                  <c:v>7.1365924837273358</c:v>
                </c:pt>
                <c:pt idx="32">
                  <c:v>6.5374222210791837</c:v>
                </c:pt>
                <c:pt idx="33">
                  <c:v>5.8995565551549491</c:v>
                </c:pt>
                <c:pt idx="34">
                  <c:v>6.8223250287961683</c:v>
                </c:pt>
                <c:pt idx="35">
                  <c:v>7.4144321600350933</c:v>
                </c:pt>
                <c:pt idx="36">
                  <c:v>6.5772279159836158</c:v>
                </c:pt>
                <c:pt idx="37">
                  <c:v>5.8045295817862623</c:v>
                </c:pt>
                <c:pt idx="38">
                  <c:v>6.2070457361035265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1-4A40-986B-DDB5FC545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9954848"/>
        <c:axId val="95994284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38100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Sheet1!$A$2:$A$40</c:f>
              <c:strCache>
                <c:ptCount val="39"/>
                <c:pt idx="0">
                  <c:v>2014-Q2</c:v>
                </c:pt>
                <c:pt idx="1">
                  <c:v>2014-Q3</c:v>
                </c:pt>
                <c:pt idx="2">
                  <c:v>2014-Q4</c:v>
                </c:pt>
                <c:pt idx="3">
                  <c:v>2015-Q1</c:v>
                </c:pt>
                <c:pt idx="4">
                  <c:v>2015-Q2</c:v>
                </c:pt>
                <c:pt idx="5">
                  <c:v>2015-Q3</c:v>
                </c:pt>
                <c:pt idx="6">
                  <c:v>2015-Q4</c:v>
                </c:pt>
                <c:pt idx="7">
                  <c:v>2016-Q1</c:v>
                </c:pt>
                <c:pt idx="8">
                  <c:v>2016-Q2</c:v>
                </c:pt>
                <c:pt idx="9">
                  <c:v>2016-Q3</c:v>
                </c:pt>
                <c:pt idx="10">
                  <c:v>2016-Q4</c:v>
                </c:pt>
                <c:pt idx="11">
                  <c:v>2017-Q1</c:v>
                </c:pt>
                <c:pt idx="12">
                  <c:v>2017-Q2</c:v>
                </c:pt>
                <c:pt idx="13">
                  <c:v>2017-Q3</c:v>
                </c:pt>
                <c:pt idx="14">
                  <c:v>2017-Q4</c:v>
                </c:pt>
                <c:pt idx="15">
                  <c:v>2018-Q1</c:v>
                </c:pt>
                <c:pt idx="16">
                  <c:v>2018-Q2</c:v>
                </c:pt>
                <c:pt idx="17">
                  <c:v>2018-Q3</c:v>
                </c:pt>
                <c:pt idx="18">
                  <c:v>2018-Q4</c:v>
                </c:pt>
                <c:pt idx="19">
                  <c:v>2019-Q1</c:v>
                </c:pt>
                <c:pt idx="20">
                  <c:v>2019-Q2</c:v>
                </c:pt>
                <c:pt idx="21">
                  <c:v>2019-Q3</c:v>
                </c:pt>
                <c:pt idx="22">
                  <c:v>2019-Q4</c:v>
                </c:pt>
                <c:pt idx="23">
                  <c:v>2020-Q1</c:v>
                </c:pt>
                <c:pt idx="24">
                  <c:v>2020-Q2</c:v>
                </c:pt>
                <c:pt idx="25">
                  <c:v>2020-Q3</c:v>
                </c:pt>
                <c:pt idx="26">
                  <c:v>2020-Q4</c:v>
                </c:pt>
                <c:pt idx="27">
                  <c:v>2021-Q1</c:v>
                </c:pt>
                <c:pt idx="28">
                  <c:v>2021-Q2</c:v>
                </c:pt>
                <c:pt idx="29">
                  <c:v>2021-Q3</c:v>
                </c:pt>
                <c:pt idx="30">
                  <c:v>2021-Q4</c:v>
                </c:pt>
                <c:pt idx="31">
                  <c:v>2022-Q1</c:v>
                </c:pt>
                <c:pt idx="32">
                  <c:v>2022-Q2</c:v>
                </c:pt>
                <c:pt idx="33">
                  <c:v>2022-Q3</c:v>
                </c:pt>
                <c:pt idx="34">
                  <c:v>2022-Q4</c:v>
                </c:pt>
                <c:pt idx="35">
                  <c:v>2023-Q1</c:v>
                </c:pt>
                <c:pt idx="36">
                  <c:v>2023-Q2</c:v>
                </c:pt>
                <c:pt idx="37">
                  <c:v>2023-Q3</c:v>
                </c:pt>
                <c:pt idx="38">
                  <c:v>2023-Q4</c:v>
                </c:pt>
              </c:strCache>
            </c:strRef>
          </c:cat>
          <c:val>
            <c:numRef>
              <c:f>Sheet1!$B$2:$B$40</c:f>
              <c:numCache>
                <c:formatCode>0.0</c:formatCode>
                <c:ptCount val="39"/>
                <c:pt idx="0">
                  <c:v>37.826068999999997</c:v>
                </c:pt>
                <c:pt idx="1">
                  <c:v>39.587992999999997</c:v>
                </c:pt>
                <c:pt idx="2">
                  <c:v>40.557161000000001</c:v>
                </c:pt>
                <c:pt idx="3">
                  <c:v>36.714584000000002</c:v>
                </c:pt>
                <c:pt idx="4">
                  <c:v>37.041784999999997</c:v>
                </c:pt>
                <c:pt idx="5">
                  <c:v>37.008623999999998</c:v>
                </c:pt>
                <c:pt idx="6">
                  <c:v>39.778990999999998</c:v>
                </c:pt>
                <c:pt idx="7">
                  <c:v>30.65128</c:v>
                </c:pt>
                <c:pt idx="8">
                  <c:v>32.624921999999998</c:v>
                </c:pt>
                <c:pt idx="9">
                  <c:v>32.049683000000002</c:v>
                </c:pt>
                <c:pt idx="10">
                  <c:v>39.721367999999998</c:v>
                </c:pt>
                <c:pt idx="11">
                  <c:v>38.473920999999997</c:v>
                </c:pt>
                <c:pt idx="12">
                  <c:v>37.310108</c:v>
                </c:pt>
                <c:pt idx="13">
                  <c:v>37.438009000000001</c:v>
                </c:pt>
                <c:pt idx="14">
                  <c:v>41.617646000000001</c:v>
                </c:pt>
                <c:pt idx="15">
                  <c:v>41.883170999999997</c:v>
                </c:pt>
                <c:pt idx="16">
                  <c:v>42.515320000000003</c:v>
                </c:pt>
                <c:pt idx="17">
                  <c:v>39.326597999999997</c:v>
                </c:pt>
                <c:pt idx="18">
                  <c:v>32.279268999999999</c:v>
                </c:pt>
                <c:pt idx="19">
                  <c:v>28.781772</c:v>
                </c:pt>
                <c:pt idx="20">
                  <c:v>30.954488000000001</c:v>
                </c:pt>
                <c:pt idx="21">
                  <c:v>32.188617999999998</c:v>
                </c:pt>
                <c:pt idx="22">
                  <c:v>31.867238</c:v>
                </c:pt>
                <c:pt idx="23">
                  <c:v>27.72373</c:v>
                </c:pt>
                <c:pt idx="24">
                  <c:v>29.337358999999999</c:v>
                </c:pt>
                <c:pt idx="25">
                  <c:v>35.453684000000003</c:v>
                </c:pt>
                <c:pt idx="26">
                  <c:v>43.824747000000002</c:v>
                </c:pt>
                <c:pt idx="27">
                  <c:v>46.982984000000002</c:v>
                </c:pt>
                <c:pt idx="28">
                  <c:v>41.741536000000004</c:v>
                </c:pt>
                <c:pt idx="29">
                  <c:v>43.936387000000003</c:v>
                </c:pt>
                <c:pt idx="30">
                  <c:v>48.310940000000002</c:v>
                </c:pt>
                <c:pt idx="31">
                  <c:v>47.399203</c:v>
                </c:pt>
                <c:pt idx="32">
                  <c:v>44.585399000000002</c:v>
                </c:pt>
                <c:pt idx="33">
                  <c:v>41.439248999999997</c:v>
                </c:pt>
                <c:pt idx="34">
                  <c:v>45.532995999999997</c:v>
                </c:pt>
                <c:pt idx="35">
                  <c:v>45.664073000000002</c:v>
                </c:pt>
                <c:pt idx="36">
                  <c:v>41.748851000000002</c:v>
                </c:pt>
                <c:pt idx="37">
                  <c:v>37.095157999999998</c:v>
                </c:pt>
                <c:pt idx="38">
                  <c:v>41.563498000000003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E1-4A40-986B-DDB5FC545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426928"/>
        <c:axId val="960427408"/>
      </c:lineChart>
      <c:catAx>
        <c:axId val="9604269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427408"/>
        <c:crosses val="autoZero"/>
        <c:auto val="1"/>
        <c:lblAlgn val="ctr"/>
        <c:lblOffset val="100"/>
        <c:tickLblSkip val="4"/>
        <c:noMultiLvlLbl val="0"/>
      </c:catAx>
      <c:valAx>
        <c:axId val="96042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SG" dirty="0"/>
                  <a:t>Values (Billion</a:t>
                </a:r>
                <a:r>
                  <a:rPr lang="en-SG" baseline="0" dirty="0"/>
                  <a:t> USD)</a:t>
                </a:r>
                <a:endParaRPr lang="en-SG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426928"/>
        <c:crosses val="autoZero"/>
        <c:crossBetween val="between"/>
      </c:valAx>
      <c:valAx>
        <c:axId val="9599428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Market</a:t>
                </a:r>
                <a:r>
                  <a:rPr lang="en-US" baseline="0" dirty="0"/>
                  <a:t> Share</a:t>
                </a:r>
                <a:br>
                  <a:rPr lang="en-US" baseline="0" dirty="0"/>
                </a:br>
                <a:r>
                  <a:rPr lang="en-US" baseline="0" dirty="0"/>
                  <a:t> (% to total imports)</a:t>
                </a:r>
                <a:endParaRPr lang="en-SG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954848"/>
        <c:crosses val="max"/>
        <c:crossBetween val="between"/>
      </c:valAx>
      <c:catAx>
        <c:axId val="959954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9942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ASEAN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Sheet1!$C$2:$C$21</c:f>
              <c:numCache>
                <c:formatCode>0.0</c:formatCode>
                <c:ptCount val="20"/>
                <c:pt idx="0">
                  <c:v>30.4</c:v>
                </c:pt>
                <c:pt idx="1">
                  <c:v>32.53</c:v>
                </c:pt>
                <c:pt idx="2">
                  <c:v>28.26</c:v>
                </c:pt>
                <c:pt idx="3">
                  <c:v>27.07</c:v>
                </c:pt>
                <c:pt idx="4">
                  <c:v>41.14</c:v>
                </c:pt>
                <c:pt idx="5">
                  <c:v>48.27</c:v>
                </c:pt>
                <c:pt idx="6">
                  <c:v>41.98</c:v>
                </c:pt>
                <c:pt idx="7">
                  <c:v>40.46</c:v>
                </c:pt>
                <c:pt idx="8">
                  <c:v>41.91</c:v>
                </c:pt>
                <c:pt idx="9">
                  <c:v>39.979999999999997</c:v>
                </c:pt>
                <c:pt idx="10">
                  <c:v>46.46</c:v>
                </c:pt>
                <c:pt idx="11">
                  <c:v>47.45</c:v>
                </c:pt>
                <c:pt idx="12">
                  <c:v>61.8</c:v>
                </c:pt>
                <c:pt idx="13">
                  <c:v>58.08</c:v>
                </c:pt>
                <c:pt idx="14">
                  <c:v>48.61</c:v>
                </c:pt>
                <c:pt idx="15">
                  <c:v>43.41</c:v>
                </c:pt>
                <c:pt idx="16">
                  <c:v>50.34</c:v>
                </c:pt>
                <c:pt idx="17">
                  <c:v>65.400000000000006</c:v>
                </c:pt>
                <c:pt idx="18">
                  <c:v>63.89</c:v>
                </c:pt>
                <c:pt idx="19">
                  <c:v>73.41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B1-4AF7-B0EC-417C0887854C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Sheet1!$B$2:$B$21</c:f>
              <c:numCache>
                <c:formatCode>0.0</c:formatCode>
                <c:ptCount val="20"/>
                <c:pt idx="0">
                  <c:v>69.599999999999994</c:v>
                </c:pt>
                <c:pt idx="1">
                  <c:v>67.47</c:v>
                </c:pt>
                <c:pt idx="2">
                  <c:v>71.739999999999995</c:v>
                </c:pt>
                <c:pt idx="3">
                  <c:v>72.930000000000007</c:v>
                </c:pt>
                <c:pt idx="4">
                  <c:v>58.86</c:v>
                </c:pt>
                <c:pt idx="5">
                  <c:v>51.73</c:v>
                </c:pt>
                <c:pt idx="6">
                  <c:v>58.02</c:v>
                </c:pt>
                <c:pt idx="7">
                  <c:v>59.54</c:v>
                </c:pt>
                <c:pt idx="8">
                  <c:v>58.09</c:v>
                </c:pt>
                <c:pt idx="9">
                  <c:v>60.02</c:v>
                </c:pt>
                <c:pt idx="10">
                  <c:v>53.54</c:v>
                </c:pt>
                <c:pt idx="11">
                  <c:v>52.55</c:v>
                </c:pt>
                <c:pt idx="12">
                  <c:v>38.200000000000003</c:v>
                </c:pt>
                <c:pt idx="13">
                  <c:v>41.92</c:v>
                </c:pt>
                <c:pt idx="14">
                  <c:v>51.39</c:v>
                </c:pt>
                <c:pt idx="15">
                  <c:v>56.59</c:v>
                </c:pt>
                <c:pt idx="16">
                  <c:v>49.66</c:v>
                </c:pt>
                <c:pt idx="17">
                  <c:v>34.6</c:v>
                </c:pt>
                <c:pt idx="18">
                  <c:v>36.11</c:v>
                </c:pt>
                <c:pt idx="19">
                  <c:v>26.59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1-4AF7-B0EC-417C08878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841957184"/>
        <c:axId val="1841968224"/>
      </c:barChart>
      <c:catAx>
        <c:axId val="18419571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968224"/>
        <c:crosses val="autoZero"/>
        <c:auto val="1"/>
        <c:lblAlgn val="ctr"/>
        <c:lblOffset val="100"/>
        <c:tickLblSkip val="2"/>
        <c:noMultiLvlLbl val="0"/>
      </c:catAx>
      <c:valAx>
        <c:axId val="184196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95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61-4475-BF2A-74ACAE51B7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United States</c:v>
                </c:pt>
                <c:pt idx="1">
                  <c:v>Cayman Islands</c:v>
                </c:pt>
                <c:pt idx="2">
                  <c:v>Canada</c:v>
                </c:pt>
                <c:pt idx="3">
                  <c:v>Ireland</c:v>
                </c:pt>
                <c:pt idx="4">
                  <c:v>Bermuda</c:v>
                </c:pt>
                <c:pt idx="5">
                  <c:v>China</c:v>
                </c:pt>
                <c:pt idx="6">
                  <c:v>Hong Kong, China</c:v>
                </c:pt>
                <c:pt idx="7">
                  <c:v>Liechtenstein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3.4889420165572638</c:v>
                </c:pt>
                <c:pt idx="1">
                  <c:v>2.6504327049979883</c:v>
                </c:pt>
                <c:pt idx="2">
                  <c:v>1.4727890965815922</c:v>
                </c:pt>
                <c:pt idx="3">
                  <c:v>1.3118388880671312</c:v>
                </c:pt>
                <c:pt idx="4">
                  <c:v>1.0398271103563199</c:v>
                </c:pt>
                <c:pt idx="5">
                  <c:v>0.67895364828286819</c:v>
                </c:pt>
                <c:pt idx="6">
                  <c:v>0.64747028436772602</c:v>
                </c:pt>
                <c:pt idx="7">
                  <c:v>0.60275294846273275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1-4475-BF2A-74ACAE51B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97927471"/>
        <c:axId val="1297929391"/>
      </c:barChart>
      <c:catAx>
        <c:axId val="129792747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929391"/>
        <c:crosses val="autoZero"/>
        <c:auto val="1"/>
        <c:lblAlgn val="ctr"/>
        <c:lblOffset val="100"/>
        <c:noMultiLvlLbl val="0"/>
      </c:catAx>
      <c:valAx>
        <c:axId val="129792939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9792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3"/>
            </a:solidFill>
            <a:ln w="38100"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Sheet1!$B$2:$B$10</c:f>
              <c:numCache>
                <c:formatCode>#,##0.0</c:formatCode>
                <c:ptCount val="9"/>
                <c:pt idx="0">
                  <c:v>2331.7548527524796</c:v>
                </c:pt>
                <c:pt idx="1">
                  <c:v>2579.5642232406999</c:v>
                </c:pt>
                <c:pt idx="2">
                  <c:v>2534.5319888217</c:v>
                </c:pt>
                <c:pt idx="3">
                  <c:v>2688.4696277066864</c:v>
                </c:pt>
                <c:pt idx="4">
                  <c:v>2814.0672437973699</c:v>
                </c:pt>
                <c:pt idx="5">
                  <c:v>2938.4816422472195</c:v>
                </c:pt>
                <c:pt idx="6">
                  <c:v>3214.1145533878507</c:v>
                </c:pt>
                <c:pt idx="7">
                  <c:v>3577.7432980199619</c:v>
                </c:pt>
                <c:pt idx="8">
                  <c:v>3569.1460655634214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8-4FBC-A9E0-24B54B9A5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ASEAN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Sheet1!$C$2:$C$10</c:f>
              <c:numCache>
                <c:formatCode>#,##0.0</c:formatCode>
                <c:ptCount val="9"/>
                <c:pt idx="0">
                  <c:v>1512.3622435957202</c:v>
                </c:pt>
                <c:pt idx="1">
                  <c:v>1539.0036638894092</c:v>
                </c:pt>
                <c:pt idx="2">
                  <c:v>1647.1798016151799</c:v>
                </c:pt>
                <c:pt idx="3">
                  <c:v>1891.4742450921417</c:v>
                </c:pt>
                <c:pt idx="4">
                  <c:v>2084.0022561174592</c:v>
                </c:pt>
                <c:pt idx="5">
                  <c:v>2322.2500858101293</c:v>
                </c:pt>
                <c:pt idx="6">
                  <c:v>2515.878648636658</c:v>
                </c:pt>
                <c:pt idx="7">
                  <c:v>2769.8267907449699</c:v>
                </c:pt>
                <c:pt idx="8">
                  <c:v>2996.4401318916994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8-4FBC-A9E0-24B54B9A5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60426928"/>
        <c:axId val="96042740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Difference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Sheet1!$D$2:$D$10</c:f>
              <c:numCache>
                <c:formatCode>#,##0.0</c:formatCode>
                <c:ptCount val="9"/>
                <c:pt idx="0">
                  <c:v>819.39260915675936</c:v>
                </c:pt>
                <c:pt idx="1">
                  <c:v>1040.5605593512907</c:v>
                </c:pt>
                <c:pt idx="2">
                  <c:v>887.35218720652006</c:v>
                </c:pt>
                <c:pt idx="3">
                  <c:v>796.99538261454472</c:v>
                </c:pt>
                <c:pt idx="4">
                  <c:v>730.0649876799107</c:v>
                </c:pt>
                <c:pt idx="5">
                  <c:v>616.23155643709015</c:v>
                </c:pt>
                <c:pt idx="6">
                  <c:v>698.23590475119272</c:v>
                </c:pt>
                <c:pt idx="7">
                  <c:v>807.916507274992</c:v>
                </c:pt>
                <c:pt idx="8">
                  <c:v>572.70593367172205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28-4FBC-A9E0-24B54B9A5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426928"/>
        <c:axId val="960427408"/>
      </c:lineChart>
      <c:catAx>
        <c:axId val="9604269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427408"/>
        <c:crosses val="autoZero"/>
        <c:auto val="1"/>
        <c:lblAlgn val="ctr"/>
        <c:lblOffset val="100"/>
        <c:tickLblSkip val="4"/>
        <c:noMultiLvlLbl val="0"/>
      </c:catAx>
      <c:valAx>
        <c:axId val="96042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42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(Million USD)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D8-428E-9BAE-11D087528B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Singapore</c:v>
                </c:pt>
                <c:pt idx="1">
                  <c:v>China</c:v>
                </c:pt>
                <c:pt idx="2">
                  <c:v>Malaysia</c:v>
                </c:pt>
                <c:pt idx="3">
                  <c:v>Viet Nam</c:v>
                </c:pt>
                <c:pt idx="4">
                  <c:v>Japan</c:v>
                </c:pt>
                <c:pt idx="5">
                  <c:v>Korea</c:v>
                </c:pt>
                <c:pt idx="6">
                  <c:v>Indonesia</c:v>
                </c:pt>
                <c:pt idx="7">
                  <c:v>The Philippines</c:v>
                </c:pt>
                <c:pt idx="8">
                  <c:v>Thailand</c:v>
                </c:pt>
                <c:pt idx="9">
                  <c:v>Cambodia</c:v>
                </c:pt>
                <c:pt idx="10">
                  <c:v>Myanmar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8181</c:v>
                </c:pt>
                <c:pt idx="1">
                  <c:v>6230</c:v>
                </c:pt>
                <c:pt idx="2">
                  <c:v>4195</c:v>
                </c:pt>
                <c:pt idx="3">
                  <c:v>3658</c:v>
                </c:pt>
                <c:pt idx="4">
                  <c:v>2456</c:v>
                </c:pt>
                <c:pt idx="5">
                  <c:v>2014</c:v>
                </c:pt>
                <c:pt idx="6">
                  <c:v>1540</c:v>
                </c:pt>
                <c:pt idx="7">
                  <c:v>1256</c:v>
                </c:pt>
                <c:pt idx="8">
                  <c:v>1079</c:v>
                </c:pt>
                <c:pt idx="9">
                  <c:v>474</c:v>
                </c:pt>
                <c:pt idx="10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8-428E-9BAE-11D087528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97927471"/>
        <c:axId val="1297929391"/>
      </c:barChart>
      <c:catAx>
        <c:axId val="129792747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929391"/>
        <c:crosses val="autoZero"/>
        <c:auto val="1"/>
        <c:lblAlgn val="ctr"/>
        <c:lblOffset val="100"/>
        <c:noMultiLvlLbl val="0"/>
      </c:catAx>
      <c:valAx>
        <c:axId val="129792939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9792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sz="1600" dirty="0"/>
              <a:t>(b) US imports from China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Market Share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Sheet1!$A$2:$A$40</c:f>
              <c:strCache>
                <c:ptCount val="39"/>
                <c:pt idx="0">
                  <c:v>2014-Q2</c:v>
                </c:pt>
                <c:pt idx="1">
                  <c:v>2014-Q3</c:v>
                </c:pt>
                <c:pt idx="2">
                  <c:v>2014-Q4</c:v>
                </c:pt>
                <c:pt idx="3">
                  <c:v>2015-Q1</c:v>
                </c:pt>
                <c:pt idx="4">
                  <c:v>2015-Q2</c:v>
                </c:pt>
                <c:pt idx="5">
                  <c:v>2015-Q3</c:v>
                </c:pt>
                <c:pt idx="6">
                  <c:v>2015-Q4</c:v>
                </c:pt>
                <c:pt idx="7">
                  <c:v>2016-Q1</c:v>
                </c:pt>
                <c:pt idx="8">
                  <c:v>2016-Q2</c:v>
                </c:pt>
                <c:pt idx="9">
                  <c:v>2016-Q3</c:v>
                </c:pt>
                <c:pt idx="10">
                  <c:v>2016-Q4</c:v>
                </c:pt>
                <c:pt idx="11">
                  <c:v>2017-Q1</c:v>
                </c:pt>
                <c:pt idx="12">
                  <c:v>2017-Q2</c:v>
                </c:pt>
                <c:pt idx="13">
                  <c:v>2017-Q3</c:v>
                </c:pt>
                <c:pt idx="14">
                  <c:v>2017-Q4</c:v>
                </c:pt>
                <c:pt idx="15">
                  <c:v>2018-Q1</c:v>
                </c:pt>
                <c:pt idx="16">
                  <c:v>2018-Q2</c:v>
                </c:pt>
                <c:pt idx="17">
                  <c:v>2018-Q3</c:v>
                </c:pt>
                <c:pt idx="18">
                  <c:v>2018-Q4</c:v>
                </c:pt>
                <c:pt idx="19">
                  <c:v>2019-Q1</c:v>
                </c:pt>
                <c:pt idx="20">
                  <c:v>2019-Q2</c:v>
                </c:pt>
                <c:pt idx="21">
                  <c:v>2019-Q3</c:v>
                </c:pt>
                <c:pt idx="22">
                  <c:v>2019-Q4</c:v>
                </c:pt>
                <c:pt idx="23">
                  <c:v>2020-Q1</c:v>
                </c:pt>
                <c:pt idx="24">
                  <c:v>2020-Q2</c:v>
                </c:pt>
                <c:pt idx="25">
                  <c:v>2020-Q3</c:v>
                </c:pt>
                <c:pt idx="26">
                  <c:v>2020-Q4</c:v>
                </c:pt>
                <c:pt idx="27">
                  <c:v>2021-Q1</c:v>
                </c:pt>
                <c:pt idx="28">
                  <c:v>2021-Q2</c:v>
                </c:pt>
                <c:pt idx="29">
                  <c:v>2021-Q3</c:v>
                </c:pt>
                <c:pt idx="30">
                  <c:v>2021-Q4</c:v>
                </c:pt>
                <c:pt idx="31">
                  <c:v>2022-Q1</c:v>
                </c:pt>
                <c:pt idx="32">
                  <c:v>2022-Q2</c:v>
                </c:pt>
                <c:pt idx="33">
                  <c:v>2022-Q3</c:v>
                </c:pt>
                <c:pt idx="34">
                  <c:v>2022-Q4</c:v>
                </c:pt>
                <c:pt idx="35">
                  <c:v>2023-Q1</c:v>
                </c:pt>
                <c:pt idx="36">
                  <c:v>2023-Q2</c:v>
                </c:pt>
                <c:pt idx="37">
                  <c:v>2023-Q3</c:v>
                </c:pt>
                <c:pt idx="38">
                  <c:v>2023-Q4</c:v>
                </c:pt>
              </c:strCache>
            </c:strRef>
          </c:cat>
          <c:val>
            <c:numRef>
              <c:f>Sheet1!$C$2:$C$40</c:f>
              <c:numCache>
                <c:formatCode>0.0</c:formatCode>
                <c:ptCount val="39"/>
                <c:pt idx="0">
                  <c:v>19.297124197908005</c:v>
                </c:pt>
                <c:pt idx="1">
                  <c:v>20.988404157122272</c:v>
                </c:pt>
                <c:pt idx="2">
                  <c:v>21.730549232262977</c:v>
                </c:pt>
                <c:pt idx="3">
                  <c:v>20.793934641980734</c:v>
                </c:pt>
                <c:pt idx="4">
                  <c:v>20.622215020492252</c:v>
                </c:pt>
                <c:pt idx="5">
                  <c:v>23.07521402058855</c:v>
                </c:pt>
                <c:pt idx="6">
                  <c:v>22.534630772584048</c:v>
                </c:pt>
                <c:pt idx="7">
                  <c:v>20.357553013648268</c:v>
                </c:pt>
                <c:pt idx="8">
                  <c:v>20.224075159271965</c:v>
                </c:pt>
                <c:pt idx="9">
                  <c:v>22.449118539803045</c:v>
                </c:pt>
                <c:pt idx="10">
                  <c:v>22.446705263354012</c:v>
                </c:pt>
                <c:pt idx="11">
                  <c:v>19.974514058919208</c:v>
                </c:pt>
                <c:pt idx="12">
                  <c:v>21.051718669966395</c:v>
                </c:pt>
                <c:pt idx="13">
                  <c:v>23.192272209951653</c:v>
                </c:pt>
                <c:pt idx="14">
                  <c:v>22.998508960818619</c:v>
                </c:pt>
                <c:pt idx="15">
                  <c:v>20.8282967869274</c:v>
                </c:pt>
                <c:pt idx="16">
                  <c:v>20.353502681376785</c:v>
                </c:pt>
                <c:pt idx="17">
                  <c:v>22.6076928958847</c:v>
                </c:pt>
                <c:pt idx="18">
                  <c:v>22.376335463337377</c:v>
                </c:pt>
                <c:pt idx="19">
                  <c:v>17.987602421248948</c:v>
                </c:pt>
                <c:pt idx="20">
                  <c:v>18.001608477862451</c:v>
                </c:pt>
                <c:pt idx="21">
                  <c:v>19.446714016536575</c:v>
                </c:pt>
                <c:pt idx="22">
                  <c:v>18.009239375420364</c:v>
                </c:pt>
                <c:pt idx="23">
                  <c:v>13.5497337349091</c:v>
                </c:pt>
                <c:pt idx="24">
                  <c:v>20.967446959241407</c:v>
                </c:pt>
                <c:pt idx="25">
                  <c:v>20.481479339053244</c:v>
                </c:pt>
                <c:pt idx="26">
                  <c:v>20.704519451502954</c:v>
                </c:pt>
                <c:pt idx="27">
                  <c:v>18.264064895802015</c:v>
                </c:pt>
                <c:pt idx="28">
                  <c:v>17.058814687370226</c:v>
                </c:pt>
                <c:pt idx="29">
                  <c:v>18.61568307018419</c:v>
                </c:pt>
                <c:pt idx="30">
                  <c:v>19.664992445523652</c:v>
                </c:pt>
                <c:pt idx="31">
                  <c:v>18.26645629763604</c:v>
                </c:pt>
                <c:pt idx="32">
                  <c:v>16.469971362003228</c:v>
                </c:pt>
                <c:pt idx="33">
                  <c:v>18.137772691568212</c:v>
                </c:pt>
                <c:pt idx="34">
                  <c:v>15.335342975868931</c:v>
                </c:pt>
                <c:pt idx="35">
                  <c:v>13.567710237050786</c:v>
                </c:pt>
                <c:pt idx="36">
                  <c:v>13.643207278122741</c:v>
                </c:pt>
                <c:pt idx="37">
                  <c:v>14.733114056598692</c:v>
                </c:pt>
                <c:pt idx="38">
                  <c:v>14.518624699513708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B-4881-8180-EE51878C3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9954848"/>
        <c:axId val="95994284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38100">
                <a:solidFill>
                  <a:srgbClr val="002060"/>
                </a:solidFill>
              </a:ln>
              <a:effectLst/>
            </c:spPr>
          </c:marker>
          <c:cat>
            <c:strRef>
              <c:f>Sheet1!$A$2:$A$40</c:f>
              <c:strCache>
                <c:ptCount val="39"/>
                <c:pt idx="0">
                  <c:v>2014-Q2</c:v>
                </c:pt>
                <c:pt idx="1">
                  <c:v>2014-Q3</c:v>
                </c:pt>
                <c:pt idx="2">
                  <c:v>2014-Q4</c:v>
                </c:pt>
                <c:pt idx="3">
                  <c:v>2015-Q1</c:v>
                </c:pt>
                <c:pt idx="4">
                  <c:v>2015-Q2</c:v>
                </c:pt>
                <c:pt idx="5">
                  <c:v>2015-Q3</c:v>
                </c:pt>
                <c:pt idx="6">
                  <c:v>2015-Q4</c:v>
                </c:pt>
                <c:pt idx="7">
                  <c:v>2016-Q1</c:v>
                </c:pt>
                <c:pt idx="8">
                  <c:v>2016-Q2</c:v>
                </c:pt>
                <c:pt idx="9">
                  <c:v>2016-Q3</c:v>
                </c:pt>
                <c:pt idx="10">
                  <c:v>2016-Q4</c:v>
                </c:pt>
                <c:pt idx="11">
                  <c:v>2017-Q1</c:v>
                </c:pt>
                <c:pt idx="12">
                  <c:v>2017-Q2</c:v>
                </c:pt>
                <c:pt idx="13">
                  <c:v>2017-Q3</c:v>
                </c:pt>
                <c:pt idx="14">
                  <c:v>2017-Q4</c:v>
                </c:pt>
                <c:pt idx="15">
                  <c:v>2018-Q1</c:v>
                </c:pt>
                <c:pt idx="16">
                  <c:v>2018-Q2</c:v>
                </c:pt>
                <c:pt idx="17">
                  <c:v>2018-Q3</c:v>
                </c:pt>
                <c:pt idx="18">
                  <c:v>2018-Q4</c:v>
                </c:pt>
                <c:pt idx="19">
                  <c:v>2019-Q1</c:v>
                </c:pt>
                <c:pt idx="20">
                  <c:v>2019-Q2</c:v>
                </c:pt>
                <c:pt idx="21">
                  <c:v>2019-Q3</c:v>
                </c:pt>
                <c:pt idx="22">
                  <c:v>2019-Q4</c:v>
                </c:pt>
                <c:pt idx="23">
                  <c:v>2020-Q1</c:v>
                </c:pt>
                <c:pt idx="24">
                  <c:v>2020-Q2</c:v>
                </c:pt>
                <c:pt idx="25">
                  <c:v>2020-Q3</c:v>
                </c:pt>
                <c:pt idx="26">
                  <c:v>2020-Q4</c:v>
                </c:pt>
                <c:pt idx="27">
                  <c:v>2021-Q1</c:v>
                </c:pt>
                <c:pt idx="28">
                  <c:v>2021-Q2</c:v>
                </c:pt>
                <c:pt idx="29">
                  <c:v>2021-Q3</c:v>
                </c:pt>
                <c:pt idx="30">
                  <c:v>2021-Q4</c:v>
                </c:pt>
                <c:pt idx="31">
                  <c:v>2022-Q1</c:v>
                </c:pt>
                <c:pt idx="32">
                  <c:v>2022-Q2</c:v>
                </c:pt>
                <c:pt idx="33">
                  <c:v>2022-Q3</c:v>
                </c:pt>
                <c:pt idx="34">
                  <c:v>2022-Q4</c:v>
                </c:pt>
                <c:pt idx="35">
                  <c:v>2023-Q1</c:v>
                </c:pt>
                <c:pt idx="36">
                  <c:v>2023-Q2</c:v>
                </c:pt>
                <c:pt idx="37">
                  <c:v>2023-Q3</c:v>
                </c:pt>
                <c:pt idx="38">
                  <c:v>2023-Q4</c:v>
                </c:pt>
              </c:strCache>
            </c:strRef>
          </c:cat>
          <c:val>
            <c:numRef>
              <c:f>Sheet1!$B$2:$B$40</c:f>
              <c:numCache>
                <c:formatCode>0.0</c:formatCode>
                <c:ptCount val="39"/>
                <c:pt idx="0">
                  <c:v>118.549184</c:v>
                </c:pt>
                <c:pt idx="1">
                  <c:v>130.15758</c:v>
                </c:pt>
                <c:pt idx="2">
                  <c:v>133.12825100000001</c:v>
                </c:pt>
                <c:pt idx="3">
                  <c:v>116.28453</c:v>
                </c:pt>
                <c:pt idx="4">
                  <c:v>121.886194</c:v>
                </c:pt>
                <c:pt idx="5">
                  <c:v>136.68838</c:v>
                </c:pt>
                <c:pt idx="6">
                  <c:v>129.18259900000001</c:v>
                </c:pt>
                <c:pt idx="7">
                  <c:v>107.385355</c:v>
                </c:pt>
                <c:pt idx="8">
                  <c:v>113.517854</c:v>
                </c:pt>
                <c:pt idx="9">
                  <c:v>129.637722</c:v>
                </c:pt>
                <c:pt idx="10">
                  <c:v>130.828959</c:v>
                </c:pt>
                <c:pt idx="11">
                  <c:v>112.84803599999999</c:v>
                </c:pt>
                <c:pt idx="12">
                  <c:v>126.52195</c:v>
                </c:pt>
                <c:pt idx="13">
                  <c:v>140.25204199999999</c:v>
                </c:pt>
                <c:pt idx="14">
                  <c:v>146.12661900000001</c:v>
                </c:pt>
                <c:pt idx="15">
                  <c:v>128.059348</c:v>
                </c:pt>
                <c:pt idx="16">
                  <c:v>132.37117599999999</c:v>
                </c:pt>
                <c:pt idx="17">
                  <c:v>151.129885</c:v>
                </c:pt>
                <c:pt idx="18">
                  <c:v>151.13960299999999</c:v>
                </c:pt>
                <c:pt idx="19">
                  <c:v>110.530884</c:v>
                </c:pt>
                <c:pt idx="20">
                  <c:v>117.625259</c:v>
                </c:pt>
                <c:pt idx="21">
                  <c:v>127.982647</c:v>
                </c:pt>
                <c:pt idx="22">
                  <c:v>114.812062</c:v>
                </c:pt>
                <c:pt idx="23">
                  <c:v>79.296638999999999</c:v>
                </c:pt>
                <c:pt idx="24">
                  <c:v>110.034651</c:v>
                </c:pt>
                <c:pt idx="25">
                  <c:v>128.76881299999999</c:v>
                </c:pt>
                <c:pt idx="26">
                  <c:v>138.34936300000001</c:v>
                </c:pt>
                <c:pt idx="27">
                  <c:v>119.961455</c:v>
                </c:pt>
                <c:pt idx="28">
                  <c:v>123.655795</c:v>
                </c:pt>
                <c:pt idx="29">
                  <c:v>140.739373</c:v>
                </c:pt>
                <c:pt idx="30">
                  <c:v>157.19066799999999</c:v>
                </c:pt>
                <c:pt idx="31">
                  <c:v>148.247863</c:v>
                </c:pt>
                <c:pt idx="32">
                  <c:v>144.84961300000001</c:v>
                </c:pt>
                <c:pt idx="33">
                  <c:v>156.817633</c:v>
                </c:pt>
                <c:pt idx="34">
                  <c:v>125.794971</c:v>
                </c:pt>
                <c:pt idx="35">
                  <c:v>104.673452</c:v>
                </c:pt>
                <c:pt idx="36">
                  <c:v>108.495853</c:v>
                </c:pt>
                <c:pt idx="37">
                  <c:v>118.531755</c:v>
                </c:pt>
                <c:pt idx="38">
                  <c:v>116.334881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EB-4881-8180-EE51878C3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426928"/>
        <c:axId val="960427408"/>
      </c:lineChart>
      <c:catAx>
        <c:axId val="9604269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427408"/>
        <c:crosses val="autoZero"/>
        <c:auto val="1"/>
        <c:lblAlgn val="ctr"/>
        <c:lblOffset val="100"/>
        <c:tickLblSkip val="4"/>
        <c:noMultiLvlLbl val="0"/>
      </c:catAx>
      <c:valAx>
        <c:axId val="96042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SG" dirty="0"/>
                  <a:t>Values (Billion</a:t>
                </a:r>
                <a:r>
                  <a:rPr lang="en-SG" baseline="0" dirty="0"/>
                  <a:t> USD)</a:t>
                </a:r>
                <a:endParaRPr lang="en-SG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426928"/>
        <c:crosses val="autoZero"/>
        <c:crossBetween val="between"/>
      </c:valAx>
      <c:valAx>
        <c:axId val="9599428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Market</a:t>
                </a:r>
                <a:r>
                  <a:rPr lang="en-US" baseline="0" dirty="0"/>
                  <a:t> Share </a:t>
                </a:r>
                <a:br>
                  <a:rPr lang="en-US" baseline="0" dirty="0"/>
                </a:br>
                <a:r>
                  <a:rPr lang="en-US" baseline="0" dirty="0"/>
                  <a:t>(% to total imports)</a:t>
                </a:r>
                <a:endParaRPr lang="en-SG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954848"/>
        <c:crosses val="max"/>
        <c:crossBetween val="between"/>
      </c:valAx>
      <c:catAx>
        <c:axId val="959954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9942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Products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Textiles</c:v>
                </c:pt>
                <c:pt idx="1">
                  <c:v>Metals</c:v>
                </c:pt>
                <c:pt idx="2">
                  <c:v>Machines</c:v>
                </c:pt>
                <c:pt idx="3">
                  <c:v>Chemical Products</c:v>
                </c:pt>
                <c:pt idx="4">
                  <c:v>Stone and Glass</c:v>
                </c:pt>
                <c:pt idx="5">
                  <c:v>Animal Products</c:v>
                </c:pt>
                <c:pt idx="6">
                  <c:v>Mineral Products</c:v>
                </c:pt>
                <c:pt idx="7">
                  <c:v>Footwear and Headwear</c:v>
                </c:pt>
                <c:pt idx="8">
                  <c:v>Foodstuffs</c:v>
                </c:pt>
                <c:pt idx="9">
                  <c:v>Animal Hides</c:v>
                </c:pt>
                <c:pt idx="10">
                  <c:v>Wood Products</c:v>
                </c:pt>
                <c:pt idx="11">
                  <c:v>Vegetable Products</c:v>
                </c:pt>
                <c:pt idx="12">
                  <c:v>Plastics and Rubbers</c:v>
                </c:pt>
                <c:pt idx="13">
                  <c:v>Paper Goods</c:v>
                </c:pt>
                <c:pt idx="14">
                  <c:v>Transportation</c:v>
                </c:pt>
                <c:pt idx="15">
                  <c:v>Instruments</c:v>
                </c:pt>
                <c:pt idx="16">
                  <c:v>Miscellaneous</c:v>
                </c:pt>
                <c:pt idx="17">
                  <c:v>Precious Metals</c:v>
                </c:pt>
                <c:pt idx="18">
                  <c:v>Animal and Vegetable Bi-Products</c:v>
                </c:pt>
                <c:pt idx="19">
                  <c:v>Weapons</c:v>
                </c:pt>
                <c:pt idx="20">
                  <c:v>Arts and Antiques</c:v>
                </c:pt>
                <c:pt idx="21">
                  <c:v>Unclassified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56</c:v>
                </c:pt>
                <c:pt idx="1">
                  <c:v>24</c:v>
                </c:pt>
                <c:pt idx="2">
                  <c:v>21</c:v>
                </c:pt>
                <c:pt idx="3">
                  <c:v>16</c:v>
                </c:pt>
                <c:pt idx="4">
                  <c:v>13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7-427F-A198-9B1BAD3F0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656506256"/>
        <c:axId val="1656506736"/>
      </c:barChart>
      <c:catAx>
        <c:axId val="16565062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506736"/>
        <c:crosses val="autoZero"/>
        <c:auto val="1"/>
        <c:lblAlgn val="ctr"/>
        <c:lblOffset val="100"/>
        <c:noMultiLvlLbl val="0"/>
      </c:catAx>
      <c:valAx>
        <c:axId val="1656506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650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Products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Mineral Products</c:v>
                </c:pt>
                <c:pt idx="1">
                  <c:v>Chemical Products</c:v>
                </c:pt>
                <c:pt idx="2">
                  <c:v>Metals</c:v>
                </c:pt>
                <c:pt idx="3">
                  <c:v>Textiles</c:v>
                </c:pt>
                <c:pt idx="4">
                  <c:v>Machines</c:v>
                </c:pt>
                <c:pt idx="5">
                  <c:v>Stone and Glass</c:v>
                </c:pt>
                <c:pt idx="6">
                  <c:v>Transportation</c:v>
                </c:pt>
                <c:pt idx="7">
                  <c:v>Instruments</c:v>
                </c:pt>
                <c:pt idx="8">
                  <c:v>Miscellaneous</c:v>
                </c:pt>
                <c:pt idx="9">
                  <c:v>Animal Products</c:v>
                </c:pt>
                <c:pt idx="10">
                  <c:v>Vegetable Products</c:v>
                </c:pt>
                <c:pt idx="11">
                  <c:v>Animal and Vegetable Bi-Products</c:v>
                </c:pt>
                <c:pt idx="12">
                  <c:v>Foodstuffs</c:v>
                </c:pt>
                <c:pt idx="13">
                  <c:v>Plastics and Rubbers</c:v>
                </c:pt>
                <c:pt idx="14">
                  <c:v>Animal Hides</c:v>
                </c:pt>
                <c:pt idx="15">
                  <c:v>Wood Products</c:v>
                </c:pt>
                <c:pt idx="16">
                  <c:v>Paper Goods</c:v>
                </c:pt>
                <c:pt idx="17">
                  <c:v>Footwear and Headwear</c:v>
                </c:pt>
                <c:pt idx="18">
                  <c:v>Precious Metals</c:v>
                </c:pt>
                <c:pt idx="19">
                  <c:v>Weapons</c:v>
                </c:pt>
                <c:pt idx="20">
                  <c:v>Arts and Antiques</c:v>
                </c:pt>
                <c:pt idx="21">
                  <c:v>Unclassified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7-427F-A198-9B1BAD3F0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656506256"/>
        <c:axId val="1656506736"/>
      </c:barChart>
      <c:catAx>
        <c:axId val="16565062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506736"/>
        <c:crosses val="autoZero"/>
        <c:auto val="1"/>
        <c:lblAlgn val="ctr"/>
        <c:lblOffset val="100"/>
        <c:noMultiLvlLbl val="0"/>
      </c:catAx>
      <c:valAx>
        <c:axId val="1656506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650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(a) China</a:t>
            </a:r>
            <a:r>
              <a:rPr lang="en-US" sz="1600" baseline="0" dirty="0"/>
              <a:t> imports</a:t>
            </a:r>
            <a:endParaRPr lang="en-SG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E4-4FDA-B45F-258A06FA63EA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EE4-4FDA-B45F-258A06FA63EA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E4-4FDA-B45F-258A06FA63EA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25D-4B1B-B573-D5734DE09037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5D-4B1B-B573-D5734DE09037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25D-4B1B-B573-D5734DE09037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5D-4B1B-B573-D5734DE09037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25D-4B1B-B573-D5734DE09037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5D-4B1B-B573-D5734DE090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ASEAN</c:v>
                </c:pt>
                <c:pt idx="1">
                  <c:v>Russia</c:v>
                </c:pt>
                <c:pt idx="2">
                  <c:v>Viet Nam</c:v>
                </c:pt>
                <c:pt idx="3">
                  <c:v>Brazil</c:v>
                </c:pt>
                <c:pt idx="4">
                  <c:v>Australia</c:v>
                </c:pt>
                <c:pt idx="5">
                  <c:v>Indonesia</c:v>
                </c:pt>
                <c:pt idx="6">
                  <c:v>Malaysia</c:v>
                </c:pt>
                <c:pt idx="7">
                  <c:v>Saudi Arabia</c:v>
                </c:pt>
                <c:pt idx="8">
                  <c:v>Switzerland</c:v>
                </c:pt>
                <c:pt idx="9">
                  <c:v>Germany</c:v>
                </c:pt>
                <c:pt idx="10">
                  <c:v>Iran</c:v>
                </c:pt>
                <c:pt idx="11">
                  <c:v>Japan</c:v>
                </c:pt>
                <c:pt idx="12">
                  <c:v>US</c:v>
                </c:pt>
                <c:pt idx="13">
                  <c:v>Korea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2.726272226383248</c:v>
                </c:pt>
                <c:pt idx="1">
                  <c:v>1.3890420990961267</c:v>
                </c:pt>
                <c:pt idx="2">
                  <c:v>1.3127273753095796</c:v>
                </c:pt>
                <c:pt idx="3">
                  <c:v>1.1776768713710362</c:v>
                </c:pt>
                <c:pt idx="4">
                  <c:v>1.0767697321748377</c:v>
                </c:pt>
                <c:pt idx="5">
                  <c:v>0.99173727371575282</c:v>
                </c:pt>
                <c:pt idx="6">
                  <c:v>0.78886721831684881</c:v>
                </c:pt>
                <c:pt idx="7">
                  <c:v>0.51384062509909034</c:v>
                </c:pt>
                <c:pt idx="8">
                  <c:v>-0.56398221621114142</c:v>
                </c:pt>
                <c:pt idx="9">
                  <c:v>-0.71920088133000526</c:v>
                </c:pt>
                <c:pt idx="10">
                  <c:v>-0.73414783268434025</c:v>
                </c:pt>
                <c:pt idx="11">
                  <c:v>-1.2509599095875492</c:v>
                </c:pt>
                <c:pt idx="12">
                  <c:v>-1.734023811250478</c:v>
                </c:pt>
                <c:pt idx="13">
                  <c:v>-2.2386289277280254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4-4FDA-B45F-258A06FA6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97927471"/>
        <c:axId val="1297929391"/>
      </c:barChart>
      <c:catAx>
        <c:axId val="129792747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929391"/>
        <c:crosses val="autoZero"/>
        <c:auto val="1"/>
        <c:lblAlgn val="ctr"/>
        <c:lblOffset val="100"/>
        <c:noMultiLvlLbl val="0"/>
      </c:catAx>
      <c:valAx>
        <c:axId val="129792939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9792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(b)</a:t>
            </a:r>
            <a:r>
              <a:rPr lang="en-US" sz="1600" baseline="0" dirty="0"/>
              <a:t> US imports</a:t>
            </a:r>
            <a:endParaRPr lang="en-SG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61-4475-BF2A-74ACAE51B72F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147-4FC3-B768-A5C9E689E84D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47-4FC3-B768-A5C9E689E84D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147-4FC3-B768-A5C9E689E84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47-4FC3-B768-A5C9E689E8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ASEAN</c:v>
                </c:pt>
                <c:pt idx="1">
                  <c:v>Viet Nam</c:v>
                </c:pt>
                <c:pt idx="2">
                  <c:v>EU (excl. UK)</c:v>
                </c:pt>
                <c:pt idx="3">
                  <c:v>Mexico</c:v>
                </c:pt>
                <c:pt idx="4">
                  <c:v>Chinese Taipei</c:v>
                </c:pt>
                <c:pt idx="5">
                  <c:v>Ireland</c:v>
                </c:pt>
                <c:pt idx="6">
                  <c:v>Switzerland</c:v>
                </c:pt>
                <c:pt idx="7">
                  <c:v>Saudi Arabia</c:v>
                </c:pt>
                <c:pt idx="8">
                  <c:v>Venezuela</c:v>
                </c:pt>
                <c:pt idx="9">
                  <c:v>Japan</c:v>
                </c:pt>
                <c:pt idx="10">
                  <c:v>China</c:v>
                </c:pt>
              </c:strCache>
            </c:strRef>
          </c:cat>
          <c:val>
            <c:numRef>
              <c:f>Sheet1!$B$2:$B$12</c:f>
              <c:numCache>
                <c:formatCode>0.0</c:formatCode>
                <c:ptCount val="11"/>
                <c:pt idx="0">
                  <c:v>2.9570477645027227</c:v>
                </c:pt>
                <c:pt idx="1">
                  <c:v>1.7384709429523604</c:v>
                </c:pt>
                <c:pt idx="2">
                  <c:v>1.3585674351370294</c:v>
                </c:pt>
                <c:pt idx="3">
                  <c:v>0.89825279557721771</c:v>
                </c:pt>
                <c:pt idx="4">
                  <c:v>0.85945167599198125</c:v>
                </c:pt>
                <c:pt idx="5">
                  <c:v>0.65209431815218499</c:v>
                </c:pt>
                <c:pt idx="6">
                  <c:v>0.65058623833902329</c:v>
                </c:pt>
                <c:pt idx="7">
                  <c:v>-0.5161933605014295</c:v>
                </c:pt>
                <c:pt idx="8">
                  <c:v>-0.63454531061902375</c:v>
                </c:pt>
                <c:pt idx="9">
                  <c:v>-0.84155800269839087</c:v>
                </c:pt>
                <c:pt idx="10">
                  <c:v>-4.1297826154962962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1-4475-BF2A-74ACAE51B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97927471"/>
        <c:axId val="1297929391"/>
      </c:barChart>
      <c:catAx>
        <c:axId val="129792747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929391"/>
        <c:crosses val="autoZero"/>
        <c:auto val="1"/>
        <c:lblAlgn val="ctr"/>
        <c:lblOffset val="100"/>
        <c:noMultiLvlLbl val="0"/>
      </c:catAx>
      <c:valAx>
        <c:axId val="129792939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9792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Products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Metals</c:v>
                </c:pt>
                <c:pt idx="1">
                  <c:v>Chemical Products</c:v>
                </c:pt>
                <c:pt idx="2">
                  <c:v>Transportation</c:v>
                </c:pt>
                <c:pt idx="3">
                  <c:v>Foodstuffs</c:v>
                </c:pt>
                <c:pt idx="4">
                  <c:v>Animal Products</c:v>
                </c:pt>
                <c:pt idx="5">
                  <c:v>Stone and Glass</c:v>
                </c:pt>
                <c:pt idx="6">
                  <c:v>Machines</c:v>
                </c:pt>
                <c:pt idx="7">
                  <c:v>Vegetable Products</c:v>
                </c:pt>
                <c:pt idx="8">
                  <c:v>Animal and Vegetable Bi-Products</c:v>
                </c:pt>
                <c:pt idx="9">
                  <c:v>Mineral Products</c:v>
                </c:pt>
                <c:pt idx="10">
                  <c:v>Animal Hides</c:v>
                </c:pt>
                <c:pt idx="11">
                  <c:v>Wood Products</c:v>
                </c:pt>
                <c:pt idx="12">
                  <c:v>Paper Goods</c:v>
                </c:pt>
                <c:pt idx="13">
                  <c:v>Textiles</c:v>
                </c:pt>
                <c:pt idx="14">
                  <c:v>Footwear and Headwear</c:v>
                </c:pt>
                <c:pt idx="15">
                  <c:v>Miscellaneous</c:v>
                </c:pt>
                <c:pt idx="16">
                  <c:v>Plastics and Rubbers</c:v>
                </c:pt>
                <c:pt idx="17">
                  <c:v>Precious Metals</c:v>
                </c:pt>
                <c:pt idx="18">
                  <c:v>Instruments</c:v>
                </c:pt>
                <c:pt idx="19">
                  <c:v>Weapons</c:v>
                </c:pt>
                <c:pt idx="20">
                  <c:v>Arts and Antiques</c:v>
                </c:pt>
                <c:pt idx="21">
                  <c:v>Unclassified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7-427F-A198-9B1BAD3F0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656506256"/>
        <c:axId val="1656506736"/>
      </c:barChart>
      <c:catAx>
        <c:axId val="16565062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506736"/>
        <c:crosses val="autoZero"/>
        <c:auto val="1"/>
        <c:lblAlgn val="ctr"/>
        <c:lblOffset val="100"/>
        <c:noMultiLvlLbl val="0"/>
      </c:catAx>
      <c:valAx>
        <c:axId val="1656506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650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sz="1600" dirty="0"/>
              <a:t>(a) China inward FDI stock from the 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Market Share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3.0133598358295641</c:v>
                </c:pt>
                <c:pt idx="1">
                  <c:v>3.0427450177275985</c:v>
                </c:pt>
                <c:pt idx="2">
                  <c:v>2.7665699361328047</c:v>
                </c:pt>
                <c:pt idx="3">
                  <c:v>2.6856304320898774</c:v>
                </c:pt>
                <c:pt idx="4">
                  <c:v>2.6297155268102257</c:v>
                </c:pt>
                <c:pt idx="5">
                  <c:v>2.2962162808728315</c:v>
                </c:pt>
                <c:pt idx="6">
                  <c:v>2.7039272226126778</c:v>
                </c:pt>
                <c:pt idx="7">
                  <c:v>2.5188173618762288</c:v>
                </c:pt>
                <c:pt idx="8">
                  <c:v>2.4112847020656836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1-4A40-986B-DDB5FC545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9954848"/>
        <c:axId val="95994284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38100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70.264164202850012</c:v>
                </c:pt>
                <c:pt idx="1">
                  <c:v>78.489561881740016</c:v>
                </c:pt>
                <c:pt idx="2">
                  <c:v>70.119600024410005</c:v>
                </c:pt>
                <c:pt idx="3">
                  <c:v>72.202358479184198</c:v>
                </c:pt>
                <c:pt idx="4">
                  <c:v>74.001963245019994</c:v>
                </c:pt>
                <c:pt idx="5">
                  <c:v>67.473893879740004</c:v>
                </c:pt>
                <c:pt idx="6">
                  <c:v>86.907318375009993</c:v>
                </c:pt>
                <c:pt idx="7">
                  <c:v>90.116819353889994</c:v>
                </c:pt>
                <c:pt idx="8">
                  <c:v>86.06227307331001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E1-4A40-986B-DDB5FC545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426928"/>
        <c:axId val="960427408"/>
      </c:lineChart>
      <c:catAx>
        <c:axId val="9604269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427408"/>
        <c:crosses val="autoZero"/>
        <c:auto val="1"/>
        <c:lblAlgn val="ctr"/>
        <c:lblOffset val="100"/>
        <c:tickLblSkip val="4"/>
        <c:noMultiLvlLbl val="0"/>
      </c:catAx>
      <c:valAx>
        <c:axId val="96042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SG" dirty="0"/>
                  <a:t>Values (Billion</a:t>
                </a:r>
                <a:r>
                  <a:rPr lang="en-SG" baseline="0" dirty="0"/>
                  <a:t> USD)</a:t>
                </a:r>
                <a:endParaRPr lang="en-SG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426928"/>
        <c:crosses val="autoZero"/>
        <c:crossBetween val="between"/>
      </c:valAx>
      <c:valAx>
        <c:axId val="9599428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Market</a:t>
                </a:r>
                <a:r>
                  <a:rPr lang="en-US" baseline="0" dirty="0"/>
                  <a:t> Share</a:t>
                </a:r>
                <a:br>
                  <a:rPr lang="en-US" baseline="0" dirty="0"/>
                </a:br>
                <a:r>
                  <a:rPr lang="en-US" baseline="0" dirty="0"/>
                  <a:t> (% to total FDI stock)</a:t>
                </a:r>
                <a:endParaRPr lang="en-SG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954848"/>
        <c:crosses val="max"/>
        <c:crossBetween val="between"/>
      </c:valAx>
      <c:catAx>
        <c:axId val="959954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9942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sz="1600" dirty="0"/>
              <a:t>(b) US inward FDI stock</a:t>
            </a:r>
            <a:r>
              <a:rPr lang="en-SG" sz="1600" baseline="0" dirty="0"/>
              <a:t> from China</a:t>
            </a:r>
            <a:endParaRPr lang="en-SG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Market Share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0.3418771503108668</c:v>
                </c:pt>
                <c:pt idx="1">
                  <c:v>0.43858145695245804</c:v>
                </c:pt>
                <c:pt idx="2">
                  <c:v>0.89479837206272761</c:v>
                </c:pt>
                <c:pt idx="3">
                  <c:v>0.92216863336263277</c:v>
                </c:pt>
                <c:pt idx="4">
                  <c:v>0.84777836470187429</c:v>
                </c:pt>
                <c:pt idx="5">
                  <c:v>0.8818842933797526</c:v>
                </c:pt>
                <c:pt idx="6">
                  <c:v>0.79631844154121367</c:v>
                </c:pt>
                <c:pt idx="7">
                  <c:v>0.61301799812426505</c:v>
                </c:pt>
                <c:pt idx="8">
                  <c:v>0.54538541406587782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B-4881-8180-EE51878C3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9954848"/>
        <c:axId val="95994284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38100">
                <a:solidFill>
                  <a:srgbClr val="002060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10.071</c:v>
                </c:pt>
                <c:pt idx="1">
                  <c:v>14.714</c:v>
                </c:pt>
                <c:pt idx="2">
                  <c:v>31.870999999999999</c:v>
                </c:pt>
                <c:pt idx="3">
                  <c:v>36.447000000000003</c:v>
                </c:pt>
                <c:pt idx="4">
                  <c:v>35.436999999999998</c:v>
                </c:pt>
                <c:pt idx="5">
                  <c:v>38.792000000000002</c:v>
                </c:pt>
                <c:pt idx="6">
                  <c:v>36.738</c:v>
                </c:pt>
                <c:pt idx="7">
                  <c:v>30.884</c:v>
                </c:pt>
                <c:pt idx="8">
                  <c:v>28.658999999999999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EB-4881-8180-EE51878C3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426928"/>
        <c:axId val="960427408"/>
      </c:lineChart>
      <c:catAx>
        <c:axId val="9604269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427408"/>
        <c:crosses val="autoZero"/>
        <c:auto val="1"/>
        <c:lblAlgn val="ctr"/>
        <c:lblOffset val="100"/>
        <c:tickLblSkip val="4"/>
        <c:noMultiLvlLbl val="0"/>
      </c:catAx>
      <c:valAx>
        <c:axId val="96042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SG" dirty="0"/>
                  <a:t>Values (Billion</a:t>
                </a:r>
                <a:r>
                  <a:rPr lang="en-SG" baseline="0" dirty="0"/>
                  <a:t> USD)</a:t>
                </a:r>
                <a:endParaRPr lang="en-SG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426928"/>
        <c:crosses val="autoZero"/>
        <c:crossBetween val="between"/>
      </c:valAx>
      <c:valAx>
        <c:axId val="9599428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Market</a:t>
                </a:r>
                <a:r>
                  <a:rPr lang="en-US" baseline="0" dirty="0"/>
                  <a:t> Share </a:t>
                </a:r>
                <a:br>
                  <a:rPr lang="en-US" baseline="0" dirty="0"/>
                </a:br>
                <a:r>
                  <a:rPr lang="en-US" baseline="0" dirty="0"/>
                  <a:t>(% to total FDI stock)</a:t>
                </a:r>
                <a:endParaRPr lang="en-SG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954848"/>
        <c:crosses val="max"/>
        <c:crossBetween val="between"/>
      </c:valAx>
      <c:catAx>
        <c:axId val="959954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9942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B34BB-1409-0543-93D3-B54E353D529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9D16-1338-9846-8603-1F239990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1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9D16-1338-9846-8603-1F239990AF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1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1C0A-7429-F76B-E74B-3B7FDD92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45F5-D457-9580-9C15-91E411078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54158-AE9E-0F88-E784-46E0A3644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A22D-A187-3A23-B4B7-D3490FCED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9D16-1338-9846-8603-1F239990AF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16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1C0A-7429-F76B-E74B-3B7FDD92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45F5-D457-9580-9C15-91E411078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54158-AE9E-0F88-E784-46E0A3644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A22D-A187-3A23-B4B7-D3490FCED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9D16-1338-9846-8603-1F239990AF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8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9D16-1338-9846-8603-1F239990AF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6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1C0A-7429-F76B-E74B-3B7FDD92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45F5-D457-9580-9C15-91E411078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54158-AE9E-0F88-E784-46E0A3644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A22D-A187-3A23-B4B7-D3490FCED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9D16-1338-9846-8603-1F239990AF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1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1C0A-7429-F76B-E74B-3B7FDD92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45F5-D457-9580-9C15-91E411078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54158-AE9E-0F88-E784-46E0A3644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A22D-A187-3A23-B4B7-D3490FCED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9D16-1338-9846-8603-1F239990A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1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1C0A-7429-F76B-E74B-3B7FDD92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45F5-D457-9580-9C15-91E411078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54158-AE9E-0F88-E784-46E0A3644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A22D-A187-3A23-B4B7-D3490FCED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9D16-1338-9846-8603-1F239990A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4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1C0A-7429-F76B-E74B-3B7FDD92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45F5-D457-9580-9C15-91E411078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54158-AE9E-0F88-E784-46E0A3644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A22D-A187-3A23-B4B7-D3490FCED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9D16-1338-9846-8603-1F239990AF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1C0A-7429-F76B-E74B-3B7FDD92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45F5-D457-9580-9C15-91E411078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54158-AE9E-0F88-E784-46E0A3644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A22D-A187-3A23-B4B7-D3490FCED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9D16-1338-9846-8603-1F239990AF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45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1C0A-7429-F76B-E74B-3B7FDD92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45F5-D457-9580-9C15-91E411078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54158-AE9E-0F88-E784-46E0A3644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A22D-A187-3A23-B4B7-D3490FCED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9D16-1338-9846-8603-1F239990AF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2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1C0A-7429-F76B-E74B-3B7FDD92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45F5-D457-9580-9C15-91E411078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54158-AE9E-0F88-E784-46E0A3644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A22D-A187-3A23-B4B7-D3490FCED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9D16-1338-9846-8603-1F239990AF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1C0A-7429-F76B-E74B-3B7FDD92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45F5-D457-9580-9C15-91E411078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54158-AE9E-0F88-E784-46E0A3644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A22D-A187-3A23-B4B7-D3490FCED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9D16-1338-9846-8603-1F239990AF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8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48E6C3B5-C983-6A01-5A03-FAB62FF43630}"/>
              </a:ext>
            </a:extLst>
          </p:cNvPr>
          <p:cNvSpPr/>
          <p:nvPr userDrawn="1"/>
        </p:nvSpPr>
        <p:spPr>
          <a:xfrm rot="10800000" flipH="1">
            <a:off x="0" y="-4"/>
            <a:ext cx="12192000" cy="6858003"/>
          </a:xfrm>
          <a:prstGeom prst="round1Rect">
            <a:avLst>
              <a:gd name="adj" fmla="val 50000"/>
            </a:avLst>
          </a:prstGeom>
          <a:solidFill>
            <a:srgbClr val="0F2144"/>
          </a:solidFill>
          <a:ln>
            <a:noFill/>
          </a:ln>
          <a:effectLst>
            <a:outerShdw blurRad="635000" dist="38100" dir="2700000" algn="tl" rotWithShape="0">
              <a:prstClr val="black">
                <a:alpha val="6956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1157A-DDC1-93CD-3184-CD9F7A99A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429" y="3044040"/>
            <a:ext cx="9144000" cy="1381125"/>
          </a:xfrm>
        </p:spPr>
        <p:txBody>
          <a:bodyPr wrap="none" lIns="0" tIns="0" rIns="0" bIns="0" anchor="b">
            <a:noAutofit/>
          </a:bodyPr>
          <a:lstStyle>
            <a:lvl1pPr algn="l">
              <a:defRPr sz="8000">
                <a:solidFill>
                  <a:schemeClr val="bg1"/>
                </a:solidFill>
                <a:latin typeface="Alumni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84ACD-C9E9-66EC-5F39-C10BF3C17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429" y="4493833"/>
            <a:ext cx="9144000" cy="365125"/>
          </a:xfr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400" b="0" i="0">
                <a:solidFill>
                  <a:srgbClr val="008DF7"/>
                </a:solidFill>
                <a:latin typeface="Alumni Sans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509B5AE-06F7-5B9A-008F-B1EA0A229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9739727">
            <a:off x="-3688896" y="-734106"/>
            <a:ext cx="13952764" cy="65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8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48E6C3B5-C983-6A01-5A03-FAB62FF43630}"/>
              </a:ext>
            </a:extLst>
          </p:cNvPr>
          <p:cNvSpPr/>
          <p:nvPr userDrawn="1"/>
        </p:nvSpPr>
        <p:spPr>
          <a:xfrm rot="10800000" flipH="1">
            <a:off x="0" y="-2"/>
            <a:ext cx="12192000" cy="6858001"/>
          </a:xfrm>
          <a:prstGeom prst="round1Rect">
            <a:avLst>
              <a:gd name="adj" fmla="val 50000"/>
            </a:avLst>
          </a:prstGeom>
          <a:solidFill>
            <a:srgbClr val="0F2144"/>
          </a:solidFill>
          <a:ln>
            <a:noFill/>
          </a:ln>
          <a:effectLst>
            <a:outerShdw blurRad="6350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A3A000D-8EC6-E0C2-8D22-AAF22F0C2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21126837">
            <a:off x="-1174296" y="-1109662"/>
            <a:ext cx="13952764" cy="6540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1157A-DDC1-93CD-3184-CD9F7A99A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429" y="2738435"/>
            <a:ext cx="9144000" cy="1381125"/>
          </a:xfrm>
        </p:spPr>
        <p:txBody>
          <a:bodyPr wrap="none" lIns="0" tIns="0" rIns="0" bIns="0" anchor="b">
            <a:noAutofit/>
          </a:bodyPr>
          <a:lstStyle>
            <a:lvl1pPr algn="l">
              <a:defRPr sz="8000">
                <a:solidFill>
                  <a:schemeClr val="bg1"/>
                </a:solidFill>
                <a:latin typeface="Alumni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212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D19C-13FC-DE31-312D-8276D39D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0" tIns="0" rIns="0" bIns="0">
            <a:noAutofit/>
          </a:bodyPr>
          <a:lstStyle>
            <a:lvl1pPr>
              <a:defRPr sz="6000">
                <a:solidFill>
                  <a:srgbClr val="008DF7"/>
                </a:solidFill>
                <a:latin typeface="Alumni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C9BEE-3F9F-C78C-F2A0-3E6CCF4A6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6792"/>
          </a:xfrm>
        </p:spPr>
        <p:txBody>
          <a:bodyPr/>
          <a:lstStyle>
            <a:lvl1pPr>
              <a:defRPr sz="2000" b="0" i="0">
                <a:solidFill>
                  <a:srgbClr val="020C1C"/>
                </a:solidFill>
                <a:latin typeface="Gotham Light" pitchFamily="2" charset="0"/>
                <a:cs typeface="Gotham Light" pitchFamily="2" charset="0"/>
              </a:defRPr>
            </a:lvl1pPr>
            <a:lvl2pPr>
              <a:defRPr sz="1800" b="0" i="0">
                <a:solidFill>
                  <a:srgbClr val="020C1C"/>
                </a:solidFill>
                <a:latin typeface="Gotham Light" pitchFamily="2" charset="0"/>
                <a:cs typeface="Gotham Light" pitchFamily="2" charset="0"/>
              </a:defRPr>
            </a:lvl2pPr>
            <a:lvl3pPr>
              <a:defRPr sz="1600" b="0" i="0">
                <a:solidFill>
                  <a:srgbClr val="020C1C"/>
                </a:solidFill>
                <a:latin typeface="Gotham Light" pitchFamily="2" charset="0"/>
                <a:cs typeface="Gotham Light" pitchFamily="2" charset="0"/>
              </a:defRPr>
            </a:lvl3pPr>
            <a:lvl4pPr>
              <a:defRPr sz="1400" b="0" i="0">
                <a:solidFill>
                  <a:srgbClr val="020C1C"/>
                </a:solidFill>
                <a:latin typeface="Gotham Light" pitchFamily="2" charset="0"/>
                <a:cs typeface="Gotham Light" pitchFamily="2" charset="0"/>
              </a:defRPr>
            </a:lvl4pPr>
            <a:lvl5pPr>
              <a:defRPr sz="1200" b="0" i="0">
                <a:solidFill>
                  <a:srgbClr val="020C1C"/>
                </a:solidFill>
                <a:latin typeface="Gotham Light" pitchFamily="2" charset="0"/>
                <a:cs typeface="Gotham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82CCE9D-B30A-3C39-4180-03FBBA48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7" y="6356350"/>
            <a:ext cx="2743200" cy="365125"/>
          </a:xfrm>
        </p:spPr>
        <p:txBody>
          <a:bodyPr/>
          <a:lstStyle>
            <a:lvl1pPr>
              <a:defRPr sz="900">
                <a:solidFill>
                  <a:srgbClr val="020C1C"/>
                </a:solidFill>
                <a:latin typeface="Gotham Medium" panose="02000603030000020004" pitchFamily="2" charset="77"/>
              </a:defRPr>
            </a:lvl1pPr>
          </a:lstStyle>
          <a:p>
            <a:fld id="{7A529524-8B15-D941-B2F5-5ADB883135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979BCA-81FA-6F9E-7162-ADC957A14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53" y="6068012"/>
            <a:ext cx="2324179" cy="5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40C3AB2A-0EFB-C62D-0CFD-3A2392D19780}"/>
              </a:ext>
            </a:extLst>
          </p:cNvPr>
          <p:cNvSpPr/>
          <p:nvPr userDrawn="1"/>
        </p:nvSpPr>
        <p:spPr>
          <a:xfrm rot="10800000" flipH="1">
            <a:off x="0" y="-4"/>
            <a:ext cx="12192000" cy="6858003"/>
          </a:xfrm>
          <a:prstGeom prst="round1Rect">
            <a:avLst>
              <a:gd name="adj" fmla="val 50000"/>
            </a:avLst>
          </a:prstGeom>
          <a:solidFill>
            <a:srgbClr val="008DF7"/>
          </a:solidFill>
          <a:ln>
            <a:noFill/>
          </a:ln>
          <a:effectLst>
            <a:outerShdw blurRad="6350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E77-24C4-9051-7FF1-689D7F87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7" y="6356350"/>
            <a:ext cx="2743200" cy="365125"/>
          </a:xfrm>
        </p:spPr>
        <p:txBody>
          <a:bodyPr/>
          <a:lstStyle>
            <a:lvl1pPr>
              <a:defRPr sz="900">
                <a:solidFill>
                  <a:srgbClr val="020C1C"/>
                </a:solidFill>
                <a:latin typeface="Gotham Medium" panose="02000603030000020004" pitchFamily="2" charset="77"/>
              </a:defRPr>
            </a:lvl1pPr>
          </a:lstStyle>
          <a:p>
            <a:fld id="{7A529524-8B15-D941-B2F5-5ADB883135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CBFC5-479F-D8F3-D750-2C61C0739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53" y="6068012"/>
            <a:ext cx="2324179" cy="576676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318B4F0-18F6-3DBC-7FA9-A36356C70C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 rot="207123">
            <a:off x="-1043669" y="-4375162"/>
            <a:ext cx="13952764" cy="65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0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40C3AB2A-0EFB-C62D-0CFD-3A2392D19780}"/>
              </a:ext>
            </a:extLst>
          </p:cNvPr>
          <p:cNvSpPr/>
          <p:nvPr userDrawn="1"/>
        </p:nvSpPr>
        <p:spPr>
          <a:xfrm rot="10800000" flipH="1">
            <a:off x="0" y="-4"/>
            <a:ext cx="12192000" cy="6858003"/>
          </a:xfrm>
          <a:prstGeom prst="round1Rect">
            <a:avLst>
              <a:gd name="adj" fmla="val 50000"/>
            </a:avLst>
          </a:prstGeom>
          <a:solidFill>
            <a:srgbClr val="EAEAEA"/>
          </a:solidFill>
          <a:ln>
            <a:noFill/>
          </a:ln>
          <a:effectLst>
            <a:outerShdw blurRad="6350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E77-24C4-9051-7FF1-689D7F87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7" y="6356350"/>
            <a:ext cx="2743200" cy="365125"/>
          </a:xfrm>
        </p:spPr>
        <p:txBody>
          <a:bodyPr/>
          <a:lstStyle>
            <a:lvl1pPr>
              <a:defRPr sz="900">
                <a:solidFill>
                  <a:srgbClr val="020C1C"/>
                </a:solidFill>
                <a:latin typeface="Gotham Medium" panose="02000603030000020004" pitchFamily="2" charset="77"/>
              </a:defRPr>
            </a:lvl1pPr>
          </a:lstStyle>
          <a:p>
            <a:fld id="{7A529524-8B15-D941-B2F5-5ADB883135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CBFC5-479F-D8F3-D750-2C61C0739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53" y="6068012"/>
            <a:ext cx="2324179" cy="5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40C3AB2A-0EFB-C62D-0CFD-3A2392D19780}"/>
              </a:ext>
            </a:extLst>
          </p:cNvPr>
          <p:cNvSpPr/>
          <p:nvPr userDrawn="1"/>
        </p:nvSpPr>
        <p:spPr>
          <a:xfrm rot="10800000" flipH="1">
            <a:off x="0" y="-4"/>
            <a:ext cx="12192000" cy="6858003"/>
          </a:xfrm>
          <a:prstGeom prst="round1Rect">
            <a:avLst>
              <a:gd name="adj" fmla="val 50000"/>
            </a:avLst>
          </a:prstGeom>
          <a:solidFill>
            <a:srgbClr val="008DF7"/>
          </a:solidFill>
          <a:ln>
            <a:noFill/>
          </a:ln>
          <a:effectLst>
            <a:outerShdw blurRad="6350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E77-24C4-9051-7FF1-689D7F87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7" y="6356350"/>
            <a:ext cx="2743200" cy="365125"/>
          </a:xfrm>
        </p:spPr>
        <p:txBody>
          <a:bodyPr/>
          <a:lstStyle>
            <a:lvl1pPr>
              <a:defRPr sz="900">
                <a:solidFill>
                  <a:srgbClr val="020C1C"/>
                </a:solidFill>
                <a:latin typeface="Gotham Medium" panose="02000603030000020004" pitchFamily="2" charset="77"/>
              </a:defRPr>
            </a:lvl1pPr>
          </a:lstStyle>
          <a:p>
            <a:fld id="{7A529524-8B15-D941-B2F5-5ADB883135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CBFC5-479F-D8F3-D750-2C61C0739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53" y="6068012"/>
            <a:ext cx="2324179" cy="576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2B87E9-31E8-5887-FC1C-A461310E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84" y="412259"/>
            <a:ext cx="1051560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lumni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97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8BB3-AA17-7649-217E-23064805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045B7-E2F5-4368-CA51-1D6F2BB46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CEA87-9BB9-E255-C545-7BEB0598C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506E7-669D-76FC-E68F-28D9726F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0AE43-DCFF-719C-CB2C-A7BD6D0D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425C8-4B6B-652F-BEB0-8210A346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524-8B15-D941-B2F5-5ADB8831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73AB-868D-4BFC-E91C-B08E0764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A92A6-0603-05B5-443E-2A3C38C03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1DB3C-3605-FC63-9C67-D9EC7110E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59AD9-C391-6552-E39A-66EC3AB0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C72CF-8D55-FD4D-93A5-84722F35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E2BFB-E174-8D7B-988B-B5C4C7DB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524-8B15-D941-B2F5-5ADB8831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CBFD90-F7C7-39DA-3FC3-4345D287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E9240-AD50-B9A4-E00E-1FE48C0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76E9D-462C-BC6B-B7AA-7465B40CC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A5E1E-F279-BA52-7620-9AE2618F8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B1410-D4DC-BAA7-7832-02759941A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9524-8B15-D941-B2F5-5ADB8831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5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8" r:id="rId4"/>
    <p:sldLayoutId id="2147483660" r:id="rId5"/>
    <p:sldLayoutId id="2147483659" r:id="rId6"/>
    <p:sldLayoutId id="2147483656" r:id="rId7"/>
    <p:sldLayoutId id="214748365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2FF54D-7D13-6CEF-9B6C-9D654625866B}"/>
              </a:ext>
            </a:extLst>
          </p:cNvPr>
          <p:cNvSpPr/>
          <p:nvPr/>
        </p:nvSpPr>
        <p:spPr>
          <a:xfrm>
            <a:off x="353320" y="2714625"/>
            <a:ext cx="10438505" cy="2093323"/>
          </a:xfrm>
          <a:prstGeom prst="rect">
            <a:avLst/>
          </a:prstGeom>
          <a:solidFill>
            <a:srgbClr val="0F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BB22A-D28B-4AB9-6603-559B1545C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405" y="3187559"/>
            <a:ext cx="10190420" cy="1584466"/>
          </a:xfrm>
        </p:spPr>
        <p:txBody>
          <a:bodyPr wrap="square" anchor="t"/>
          <a:lstStyle/>
          <a:p>
            <a:pPr>
              <a:lnSpc>
                <a:spcPct val="100000"/>
              </a:lnSpc>
            </a:pPr>
            <a:r>
              <a:rPr lang="en-US" sz="5400" dirty="0"/>
              <a:t>Impact of Trade Fragmentation </a:t>
            </a:r>
            <a:br>
              <a:rPr lang="en-US" sz="5400" dirty="0"/>
            </a:br>
            <a:r>
              <a:rPr lang="en-US" sz="5400" dirty="0"/>
              <a:t>in the Asia-Pacific 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CE53B-FC76-8962-33B2-764BC0521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573" y="2790825"/>
            <a:ext cx="9144000" cy="1136651"/>
          </a:xfrm>
        </p:spPr>
        <p:txBody>
          <a:bodyPr>
            <a:normAutofit/>
          </a:bodyPr>
          <a:lstStyle/>
          <a:p>
            <a:r>
              <a:rPr lang="en-US" sz="3200" spc="300" dirty="0"/>
              <a:t>The “Fragmentation” of International Trade: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CE7A0B-C95C-634D-8672-B8F452DD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73" y="749292"/>
            <a:ext cx="1598644" cy="109906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8F60ED0-4103-676C-EAFD-B8D4AF4DF6F1}"/>
              </a:ext>
            </a:extLst>
          </p:cNvPr>
          <p:cNvSpPr txBox="1">
            <a:spLocks/>
          </p:cNvSpPr>
          <p:nvPr/>
        </p:nvSpPr>
        <p:spPr>
          <a:xfrm>
            <a:off x="665573" y="5026648"/>
            <a:ext cx="9144000" cy="7056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8DF7"/>
                </a:solidFill>
                <a:latin typeface="Alumni Sans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Carlos Kuriyama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APEC Policy Support Unit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E4654FC-DF85-A973-FAB9-320A1AFC5DFB}"/>
              </a:ext>
            </a:extLst>
          </p:cNvPr>
          <p:cNvSpPr txBox="1">
            <a:spLocks/>
          </p:cNvSpPr>
          <p:nvPr/>
        </p:nvSpPr>
        <p:spPr>
          <a:xfrm>
            <a:off x="665573" y="5830814"/>
            <a:ext cx="9144000" cy="365125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8DF7"/>
                </a:solidFill>
                <a:latin typeface="Alumni Sans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April 2024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B1BE03-E49B-4D6F-68C9-60C45890D753}"/>
              </a:ext>
            </a:extLst>
          </p:cNvPr>
          <p:cNvSpPr/>
          <p:nvPr/>
        </p:nvSpPr>
        <p:spPr>
          <a:xfrm>
            <a:off x="353320" y="2714625"/>
            <a:ext cx="144000" cy="2095200"/>
          </a:xfrm>
          <a:prstGeom prst="rect">
            <a:avLst/>
          </a:prstGeom>
          <a:solidFill>
            <a:srgbClr val="61A6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394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2DF2-5FB4-AF04-4E73-FF4599C3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0DCB8-E369-F87C-2D3C-645C56CC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524-8B15-D941-B2F5-5ADB883135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A3F489F-E38F-F8A5-8982-1DCF5E186A52}"/>
              </a:ext>
            </a:extLst>
          </p:cNvPr>
          <p:cNvSpPr txBox="1">
            <a:spLocks/>
          </p:cNvSpPr>
          <p:nvPr/>
        </p:nvSpPr>
        <p:spPr>
          <a:xfrm>
            <a:off x="594360" y="409798"/>
            <a:ext cx="11430000" cy="1062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lumni Sans" pitchFamily="2" charset="77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2144"/>
                </a:solidFill>
              </a:rPr>
              <a:t>ASEAN is benefiting from developments in the last decade (3 of 4)</a:t>
            </a:r>
            <a:br>
              <a:rPr lang="en-US" sz="2800" b="1" dirty="0">
                <a:solidFill>
                  <a:srgbClr val="0F2144"/>
                </a:solidFill>
              </a:rPr>
            </a:br>
            <a:r>
              <a:rPr lang="en-US" sz="2800" dirty="0">
                <a:solidFill>
                  <a:srgbClr val="0F2144"/>
                </a:solidFill>
              </a:rPr>
              <a:t>Many ASEAN economies have attracted greenfield FDI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7F3A3CD-F371-D1FF-E38C-FCB8EAE5E196}"/>
              </a:ext>
            </a:extLst>
          </p:cNvPr>
          <p:cNvSpPr txBox="1">
            <a:spLocks/>
          </p:cNvSpPr>
          <p:nvPr/>
        </p:nvSpPr>
        <p:spPr>
          <a:xfrm>
            <a:off x="512065" y="5316601"/>
            <a:ext cx="11085574" cy="6075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FDI Intelligence (https://www.fdiintelligence.com/content/data-trends/singapore-leads-fdi-into-asean-in-2022-81509)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980E42-33AF-C50D-713F-4743C10B2113}"/>
              </a:ext>
            </a:extLst>
          </p:cNvPr>
          <p:cNvSpPr txBox="1">
            <a:spLocks/>
          </p:cNvSpPr>
          <p:nvPr/>
        </p:nvSpPr>
        <p:spPr>
          <a:xfrm>
            <a:off x="594358" y="1541399"/>
            <a:ext cx="11003281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Announced greenfield FDI in selected economies, January-June 2022 (million USD)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2B8BB10-21D3-BC56-3BD0-1F4CA5EA1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45145"/>
              </p:ext>
            </p:extLst>
          </p:nvPr>
        </p:nvGraphicFramePr>
        <p:xfrm>
          <a:off x="594356" y="1975652"/>
          <a:ext cx="10966711" cy="334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367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2DF2-5FB4-AF04-4E73-FF4599C3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0DCB8-E369-F87C-2D3C-645C56CC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524-8B15-D941-B2F5-5ADB883135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A3F489F-E38F-F8A5-8982-1DCF5E186A52}"/>
              </a:ext>
            </a:extLst>
          </p:cNvPr>
          <p:cNvSpPr txBox="1">
            <a:spLocks/>
          </p:cNvSpPr>
          <p:nvPr/>
        </p:nvSpPr>
        <p:spPr>
          <a:xfrm>
            <a:off x="594360" y="409798"/>
            <a:ext cx="11430000" cy="1062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lumni Sans" pitchFamily="2" charset="77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2144"/>
                </a:solidFill>
              </a:rPr>
              <a:t>ASEAN is benefiting from developments in the last decade (4 of 4)</a:t>
            </a:r>
            <a:br>
              <a:rPr lang="en-US" sz="2800" b="1" dirty="0">
                <a:solidFill>
                  <a:srgbClr val="0F2144"/>
                </a:solidFill>
              </a:rPr>
            </a:br>
            <a:r>
              <a:rPr lang="en-US" sz="2800" dirty="0">
                <a:solidFill>
                  <a:srgbClr val="0F2144"/>
                </a:solidFill>
              </a:rPr>
              <a:t>FDI in various sectors, including textiles, semiconductors, and electronics</a:t>
            </a:r>
            <a:endParaRPr lang="en-US" sz="2800" b="1" dirty="0">
              <a:solidFill>
                <a:srgbClr val="0F2144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D09ED95-0F64-3B1E-ECB6-538C37425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8" y="1492905"/>
            <a:ext cx="5339301" cy="1885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67D572-7A31-E36E-2EBE-BF327F0CD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72270"/>
            <a:ext cx="5749960" cy="188586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9A51738-10D8-B894-3C23-1C842994FA9A}"/>
              </a:ext>
            </a:extLst>
          </p:cNvPr>
          <p:cNvGrpSpPr/>
          <p:nvPr/>
        </p:nvGrpSpPr>
        <p:grpSpPr>
          <a:xfrm>
            <a:off x="594358" y="3615833"/>
            <a:ext cx="5339303" cy="2264097"/>
            <a:chOff x="594358" y="3716417"/>
            <a:chExt cx="5339303" cy="226409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0FFC202-064C-BD89-35D1-29A0BA8A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59" y="4222490"/>
              <a:ext cx="5339302" cy="175802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65FEE76-6E23-1D56-41F1-DA7B8525F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358" y="3716417"/>
              <a:ext cx="5339301" cy="46893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AFD2D7-D8A9-5BD4-A352-F6FEE4C0CAE6}"/>
              </a:ext>
            </a:extLst>
          </p:cNvPr>
          <p:cNvGrpSpPr/>
          <p:nvPr/>
        </p:nvGrpSpPr>
        <p:grpSpPr>
          <a:xfrm>
            <a:off x="6096000" y="3615832"/>
            <a:ext cx="5766847" cy="2264098"/>
            <a:chOff x="6096000" y="3615832"/>
            <a:chExt cx="5766847" cy="226409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4C03BB9-91F1-D529-6FB9-15248D2AF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0" y="4098691"/>
              <a:ext cx="5766847" cy="178123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7AF14F9-0B54-E4D0-4CFF-16820C6F5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5134"/>
            <a:stretch/>
          </p:blipFill>
          <p:spPr>
            <a:xfrm>
              <a:off x="6096000" y="3615832"/>
              <a:ext cx="5749960" cy="468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87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66607B-49C2-BABE-9162-2303A95F76EB}"/>
              </a:ext>
            </a:extLst>
          </p:cNvPr>
          <p:cNvSpPr/>
          <p:nvPr/>
        </p:nvSpPr>
        <p:spPr>
          <a:xfrm>
            <a:off x="353320" y="3428999"/>
            <a:ext cx="9392085" cy="1369787"/>
          </a:xfrm>
          <a:prstGeom prst="rect">
            <a:avLst/>
          </a:prstGeom>
          <a:solidFill>
            <a:srgbClr val="0F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3E1AB-707F-0039-4261-2F493E1E0D86}"/>
              </a:ext>
            </a:extLst>
          </p:cNvPr>
          <p:cNvSpPr/>
          <p:nvPr/>
        </p:nvSpPr>
        <p:spPr>
          <a:xfrm>
            <a:off x="353321" y="3427186"/>
            <a:ext cx="144000" cy="1371600"/>
          </a:xfrm>
          <a:prstGeom prst="rect">
            <a:avLst/>
          </a:prstGeom>
          <a:solidFill>
            <a:srgbClr val="61A6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CE53B-FC76-8962-33B2-764BC0521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573" y="3577388"/>
            <a:ext cx="9144000" cy="385011"/>
          </a:xfrm>
        </p:spPr>
        <p:txBody>
          <a:bodyPr>
            <a:normAutofit/>
          </a:bodyPr>
          <a:lstStyle/>
          <a:p>
            <a:r>
              <a:rPr lang="en-US" sz="2000" spc="300" dirty="0"/>
              <a:t>Find out more about the APEC Policy Support Unit (PSU)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CE7A0B-C95C-634D-8672-B8F452DD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73" y="5273166"/>
            <a:ext cx="1598644" cy="109906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00CBF02-63C4-B8D5-D35C-183063FE57D4}"/>
              </a:ext>
            </a:extLst>
          </p:cNvPr>
          <p:cNvSpPr txBox="1">
            <a:spLocks/>
          </p:cNvSpPr>
          <p:nvPr/>
        </p:nvSpPr>
        <p:spPr>
          <a:xfrm>
            <a:off x="665573" y="3962400"/>
            <a:ext cx="9144000" cy="70485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8DF7"/>
                </a:solidFill>
                <a:latin typeface="Alumni Sans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Website: www.apec.org/about-us/policy-support-unit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Email: psugroup@apec.org</a:t>
            </a:r>
          </a:p>
        </p:txBody>
      </p:sp>
    </p:spTree>
    <p:extLst>
      <p:ext uri="{BB962C8B-B14F-4D97-AF65-F5344CB8AC3E}">
        <p14:creationId xmlns:p14="http://schemas.microsoft.com/office/powerpoint/2010/main" val="231779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2DF2-5FB4-AF04-4E73-FF4599C3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0DCB8-E369-F87C-2D3C-645C56CC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524-8B15-D941-B2F5-5ADB883135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A3F489F-E38F-F8A5-8982-1DCF5E186A52}"/>
              </a:ext>
            </a:extLst>
          </p:cNvPr>
          <p:cNvSpPr txBox="1">
            <a:spLocks/>
          </p:cNvSpPr>
          <p:nvPr/>
        </p:nvSpPr>
        <p:spPr>
          <a:xfrm>
            <a:off x="594360" y="409798"/>
            <a:ext cx="11430000" cy="1062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lumni Sans" pitchFamily="2" charset="77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2144"/>
                </a:solidFill>
              </a:rPr>
              <a:t>China and the US are seeing lower market shares in each other’s imports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E81AE38-EAF5-87E6-ACE9-80F3F14C7EB8}"/>
              </a:ext>
            </a:extLst>
          </p:cNvPr>
          <p:cNvSpPr txBox="1">
            <a:spLocks/>
          </p:cNvSpPr>
          <p:nvPr/>
        </p:nvSpPr>
        <p:spPr>
          <a:xfrm>
            <a:off x="594359" y="1133857"/>
            <a:ext cx="10997713" cy="4152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goods imports between China and the US in 2014Q2-2023Q4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D7239D2-D3F5-7F78-5D1F-48BA8FF94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855329"/>
              </p:ext>
            </p:extLst>
          </p:nvPr>
        </p:nvGraphicFramePr>
        <p:xfrm>
          <a:off x="594360" y="1472270"/>
          <a:ext cx="5501640" cy="293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3451DE-3117-5A3C-9225-83710640C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515063"/>
              </p:ext>
            </p:extLst>
          </p:nvPr>
        </p:nvGraphicFramePr>
        <p:xfrm>
          <a:off x="6096000" y="1472270"/>
          <a:ext cx="5501642" cy="293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97EBEA7-8DA9-C685-38B5-9BB96EFF7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400785"/>
              </p:ext>
            </p:extLst>
          </p:nvPr>
        </p:nvGraphicFramePr>
        <p:xfrm>
          <a:off x="2898649" y="5407787"/>
          <a:ext cx="869899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663">
                  <a:extLst>
                    <a:ext uri="{9D8B030D-6E8A-4147-A177-3AD203B41FA5}">
                      <a16:colId xmlns:a16="http://schemas.microsoft.com/office/drawing/2014/main" val="724055361"/>
                    </a:ext>
                  </a:extLst>
                </a:gridCol>
                <a:gridCol w="1890776">
                  <a:extLst>
                    <a:ext uri="{9D8B030D-6E8A-4147-A177-3AD203B41FA5}">
                      <a16:colId xmlns:a16="http://schemas.microsoft.com/office/drawing/2014/main" val="4254802293"/>
                    </a:ext>
                  </a:extLst>
                </a:gridCol>
                <a:gridCol w="1890776">
                  <a:extLst>
                    <a:ext uri="{9D8B030D-6E8A-4147-A177-3AD203B41FA5}">
                      <a16:colId xmlns:a16="http://schemas.microsoft.com/office/drawing/2014/main" val="2102976139"/>
                    </a:ext>
                  </a:extLst>
                </a:gridCol>
                <a:gridCol w="1890776">
                  <a:extLst>
                    <a:ext uri="{9D8B030D-6E8A-4147-A177-3AD203B41FA5}">
                      <a16:colId xmlns:a16="http://schemas.microsoft.com/office/drawing/2014/main" val="531946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2014Q2-2018Q4 (%)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2019Q2-2023Q4 (%)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Difference (pp)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China share of US goods imports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21.5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17.3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-4.1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71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 share of China goods imports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8.3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6.5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-1.7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143271"/>
                  </a:ext>
                </a:extLst>
              </a:tr>
            </a:tbl>
          </a:graphicData>
        </a:graphic>
      </p:graphicFrame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6CE4445-B9A1-B766-36FC-307CC1A76754}"/>
              </a:ext>
            </a:extLst>
          </p:cNvPr>
          <p:cNvSpPr txBox="1">
            <a:spLocks/>
          </p:cNvSpPr>
          <p:nvPr/>
        </p:nvSpPr>
        <p:spPr>
          <a:xfrm>
            <a:off x="2898646" y="5038979"/>
            <a:ext cx="8698996" cy="291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average shares between 2014Q2-2018Q4 and 2019Q2-2023Q4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7F3A3CD-F371-D1FF-E38C-FCB8EAE5E196}"/>
              </a:ext>
            </a:extLst>
          </p:cNvPr>
          <p:cNvSpPr txBox="1">
            <a:spLocks/>
          </p:cNvSpPr>
          <p:nvPr/>
        </p:nvSpPr>
        <p:spPr>
          <a:xfrm>
            <a:off x="512064" y="4426159"/>
            <a:ext cx="11085578" cy="291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APEC PSU calculations using data from the International Trade Centre (ITC) (accessed 19 March 2024).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6E5275-F319-1E69-DCE7-D4DEBFEC0ECF}"/>
              </a:ext>
            </a:extLst>
          </p:cNvPr>
          <p:cNvSpPr/>
          <p:nvPr/>
        </p:nvSpPr>
        <p:spPr>
          <a:xfrm>
            <a:off x="9720073" y="5407787"/>
            <a:ext cx="1872000" cy="1146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975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2DF2-5FB4-AF04-4E73-FF4599C3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0DCB8-E369-F87C-2D3C-645C56CC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524-8B15-D941-B2F5-5ADB883135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A3F489F-E38F-F8A5-8982-1DCF5E186A52}"/>
              </a:ext>
            </a:extLst>
          </p:cNvPr>
          <p:cNvSpPr txBox="1">
            <a:spLocks/>
          </p:cNvSpPr>
          <p:nvPr/>
        </p:nvSpPr>
        <p:spPr>
          <a:xfrm>
            <a:off x="594360" y="409798"/>
            <a:ext cx="11430000" cy="1062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lumni Sans" pitchFamily="2" charset="77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2144"/>
                </a:solidFill>
              </a:rPr>
              <a:t>China lost &gt;10pp of market share in US imports across 195 products*</a:t>
            </a:r>
            <a:br>
              <a:rPr lang="en-US" sz="2800" b="1" dirty="0">
                <a:solidFill>
                  <a:srgbClr val="0F2144"/>
                </a:solidFill>
              </a:rPr>
            </a:br>
            <a:r>
              <a:rPr lang="en-US" sz="2800" dirty="0">
                <a:solidFill>
                  <a:srgbClr val="0F2144"/>
                </a:solidFill>
              </a:rPr>
              <a:t>Majority of these products are related to textiles, metals, and machines</a:t>
            </a:r>
            <a:endParaRPr lang="en-US" sz="2800" b="1" dirty="0">
              <a:solidFill>
                <a:srgbClr val="0F2144"/>
              </a:solidFill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E9A06E3-70D0-30E6-66B8-6D1DEDA51896}"/>
              </a:ext>
            </a:extLst>
          </p:cNvPr>
          <p:cNvSpPr txBox="1">
            <a:spLocks/>
          </p:cNvSpPr>
          <p:nvPr/>
        </p:nvSpPr>
        <p:spPr>
          <a:xfrm>
            <a:off x="329153" y="6538912"/>
            <a:ext cx="11094722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comparison, the US lost &gt;10pp of market share in China imports across 14 goods (without concentration in any product group).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9A2A20CC-4DF0-1DBD-A869-F66417816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798704"/>
              </p:ext>
            </p:extLst>
          </p:nvPr>
        </p:nvGraphicFramePr>
        <p:xfrm>
          <a:off x="594359" y="2057400"/>
          <a:ext cx="11268487" cy="345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C3CB0C9-6411-BBF0-C6AE-926352B64807}"/>
              </a:ext>
            </a:extLst>
          </p:cNvPr>
          <p:cNvSpPr txBox="1">
            <a:spLocks/>
          </p:cNvSpPr>
          <p:nvPr/>
        </p:nvSpPr>
        <p:spPr>
          <a:xfrm>
            <a:off x="594358" y="1654832"/>
            <a:ext cx="11003282" cy="338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China products that lost &gt;10pp of market share in US imports, by product category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74613CFF-8BD3-430F-B8E8-DF9320638446}"/>
              </a:ext>
            </a:extLst>
          </p:cNvPr>
          <p:cNvSpPr txBox="1">
            <a:spLocks/>
          </p:cNvSpPr>
          <p:nvPr/>
        </p:nvSpPr>
        <p:spPr>
          <a:xfrm>
            <a:off x="512062" y="5514149"/>
            <a:ext cx="11085578" cy="5036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Based on the difference in average shares between 2014Q2-2018Q4 and 2019Q2-2023Q4. Number of goods calculated using HS 4-digit product headings.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APEC PSU calculations using data from the ITC (accessed 19 March 2024).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0796D90-AB4D-2CA7-9C74-96197D295D16}"/>
              </a:ext>
            </a:extLst>
          </p:cNvPr>
          <p:cNvSpPr/>
          <p:nvPr/>
        </p:nvSpPr>
        <p:spPr>
          <a:xfrm>
            <a:off x="813816" y="2029969"/>
            <a:ext cx="1554480" cy="1911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176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2DF2-5FB4-AF04-4E73-FF4599C3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0DCB8-E369-F87C-2D3C-645C56CC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524-8B15-D941-B2F5-5ADB883135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A3F489F-E38F-F8A5-8982-1DCF5E186A52}"/>
              </a:ext>
            </a:extLst>
          </p:cNvPr>
          <p:cNvSpPr txBox="1">
            <a:spLocks/>
          </p:cNvSpPr>
          <p:nvPr/>
        </p:nvSpPr>
        <p:spPr>
          <a:xfrm>
            <a:off x="594360" y="409798"/>
            <a:ext cx="11430000" cy="1062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lumni Sans" pitchFamily="2" charset="77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2144"/>
                </a:solidFill>
              </a:rPr>
              <a:t>But China gained &gt;10pp of market share in US imports across 26 products*</a:t>
            </a:r>
            <a:br>
              <a:rPr lang="en-US" sz="2800" b="1" dirty="0">
                <a:solidFill>
                  <a:srgbClr val="0F2144"/>
                </a:solidFill>
              </a:rPr>
            </a:br>
            <a:r>
              <a:rPr lang="en-US" sz="2800" dirty="0">
                <a:solidFill>
                  <a:srgbClr val="0F2144"/>
                </a:solidFill>
              </a:rPr>
              <a:t>Majority of these products are related to minerals, chemicals, and metals</a:t>
            </a:r>
            <a:endParaRPr lang="en-US" sz="2800" b="1" dirty="0">
              <a:solidFill>
                <a:srgbClr val="0F2144"/>
              </a:solidFill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E9A06E3-70D0-30E6-66B8-6D1DEDA51896}"/>
              </a:ext>
            </a:extLst>
          </p:cNvPr>
          <p:cNvSpPr txBox="1">
            <a:spLocks/>
          </p:cNvSpPr>
          <p:nvPr/>
        </p:nvSpPr>
        <p:spPr>
          <a:xfrm>
            <a:off x="329153" y="6538912"/>
            <a:ext cx="11094722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comparison, the US gained &gt;10pp of market share in China imports across 4 goods (without concentration in any product group).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9A2A20CC-4DF0-1DBD-A869-F6641781664C}"/>
              </a:ext>
            </a:extLst>
          </p:cNvPr>
          <p:cNvGraphicFramePr/>
          <p:nvPr/>
        </p:nvGraphicFramePr>
        <p:xfrm>
          <a:off x="594359" y="2057400"/>
          <a:ext cx="11268487" cy="345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C3CB0C9-6411-BBF0-C6AE-926352B64807}"/>
              </a:ext>
            </a:extLst>
          </p:cNvPr>
          <p:cNvSpPr txBox="1">
            <a:spLocks/>
          </p:cNvSpPr>
          <p:nvPr/>
        </p:nvSpPr>
        <p:spPr>
          <a:xfrm>
            <a:off x="594358" y="1654832"/>
            <a:ext cx="11003282" cy="338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China products that gained &gt;10pp of market share in US imports, by product category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74613CFF-8BD3-430F-B8E8-DF9320638446}"/>
              </a:ext>
            </a:extLst>
          </p:cNvPr>
          <p:cNvSpPr txBox="1">
            <a:spLocks/>
          </p:cNvSpPr>
          <p:nvPr/>
        </p:nvSpPr>
        <p:spPr>
          <a:xfrm>
            <a:off x="512062" y="5514149"/>
            <a:ext cx="11085578" cy="5036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Based on the difference in average shares between 2014Q2-2018Q4 and 2019Q2-2023Q4. Number of goods calculated using HS 4-digit product headings.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APEC PSU calculations using data from the ITC (accessed 19 March 2024).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0796D90-AB4D-2CA7-9C74-96197D295D16}"/>
              </a:ext>
            </a:extLst>
          </p:cNvPr>
          <p:cNvSpPr/>
          <p:nvPr/>
        </p:nvSpPr>
        <p:spPr>
          <a:xfrm>
            <a:off x="1325880" y="2029969"/>
            <a:ext cx="1472184" cy="19110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306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2DF2-5FB4-AF04-4E73-FF4599C3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0DCB8-E369-F87C-2D3C-645C56CC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524-8B15-D941-B2F5-5ADB883135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A3F489F-E38F-F8A5-8982-1DCF5E186A52}"/>
              </a:ext>
            </a:extLst>
          </p:cNvPr>
          <p:cNvSpPr txBox="1">
            <a:spLocks/>
          </p:cNvSpPr>
          <p:nvPr/>
        </p:nvSpPr>
        <p:spPr>
          <a:xfrm>
            <a:off x="594360" y="409798"/>
            <a:ext cx="11430000" cy="1062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lumni Sans" pitchFamily="2" charset="77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2144"/>
                </a:solidFill>
              </a:rPr>
              <a:t>China and the US are increasing trade with other partners</a:t>
            </a:r>
            <a:br>
              <a:rPr lang="en-US" sz="2800" b="1" dirty="0">
                <a:solidFill>
                  <a:srgbClr val="0F2144"/>
                </a:solidFill>
              </a:rPr>
            </a:br>
            <a:r>
              <a:rPr lang="en-US" sz="2800" dirty="0">
                <a:solidFill>
                  <a:srgbClr val="0F2144"/>
                </a:solidFill>
              </a:rPr>
              <a:t>Certain economies saw increased market shares in either’s imports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7F3A3CD-F371-D1FF-E38C-FCB8EAE5E196}"/>
              </a:ext>
            </a:extLst>
          </p:cNvPr>
          <p:cNvSpPr txBox="1">
            <a:spLocks/>
          </p:cNvSpPr>
          <p:nvPr/>
        </p:nvSpPr>
        <p:spPr>
          <a:xfrm>
            <a:off x="512064" y="5408103"/>
            <a:ext cx="11085578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APEC PSU calculations using data from the ITC (accessed 19 March 2024).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37D2CA-D251-BA63-34C1-BA63B6521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745974"/>
              </p:ext>
            </p:extLst>
          </p:nvPr>
        </p:nvGraphicFramePr>
        <p:xfrm>
          <a:off x="594358" y="2190067"/>
          <a:ext cx="5501642" cy="321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980E42-33AF-C50D-713F-4743C10B2113}"/>
              </a:ext>
            </a:extLst>
          </p:cNvPr>
          <p:cNvSpPr txBox="1">
            <a:spLocks/>
          </p:cNvSpPr>
          <p:nvPr/>
        </p:nvSpPr>
        <p:spPr>
          <a:xfrm>
            <a:off x="594358" y="1472270"/>
            <a:ext cx="11003282" cy="521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economies that gained or lost &gt;0.5pp of market share, by reporting economy imports</a:t>
            </a:r>
            <a:b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(difference in average shares between 2014Q2-2018Q4 and 2019Q2-2023Q4)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D45F05-C87B-6A05-14C7-F1EA467115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864113"/>
              </p:ext>
            </p:extLst>
          </p:nvPr>
        </p:nvGraphicFramePr>
        <p:xfrm>
          <a:off x="6096001" y="2190067"/>
          <a:ext cx="5501642" cy="321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585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2DF2-5FB4-AF04-4E73-FF4599C3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0DCB8-E369-F87C-2D3C-645C56CC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524-8B15-D941-B2F5-5ADB883135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A3F489F-E38F-F8A5-8982-1DCF5E186A52}"/>
              </a:ext>
            </a:extLst>
          </p:cNvPr>
          <p:cNvSpPr txBox="1">
            <a:spLocks/>
          </p:cNvSpPr>
          <p:nvPr/>
        </p:nvSpPr>
        <p:spPr>
          <a:xfrm>
            <a:off x="594360" y="409798"/>
            <a:ext cx="11430000" cy="1062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lumni Sans" pitchFamily="2" charset="77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2144"/>
                </a:solidFill>
              </a:rPr>
              <a:t>Mexico gained &gt;10pp of market share in US imports across 39 products*</a:t>
            </a:r>
            <a:br>
              <a:rPr lang="en-US" sz="2800" b="1" dirty="0">
                <a:solidFill>
                  <a:srgbClr val="0F2144"/>
                </a:solidFill>
              </a:rPr>
            </a:br>
            <a:r>
              <a:rPr lang="en-US" sz="2800" dirty="0">
                <a:solidFill>
                  <a:srgbClr val="0F2144"/>
                </a:solidFill>
              </a:rPr>
              <a:t>Majority of these are related to metals, chemicals, and transportation</a:t>
            </a:r>
            <a:endParaRPr lang="en-US" sz="2800" b="1" dirty="0">
              <a:solidFill>
                <a:srgbClr val="0F2144"/>
              </a:solidFill>
            </a:endParaRP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9A2A20CC-4DF0-1DBD-A869-F66417816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929595"/>
              </p:ext>
            </p:extLst>
          </p:nvPr>
        </p:nvGraphicFramePr>
        <p:xfrm>
          <a:off x="594359" y="2057400"/>
          <a:ext cx="11268487" cy="345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C3CB0C9-6411-BBF0-C6AE-926352B64807}"/>
              </a:ext>
            </a:extLst>
          </p:cNvPr>
          <p:cNvSpPr txBox="1">
            <a:spLocks/>
          </p:cNvSpPr>
          <p:nvPr/>
        </p:nvSpPr>
        <p:spPr>
          <a:xfrm>
            <a:off x="594358" y="1654832"/>
            <a:ext cx="11003282" cy="338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Mexico products that gained &gt;10pp of market share in US imports, by product category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74613CFF-8BD3-430F-B8E8-DF9320638446}"/>
              </a:ext>
            </a:extLst>
          </p:cNvPr>
          <p:cNvSpPr txBox="1">
            <a:spLocks/>
          </p:cNvSpPr>
          <p:nvPr/>
        </p:nvSpPr>
        <p:spPr>
          <a:xfrm>
            <a:off x="512062" y="5514149"/>
            <a:ext cx="11085578" cy="5036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Based on the difference in average shares between 2014Q2-2018Q4 and 2019Q2-2023Q4. Number of goods calculated using HS 4-digit product headings.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APEC PSU calculations using data from the ITC (accessed 19 March 2024).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0796D90-AB4D-2CA7-9C74-96197D295D16}"/>
              </a:ext>
            </a:extLst>
          </p:cNvPr>
          <p:cNvSpPr/>
          <p:nvPr/>
        </p:nvSpPr>
        <p:spPr>
          <a:xfrm>
            <a:off x="758322" y="2057399"/>
            <a:ext cx="1590740" cy="19110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183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2DF2-5FB4-AF04-4E73-FF4599C3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0DCB8-E369-F87C-2D3C-645C56CC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524-8B15-D941-B2F5-5ADB883135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A3F489F-E38F-F8A5-8982-1DCF5E186A52}"/>
              </a:ext>
            </a:extLst>
          </p:cNvPr>
          <p:cNvSpPr txBox="1">
            <a:spLocks/>
          </p:cNvSpPr>
          <p:nvPr/>
        </p:nvSpPr>
        <p:spPr>
          <a:xfrm>
            <a:off x="594360" y="409798"/>
            <a:ext cx="11430000" cy="1062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lumni Sans" pitchFamily="2" charset="77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2144"/>
                </a:solidFill>
              </a:rPr>
              <a:t>Despite changes in trade, China and US FDI with each other proves sticky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E81AE38-EAF5-87E6-ACE9-80F3F14C7EB8}"/>
              </a:ext>
            </a:extLst>
          </p:cNvPr>
          <p:cNvSpPr txBox="1">
            <a:spLocks/>
          </p:cNvSpPr>
          <p:nvPr/>
        </p:nvSpPr>
        <p:spPr>
          <a:xfrm>
            <a:off x="594359" y="1115568"/>
            <a:ext cx="10997713" cy="3567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inward FDI stock between China and the US in 2014-2022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D7239D2-D3F5-7F78-5D1F-48BA8FF94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730832"/>
              </p:ext>
            </p:extLst>
          </p:nvPr>
        </p:nvGraphicFramePr>
        <p:xfrm>
          <a:off x="594360" y="1472270"/>
          <a:ext cx="5501640" cy="293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3451DE-3117-5A3C-9225-83710640C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557570"/>
              </p:ext>
            </p:extLst>
          </p:nvPr>
        </p:nvGraphicFramePr>
        <p:xfrm>
          <a:off x="6096000" y="1472270"/>
          <a:ext cx="5501642" cy="293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97EBEA7-8DA9-C685-38B5-9BB96EFF7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258069"/>
              </p:ext>
            </p:extLst>
          </p:nvPr>
        </p:nvGraphicFramePr>
        <p:xfrm>
          <a:off x="2807209" y="5407787"/>
          <a:ext cx="87904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478">
                  <a:extLst>
                    <a:ext uri="{9D8B030D-6E8A-4147-A177-3AD203B41FA5}">
                      <a16:colId xmlns:a16="http://schemas.microsoft.com/office/drawing/2014/main" val="724055361"/>
                    </a:ext>
                  </a:extLst>
                </a:gridCol>
                <a:gridCol w="1910651">
                  <a:extLst>
                    <a:ext uri="{9D8B030D-6E8A-4147-A177-3AD203B41FA5}">
                      <a16:colId xmlns:a16="http://schemas.microsoft.com/office/drawing/2014/main" val="4254802293"/>
                    </a:ext>
                  </a:extLst>
                </a:gridCol>
                <a:gridCol w="1910651">
                  <a:extLst>
                    <a:ext uri="{9D8B030D-6E8A-4147-A177-3AD203B41FA5}">
                      <a16:colId xmlns:a16="http://schemas.microsoft.com/office/drawing/2014/main" val="2102976139"/>
                    </a:ext>
                  </a:extLst>
                </a:gridCol>
                <a:gridCol w="1910651">
                  <a:extLst>
                    <a:ext uri="{9D8B030D-6E8A-4147-A177-3AD203B41FA5}">
                      <a16:colId xmlns:a16="http://schemas.microsoft.com/office/drawing/2014/main" val="531946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2014-2017 (%)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2019-2022 (%)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Difference (pp)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China share of US inward FDI stock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0.7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0.7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0.0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71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 share of China inward FDI stock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2.9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2.5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-0.4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143271"/>
                  </a:ext>
                </a:extLst>
              </a:tr>
            </a:tbl>
          </a:graphicData>
        </a:graphic>
      </p:graphicFrame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6CE4445-B9A1-B766-36FC-307CC1A76754}"/>
              </a:ext>
            </a:extLst>
          </p:cNvPr>
          <p:cNvSpPr txBox="1">
            <a:spLocks/>
          </p:cNvSpPr>
          <p:nvPr/>
        </p:nvSpPr>
        <p:spPr>
          <a:xfrm>
            <a:off x="2734057" y="5038979"/>
            <a:ext cx="8863586" cy="291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average shares between 2014-2017 and 2019-2022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7F3A3CD-F371-D1FF-E38C-FCB8EAE5E196}"/>
              </a:ext>
            </a:extLst>
          </p:cNvPr>
          <p:cNvSpPr txBox="1">
            <a:spLocks/>
          </p:cNvSpPr>
          <p:nvPr/>
        </p:nvSpPr>
        <p:spPr>
          <a:xfrm>
            <a:off x="512064" y="4426159"/>
            <a:ext cx="11085578" cy="291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APEC PSU calculations using data from the International Monetary Fund (IMF) (accessed 21 March 2024).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6E5275-F319-1E69-DCE7-D4DEBFEC0ECF}"/>
              </a:ext>
            </a:extLst>
          </p:cNvPr>
          <p:cNvSpPr/>
          <p:nvPr/>
        </p:nvSpPr>
        <p:spPr>
          <a:xfrm>
            <a:off x="9720073" y="5407787"/>
            <a:ext cx="1872000" cy="1146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791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2DF2-5FB4-AF04-4E73-FF4599C3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0DCB8-E369-F87C-2D3C-645C56CC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524-8B15-D941-B2F5-5ADB883135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A3F489F-E38F-F8A5-8982-1DCF5E186A52}"/>
              </a:ext>
            </a:extLst>
          </p:cNvPr>
          <p:cNvSpPr txBox="1">
            <a:spLocks/>
          </p:cNvSpPr>
          <p:nvPr/>
        </p:nvSpPr>
        <p:spPr>
          <a:xfrm>
            <a:off x="594360" y="409798"/>
            <a:ext cx="11430000" cy="1062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lumni Sans" pitchFamily="2" charset="77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2144"/>
                </a:solidFill>
              </a:rPr>
              <a:t>ASEAN is benefiting from developments in the last decade (1 of 4)</a:t>
            </a:r>
            <a:br>
              <a:rPr lang="en-US" sz="2800" b="1" dirty="0">
                <a:solidFill>
                  <a:srgbClr val="0F2144"/>
                </a:solidFill>
              </a:rPr>
            </a:br>
            <a:r>
              <a:rPr lang="en-US" sz="2800" dirty="0">
                <a:solidFill>
                  <a:srgbClr val="0F2144"/>
                </a:solidFill>
              </a:rPr>
              <a:t>ASEAN has surpassed China both in greenfield FDI and foreign value-added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577520-D9ED-75E3-0EB9-746BD6D4E3CF}"/>
              </a:ext>
            </a:extLst>
          </p:cNvPr>
          <p:cNvSpPr txBox="1">
            <a:spLocks/>
          </p:cNvSpPr>
          <p:nvPr/>
        </p:nvSpPr>
        <p:spPr>
          <a:xfrm>
            <a:off x="6386926" y="5385730"/>
            <a:ext cx="5010913" cy="580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Lifted from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Cerdeiro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(2021). (https://www.imf.org/en/Publications/WP/Issues/2021/03/12/Sizing-Up-the-Effects-of-Technological-Decoupling-50125) 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B5498-271D-29E6-3C13-DD6848542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15"/>
          <a:stretch/>
        </p:blipFill>
        <p:spPr>
          <a:xfrm>
            <a:off x="6470485" y="2096307"/>
            <a:ext cx="4711927" cy="328942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FAF5C95-5996-0DE4-4883-F2094A940B93}"/>
              </a:ext>
            </a:extLst>
          </p:cNvPr>
          <p:cNvSpPr txBox="1">
            <a:spLocks/>
          </p:cNvSpPr>
          <p:nvPr/>
        </p:nvSpPr>
        <p:spPr>
          <a:xfrm>
            <a:off x="6386926" y="1472270"/>
            <a:ext cx="5205982" cy="756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of foreign value-added in gross exports in 2015, by category (%)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942D3B-DDC4-424D-71E1-7AAD1307C42F}"/>
              </a:ext>
            </a:extLst>
          </p:cNvPr>
          <p:cNvSpPr txBox="1">
            <a:spLocks/>
          </p:cNvSpPr>
          <p:nvPr/>
        </p:nvSpPr>
        <p:spPr>
          <a:xfrm>
            <a:off x="488101" y="1472270"/>
            <a:ext cx="5460897" cy="624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share of greenfield FDI projects between January 2003 and July 2022, by economy (%)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9AEF6D-7D42-8E0F-478D-0F0B434FC3F1}"/>
              </a:ext>
            </a:extLst>
          </p:cNvPr>
          <p:cNvSpPr txBox="1">
            <a:spLocks/>
          </p:cNvSpPr>
          <p:nvPr/>
        </p:nvSpPr>
        <p:spPr>
          <a:xfrm>
            <a:off x="594361" y="5385730"/>
            <a:ext cx="5127156" cy="713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FDI Intelligence (https://www.fdiintelligence.com/content/news/developing-asia-to-grow-faster-than-china-for-first-time-in-30-years-81486)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7051A4C-47D9-3DE4-42B2-29714C6FA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880903"/>
              </p:ext>
            </p:extLst>
          </p:nvPr>
        </p:nvGraphicFramePr>
        <p:xfrm>
          <a:off x="594360" y="2096307"/>
          <a:ext cx="5127156" cy="3289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962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2DF2-5FB4-AF04-4E73-FF4599C3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0DCB8-E369-F87C-2D3C-645C56CC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524-8B15-D941-B2F5-5ADB883135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A3F489F-E38F-F8A5-8982-1DCF5E186A52}"/>
              </a:ext>
            </a:extLst>
          </p:cNvPr>
          <p:cNvSpPr txBox="1">
            <a:spLocks/>
          </p:cNvSpPr>
          <p:nvPr/>
        </p:nvSpPr>
        <p:spPr>
          <a:xfrm>
            <a:off x="594360" y="409798"/>
            <a:ext cx="11430000" cy="1062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lumni Sans" pitchFamily="2" charset="77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2144"/>
                </a:solidFill>
              </a:rPr>
              <a:t>ASEAN is benefiting from developments in the last decade (2 of 4)</a:t>
            </a:r>
            <a:br>
              <a:rPr lang="en-US" sz="2800" b="1" dirty="0">
                <a:solidFill>
                  <a:srgbClr val="0F2144"/>
                </a:solidFill>
              </a:rPr>
            </a:br>
            <a:r>
              <a:rPr lang="en-US" sz="2800" dirty="0">
                <a:solidFill>
                  <a:srgbClr val="0F2144"/>
                </a:solidFill>
              </a:rPr>
              <a:t>The FDI gap between China and ASEAN has been narrowing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7F3A3CD-F371-D1FF-E38C-FCB8EAE5E196}"/>
              </a:ext>
            </a:extLst>
          </p:cNvPr>
          <p:cNvSpPr txBox="1">
            <a:spLocks/>
          </p:cNvSpPr>
          <p:nvPr/>
        </p:nvSpPr>
        <p:spPr>
          <a:xfrm>
            <a:off x="512065" y="5157217"/>
            <a:ext cx="4736592" cy="76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ASEAN inward FDI stock does not include Lao PDR; and Viet Nam due to data unavailability.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APEC PSU calculations using data from the IMF (accessed 21 March 2024).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980E42-33AF-C50D-713F-4743C10B2113}"/>
              </a:ext>
            </a:extLst>
          </p:cNvPr>
          <p:cNvSpPr txBox="1">
            <a:spLocks/>
          </p:cNvSpPr>
          <p:nvPr/>
        </p:nvSpPr>
        <p:spPr>
          <a:xfrm>
            <a:off x="594359" y="1375597"/>
            <a:ext cx="4654298" cy="62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inward FDI stock, by economy </a:t>
            </a:r>
            <a:b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(billion USD)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D45F05-C87B-6A05-14C7-F1EA467115A5}"/>
              </a:ext>
            </a:extLst>
          </p:cNvPr>
          <p:cNvGraphicFramePr/>
          <p:nvPr/>
        </p:nvGraphicFramePr>
        <p:xfrm>
          <a:off x="5614416" y="2112264"/>
          <a:ext cx="5983227" cy="304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521C23-BB0F-AE9C-58FD-6DFBC6821617}"/>
              </a:ext>
            </a:extLst>
          </p:cNvPr>
          <p:cNvGraphicFramePr/>
          <p:nvPr/>
        </p:nvGraphicFramePr>
        <p:xfrm>
          <a:off x="553213" y="2112265"/>
          <a:ext cx="4695443" cy="304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D5685B-5CC1-FF0C-83E3-E4F4B07D958D}"/>
              </a:ext>
            </a:extLst>
          </p:cNvPr>
          <p:cNvSpPr txBox="1">
            <a:spLocks/>
          </p:cNvSpPr>
          <p:nvPr/>
        </p:nvSpPr>
        <p:spPr>
          <a:xfrm>
            <a:off x="5614416" y="1375598"/>
            <a:ext cx="5983228" cy="622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economies that gained &gt;0.5pp of market share in ASEAN inward FDI stock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577520-D9ED-75E3-0EB9-746BD6D4E3CF}"/>
              </a:ext>
            </a:extLst>
          </p:cNvPr>
          <p:cNvSpPr txBox="1">
            <a:spLocks/>
          </p:cNvSpPr>
          <p:nvPr/>
        </p:nvSpPr>
        <p:spPr>
          <a:xfrm>
            <a:off x="5577839" y="5157216"/>
            <a:ext cx="6019804" cy="9875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Ligh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Based on the difference in average shares between 2014-2017 and 2019-2022. Inward ASEAN FDI stock does not include Lao PDR; and Viet Nam due to data unavailability.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APEC PSU calculations using data from the IMF (accessed 21 March 2024).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0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1041</Words>
  <Application>Microsoft Office PowerPoint</Application>
  <PresentationFormat>Widescreen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Alumni Sans</vt:lpstr>
      <vt:lpstr>Alumni Sans Light</vt:lpstr>
      <vt:lpstr>Arial</vt:lpstr>
      <vt:lpstr>Calibri</vt:lpstr>
      <vt:lpstr>Calibri Light</vt:lpstr>
      <vt:lpstr>Gotham Light</vt:lpstr>
      <vt:lpstr>Gotham Medium</vt:lpstr>
      <vt:lpstr>Office Theme</vt:lpstr>
      <vt:lpstr>Impact of Trade Fragmentation  in the Asia-Pacific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 Stenning</dc:creator>
  <cp:lastModifiedBy>Sylwyn Jr. Critica Calizo</cp:lastModifiedBy>
  <cp:revision>285</cp:revision>
  <dcterms:created xsi:type="dcterms:W3CDTF">2023-02-21T20:03:59Z</dcterms:created>
  <dcterms:modified xsi:type="dcterms:W3CDTF">2024-03-27T02:55:44Z</dcterms:modified>
</cp:coreProperties>
</file>