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60" r:id="rId3"/>
    <p:sldId id="261" r:id="rId4"/>
    <p:sldId id="262" r:id="rId5"/>
    <p:sldId id="263" r:id="rId6"/>
    <p:sldId id="264"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2256"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howGuides="1">
      <p:cViewPr varScale="1">
        <p:scale>
          <a:sx n="53" d="100"/>
          <a:sy n="53" d="100"/>
        </p:scale>
        <p:origin x="696" y="200"/>
      </p:cViewPr>
      <p:guideLst>
        <p:guide orient="horz" pos="2256"/>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p:spTree>
      <p:nvGrpSpPr>
        <p:cNvPr id="1" name=""/>
        <p:cNvGrpSpPr/>
        <p:nvPr/>
      </p:nvGrpSpPr>
      <p:grpSpPr>
        <a:xfrm>
          <a:off x="0" y="0"/>
          <a:ext cx="0" cy="0"/>
          <a:chOff x="0" y="0"/>
          <a:chExt cx="0" cy="0"/>
        </a:xfrm>
      </p:grpSpPr>
      <p:sp>
        <p:nvSpPr>
          <p:cNvPr id="11" name="Nivel de texto 1…"/>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 y fecha</a:t>
            </a:r>
          </a:p>
          <a:p>
            <a:pPr lvl="1"/>
            <a:endParaRPr/>
          </a:p>
          <a:p>
            <a:pPr lvl="2"/>
            <a:endParaRPr/>
          </a:p>
          <a:p>
            <a:pPr lvl="3"/>
            <a:endParaRPr/>
          </a:p>
          <a:p>
            <a:pPr lvl="4"/>
            <a:endParaRPr/>
          </a:p>
        </p:txBody>
      </p:sp>
      <p:sp>
        <p:nvSpPr>
          <p:cNvPr id="12" name="Título de presentación"/>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Título de presentación</a:t>
            </a:r>
          </a:p>
        </p:txBody>
      </p:sp>
      <p:sp>
        <p:nvSpPr>
          <p:cNvPr id="13" name="Nivel de texto 1…"/>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Subtítulo de presentación</a:t>
            </a: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109" name="Nivel de texto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Subtítulo de agenda</a:t>
            </a:r>
          </a:p>
          <a:p>
            <a:pPr lvl="1"/>
            <a:endParaRPr/>
          </a:p>
          <a:p>
            <a:pPr lvl="2"/>
            <a:endParaRPr/>
          </a:p>
          <a:p>
            <a:pPr lvl="3"/>
            <a:endParaRPr/>
          </a:p>
          <a:p>
            <a:pPr lvl="4"/>
            <a:endParaRPr/>
          </a:p>
        </p:txBody>
      </p:sp>
      <p:sp>
        <p:nvSpPr>
          <p:cNvPr id="110" name="Nivel de texto 1…"/>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Temas de agenda</a:t>
            </a:r>
          </a:p>
        </p:txBody>
      </p:sp>
      <p:sp>
        <p:nvSpPr>
          <p:cNvPr id="11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118" name="Nivel de texto 1…"/>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11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ato (grande)">
    <p:spTree>
      <p:nvGrpSpPr>
        <p:cNvPr id="1" name=""/>
        <p:cNvGrpSpPr/>
        <p:nvPr/>
      </p:nvGrpSpPr>
      <p:grpSpPr>
        <a:xfrm>
          <a:off x="0" y="0"/>
          <a:ext cx="0" cy="0"/>
          <a:chOff x="0" y="0"/>
          <a:chExt cx="0" cy="0"/>
        </a:xfrm>
      </p:grpSpPr>
      <p:sp>
        <p:nvSpPr>
          <p:cNvPr id="126" name="Nivel de texto 1…"/>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Información del dato"/>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Información del dato</a:t>
            </a:r>
          </a:p>
        </p:txBody>
      </p:sp>
      <p:sp>
        <p:nvSpPr>
          <p:cNvPr id="12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35" name="Nivel de texto 1…"/>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Atribución</a:t>
            </a:r>
          </a:p>
          <a:p>
            <a:pPr lvl="1"/>
            <a:endParaRPr/>
          </a:p>
          <a:p>
            <a:pPr lvl="2"/>
            <a:endParaRPr/>
          </a:p>
          <a:p>
            <a:pPr lvl="3"/>
            <a:endParaRPr/>
          </a:p>
          <a:p>
            <a:pPr lvl="4"/>
            <a:endParaRPr/>
          </a:p>
        </p:txBody>
      </p:sp>
      <p:sp>
        <p:nvSpPr>
          <p:cNvPr id="136" name="Nivel de texto 1…"/>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“Frase celebre”</a:t>
            </a: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44" name="Plato de ensalada con arroz frito, huevos duros y palillo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45" name="Tazón con tortas de salmón, ensalada y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46" name="Plato de pasta pappardelle con mantequilla de perejil, avellanas tostadas y queso parmesano rallado"/>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47"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tazón de ensalada con arroz frito, huevos cocidos y palillo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5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6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alternativa">
    <p:spTree>
      <p:nvGrpSpPr>
        <p:cNvPr id="1" name=""/>
        <p:cNvGrpSpPr/>
        <p:nvPr/>
      </p:nvGrpSpPr>
      <p:grpSpPr>
        <a:xfrm>
          <a:off x="0" y="0"/>
          <a:ext cx="0" cy="0"/>
          <a:chOff x="0" y="0"/>
          <a:chExt cx="0" cy="0"/>
        </a:xfrm>
      </p:grpSpPr>
      <p:sp>
        <p:nvSpPr>
          <p:cNvPr id="32" name="Tazón con tortas de salmón, ensalada y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Título de diapositiva"/>
          <p:cNvSpPr txBox="1">
            <a:spLocks noGrp="1"/>
          </p:cNvSpPr>
          <p:nvPr>
            <p:ph type="title" hasCustomPrompt="1"/>
          </p:nvPr>
        </p:nvSpPr>
        <p:spPr>
          <a:xfrm>
            <a:off x="1206500" y="1270000"/>
            <a:ext cx="9779000" cy="5882274"/>
          </a:xfrm>
          <a:prstGeom prst="rect">
            <a:avLst/>
          </a:prstGeom>
        </p:spPr>
        <p:txBody>
          <a:bodyPr anchor="b"/>
          <a:lstStyle/>
          <a:p>
            <a:r>
              <a:t>Título de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Subtítulo de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xfrm>
            <a:off x="1206500" y="1079500"/>
            <a:ext cx="21971000" cy="1433164"/>
          </a:xfrm>
          <a:prstGeom prst="rect">
            <a:avLst/>
          </a:prstGeom>
        </p:spPr>
        <p:txBody>
          <a:bodyPr/>
          <a:lstStyle/>
          <a:p>
            <a:r>
              <a:t>Título de diapositiva</a:t>
            </a:r>
          </a:p>
        </p:txBody>
      </p:sp>
      <p:sp>
        <p:nvSpPr>
          <p:cNvPr id="43" name="Nivel de texto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Subtítulo de diapositiva</a:t>
            </a:r>
          </a:p>
          <a:p>
            <a:pPr lvl="1"/>
            <a:endParaRPr/>
          </a:p>
          <a:p>
            <a:pPr lvl="2"/>
            <a:endParaRPr/>
          </a:p>
          <a:p>
            <a:pPr lvl="3"/>
            <a:endParaRPr/>
          </a:p>
          <a:p>
            <a:pPr lvl="4"/>
            <a:endParaRPr/>
          </a:p>
        </p:txBody>
      </p:sp>
      <p:sp>
        <p:nvSpPr>
          <p:cNvPr id="44" name="Nivel de texto 1…"/>
          <p:cNvSpPr txBox="1">
            <a:spLocks noGrp="1"/>
          </p:cNvSpPr>
          <p:nvPr>
            <p:ph type="body" idx="21" hasCustomPrompt="1"/>
          </p:nvPr>
        </p:nvSpPr>
        <p:spPr>
          <a:xfrm>
            <a:off x="1206500" y="4248503"/>
            <a:ext cx="21971000" cy="8256014"/>
          </a:xfrm>
          <a:prstGeom prst="rect">
            <a:avLst/>
          </a:prstGeom>
        </p:spPr>
        <p:txBody>
          <a:bodyPr numCol="1" spcCol="38100"/>
          <a:lstStyle/>
          <a:p>
            <a:r>
              <a:t>Texto en viñeta de diapositiva</a:t>
            </a: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Nivel de texto 1…"/>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Subtítulo de diapositiva</a:t>
            </a:r>
          </a:p>
          <a:p>
            <a:pPr lvl="1"/>
            <a:endParaRPr/>
          </a:p>
          <a:p>
            <a:pPr lvl="2"/>
            <a:endParaRPr/>
          </a:p>
          <a:p>
            <a:pPr lvl="3"/>
            <a:endParaRPr/>
          </a:p>
          <a:p>
            <a:pPr lvl="4"/>
            <a:endParaRPr/>
          </a:p>
        </p:txBody>
      </p:sp>
      <p:sp>
        <p:nvSpPr>
          <p:cNvPr id="61" name="Nivel de texto 1…"/>
          <p:cNvSpPr txBox="1">
            <a:spLocks noGrp="1"/>
          </p:cNvSpPr>
          <p:nvPr>
            <p:ph type="body" sz="half" idx="21" hasCustomPrompt="1"/>
          </p:nvPr>
        </p:nvSpPr>
        <p:spPr>
          <a:xfrm>
            <a:off x="1206500" y="4248503"/>
            <a:ext cx="9779000" cy="8256631"/>
          </a:xfrm>
          <a:prstGeom prst="rect">
            <a:avLst/>
          </a:prstGeom>
        </p:spPr>
        <p:txBody>
          <a:bodyPr numCol="1" spcCol="38100"/>
          <a:lstStyle/>
          <a:p>
            <a:r>
              <a:t>Texto en viñeta de diapositiva</a:t>
            </a:r>
          </a:p>
        </p:txBody>
      </p:sp>
      <p:sp>
        <p:nvSpPr>
          <p:cNvPr id="62" name="Plato de pasta pappardelle con mantequilla de perejil, avellanas tostadas y queso parmesano rallado"/>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video en vivo (pequeño)">
    <p:spTree>
      <p:nvGrpSpPr>
        <p:cNvPr id="1" name=""/>
        <p:cNvGrpSpPr/>
        <p:nvPr/>
      </p:nvGrpSpPr>
      <p:grpSpPr>
        <a:xfrm>
          <a:off x="0" y="0"/>
          <a:ext cx="0" cy="0"/>
          <a:chOff x="0" y="0"/>
          <a:chExt cx="0" cy="0"/>
        </a:xfrm>
      </p:grpSpPr>
      <p:sp>
        <p:nvSpPr>
          <p:cNvPr id="71" name="Nivel de texto 1…"/>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Subtítulo de diapositiva</a:t>
            </a:r>
          </a:p>
          <a:p>
            <a:pPr lvl="1"/>
            <a:endParaRPr/>
          </a:p>
          <a:p>
            <a:pPr lvl="2"/>
            <a:endParaRPr/>
          </a:p>
          <a:p>
            <a:pPr lvl="3"/>
            <a:endParaRPr/>
          </a:p>
          <a:p>
            <a:pPr lvl="4"/>
            <a:endParaRPr/>
          </a:p>
        </p:txBody>
      </p:sp>
      <p:sp>
        <p:nvSpPr>
          <p:cNvPr id="72" name="Nivel de texto 1…"/>
          <p:cNvSpPr txBox="1">
            <a:spLocks noGrp="1"/>
          </p:cNvSpPr>
          <p:nvPr>
            <p:ph type="body" sz="half" idx="21" hasCustomPrompt="1"/>
          </p:nvPr>
        </p:nvSpPr>
        <p:spPr>
          <a:xfrm>
            <a:off x="1206500" y="4248503"/>
            <a:ext cx="9779000" cy="8256631"/>
          </a:xfrm>
          <a:prstGeom prst="rect">
            <a:avLst/>
          </a:prstGeom>
        </p:spPr>
        <p:txBody>
          <a:bodyPr numCol="1" spcCol="38100"/>
          <a:lstStyle/>
          <a:p>
            <a:r>
              <a:t>Texto en viñeta de diapositiva</a:t>
            </a:r>
          </a:p>
        </p:txBody>
      </p:sp>
      <p:sp>
        <p:nvSpPr>
          <p:cNvPr id="7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7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video en vivo (grande)">
    <p:spTree>
      <p:nvGrpSpPr>
        <p:cNvPr id="1" name=""/>
        <p:cNvGrpSpPr/>
        <p:nvPr/>
      </p:nvGrpSpPr>
      <p:grpSpPr>
        <a:xfrm>
          <a:off x="0" y="0"/>
          <a:ext cx="0" cy="0"/>
          <a:chOff x="0" y="0"/>
          <a:chExt cx="0" cy="0"/>
        </a:xfrm>
      </p:grpSpPr>
      <p:sp>
        <p:nvSpPr>
          <p:cNvPr id="81" name="Nivel de texto 1…"/>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Subtítulo de diapositiva</a:t>
            </a:r>
          </a:p>
          <a:p>
            <a:pPr lvl="1"/>
            <a:endParaRPr/>
          </a:p>
          <a:p>
            <a:pPr lvl="2"/>
            <a:endParaRPr/>
          </a:p>
          <a:p>
            <a:pPr lvl="3"/>
            <a:endParaRPr/>
          </a:p>
          <a:p>
            <a:pPr lvl="4"/>
            <a:endParaRPr/>
          </a:p>
        </p:txBody>
      </p:sp>
      <p:sp>
        <p:nvSpPr>
          <p:cNvPr id="82" name="Nivel de texto 1…"/>
          <p:cNvSpPr txBox="1">
            <a:spLocks noGrp="1"/>
          </p:cNvSpPr>
          <p:nvPr>
            <p:ph type="body" sz="half" idx="21" hasCustomPrompt="1"/>
          </p:nvPr>
        </p:nvSpPr>
        <p:spPr>
          <a:xfrm>
            <a:off x="1206500" y="4248503"/>
            <a:ext cx="9779000" cy="8256631"/>
          </a:xfrm>
          <a:prstGeom prst="rect">
            <a:avLst/>
          </a:prstGeom>
        </p:spPr>
        <p:txBody>
          <a:bodyPr numCol="1" spcCol="38100"/>
          <a:lstStyle/>
          <a:p>
            <a:r>
              <a:t>Texto en viñeta de diapositiva</a:t>
            </a:r>
          </a:p>
        </p:txBody>
      </p:sp>
      <p:sp>
        <p:nvSpPr>
          <p:cNvPr id="8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8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91" name="Título de sección"/>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92" name="Número de diapositiva"/>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99" name="Título de diapositiva"/>
          <p:cNvSpPr txBox="1">
            <a:spLocks noGrp="1"/>
          </p:cNvSpPr>
          <p:nvPr>
            <p:ph type="title" hasCustomPrompt="1"/>
          </p:nvPr>
        </p:nvSpPr>
        <p:spPr>
          <a:xfrm>
            <a:off x="1206500" y="1079500"/>
            <a:ext cx="21971000" cy="1434950"/>
          </a:xfrm>
          <a:prstGeom prst="rect">
            <a:avLst/>
          </a:prstGeom>
        </p:spPr>
        <p:txBody>
          <a:bodyPr/>
          <a:lstStyle/>
          <a:p>
            <a:r>
              <a:t>Título de diapositiva</a:t>
            </a:r>
          </a:p>
        </p:txBody>
      </p:sp>
      <p:sp>
        <p:nvSpPr>
          <p:cNvPr id="100" name="Nivel de texto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Subtítulo de diapositiva</a:t>
            </a:r>
          </a:p>
          <a:p>
            <a:pPr lvl="1"/>
            <a:endParaRPr/>
          </a:p>
          <a:p>
            <a:pPr lvl="2"/>
            <a:endParaRPr/>
          </a:p>
          <a:p>
            <a:pPr lvl="3"/>
            <a:endParaRPr/>
          </a:p>
          <a:p>
            <a:pPr lvl="4"/>
            <a:endParaRPr/>
          </a:p>
        </p:txBody>
      </p:sp>
      <p:sp>
        <p:nvSpPr>
          <p:cNvPr id="10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Texto en viñeta de diapositiva</a:t>
            </a:r>
          </a:p>
          <a:p>
            <a:pPr lvl="1"/>
            <a:endParaRPr/>
          </a:p>
          <a:p>
            <a:pPr lvl="2"/>
            <a:endParaRPr/>
          </a:p>
          <a:p>
            <a:pPr lvl="3"/>
            <a:endParaRPr/>
          </a:p>
          <a:p>
            <a:pPr lvl="4"/>
            <a:endParaRPr/>
          </a:p>
        </p:txBody>
      </p:sp>
      <p:sp>
        <p:nvSpPr>
          <p:cNvPr id="3" name="Texto del título"/>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del título</a:t>
            </a:r>
          </a:p>
        </p:txBody>
      </p:sp>
      <p:sp>
        <p:nvSpPr>
          <p:cNvPr id="4" name="Número de diapositiva"/>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ACVC - enero 2024"/>
          <p:cNvSpPr txBox="1">
            <a:spLocks noGrp="1"/>
          </p:cNvSpPr>
          <p:nvPr>
            <p:ph type="body" sz="quarter" idx="1"/>
          </p:nvPr>
        </p:nvSpPr>
        <p:spPr>
          <a:xfrm>
            <a:off x="1201341" y="11859862"/>
            <a:ext cx="21971002" cy="636980"/>
          </a:xfrm>
          <a:prstGeom prst="rect">
            <a:avLst/>
          </a:prstGeom>
        </p:spPr>
        <p:txBody>
          <a:bodyPr>
            <a:normAutofit lnSpcReduction="10000"/>
          </a:bodyPr>
          <a:lstStyle>
            <a:lvl1pPr algn="r"/>
          </a:lstStyle>
          <a:p>
            <a:r>
              <a:t>ACVC - enero 2024 </a:t>
            </a:r>
          </a:p>
        </p:txBody>
      </p:sp>
      <p:sp>
        <p:nvSpPr>
          <p:cNvPr id="172" name="Tendencia VC Chile 2023"/>
          <p:cNvSpPr txBox="1">
            <a:spLocks noGrp="1"/>
          </p:cNvSpPr>
          <p:nvPr>
            <p:ph type="title"/>
          </p:nvPr>
        </p:nvSpPr>
        <p:spPr>
          <a:xfrm>
            <a:off x="1206495" y="2574990"/>
            <a:ext cx="21971006" cy="4648203"/>
          </a:xfrm>
          <a:prstGeom prst="rect">
            <a:avLst/>
          </a:prstGeom>
        </p:spPr>
        <p:txBody>
          <a:bodyPr/>
          <a:lstStyle>
            <a:lvl1pPr algn="ctr">
              <a:defRPr spc="-300"/>
            </a:lvl1pPr>
          </a:lstStyle>
          <a:p>
            <a:r>
              <a:t>Tendencia VC Chile 2023</a:t>
            </a:r>
          </a:p>
        </p:txBody>
      </p:sp>
      <p:pic>
        <p:nvPicPr>
          <p:cNvPr id="173" name="Logo ACVC final_traz-01.png" descr="Logo ACVC final_traz-01.png"/>
          <p:cNvPicPr>
            <a:picLocks noChangeAspect="1"/>
          </p:cNvPicPr>
          <p:nvPr/>
        </p:nvPicPr>
        <p:blipFill>
          <a:blip r:embed="rId2"/>
          <a:stretch>
            <a:fillRect/>
          </a:stretch>
        </p:blipFill>
        <p:spPr>
          <a:xfrm>
            <a:off x="-408805" y="-306747"/>
            <a:ext cx="3889209" cy="251654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Latam"/>
          <p:cNvSpPr txBox="1"/>
          <p:nvPr/>
        </p:nvSpPr>
        <p:spPr>
          <a:xfrm>
            <a:off x="405844" y="2381250"/>
            <a:ext cx="2058368"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ct val="100000"/>
              </a:lnSpc>
              <a:spcBef>
                <a:spcPts val="0"/>
              </a:spcBef>
              <a:defRPr sz="6000" b="1">
                <a:latin typeface="Calibri"/>
                <a:ea typeface="Calibri"/>
                <a:cs typeface="Calibri"/>
                <a:sym typeface="Calibri"/>
              </a:defRPr>
            </a:lvl1pPr>
          </a:lstStyle>
          <a:p>
            <a:r>
              <a:rPr dirty="0" err="1"/>
              <a:t>Latam</a:t>
            </a:r>
            <a:endParaRPr dirty="0"/>
          </a:p>
        </p:txBody>
      </p:sp>
      <p:pic>
        <p:nvPicPr>
          <p:cNvPr id="192" name="LatamCBbyQ.png" descr="LatamCBbyQ.png"/>
          <p:cNvPicPr>
            <a:picLocks noChangeAspect="1"/>
          </p:cNvPicPr>
          <p:nvPr/>
        </p:nvPicPr>
        <p:blipFill>
          <a:blip r:embed="rId2"/>
          <a:stretch>
            <a:fillRect/>
          </a:stretch>
        </p:blipFill>
        <p:spPr>
          <a:xfrm>
            <a:off x="241300" y="3403600"/>
            <a:ext cx="18702800" cy="9991480"/>
          </a:xfrm>
          <a:prstGeom prst="rect">
            <a:avLst/>
          </a:prstGeom>
          <a:ln w="12700">
            <a:miter lim="400000"/>
          </a:ln>
        </p:spPr>
      </p:pic>
      <p:pic>
        <p:nvPicPr>
          <p:cNvPr id="193" name="LatamCBporEtapa.png" descr="LatamCBporEtapa.png"/>
          <p:cNvPicPr>
            <a:picLocks noChangeAspect="1"/>
          </p:cNvPicPr>
          <p:nvPr/>
        </p:nvPicPr>
        <p:blipFill>
          <a:blip r:embed="rId3"/>
          <a:stretch>
            <a:fillRect/>
          </a:stretch>
        </p:blipFill>
        <p:spPr>
          <a:xfrm>
            <a:off x="11783232" y="126370"/>
            <a:ext cx="12600768" cy="6731630"/>
          </a:xfrm>
          <a:prstGeom prst="rect">
            <a:avLst/>
          </a:prstGeom>
          <a:ln w="12700">
            <a:miter lim="400000"/>
          </a:ln>
        </p:spPr>
      </p:pic>
      <p:pic>
        <p:nvPicPr>
          <p:cNvPr id="194" name="Logo ACVC final_traz-01.png" descr="Logo ACVC final_traz-01.png"/>
          <p:cNvPicPr>
            <a:picLocks noChangeAspect="1"/>
          </p:cNvPicPr>
          <p:nvPr/>
        </p:nvPicPr>
        <p:blipFill>
          <a:blip r:embed="rId4"/>
          <a:stretch>
            <a:fillRect/>
          </a:stretch>
        </p:blipFill>
        <p:spPr>
          <a:xfrm>
            <a:off x="-408805" y="463274"/>
            <a:ext cx="3889209" cy="251654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Latam"/>
          <p:cNvSpPr txBox="1"/>
          <p:nvPr/>
        </p:nvSpPr>
        <p:spPr>
          <a:xfrm>
            <a:off x="710643" y="3308350"/>
            <a:ext cx="2058369"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ct val="100000"/>
              </a:lnSpc>
              <a:spcBef>
                <a:spcPts val="0"/>
              </a:spcBef>
              <a:defRPr sz="6000" b="1">
                <a:latin typeface="Calibri"/>
                <a:ea typeface="Calibri"/>
                <a:cs typeface="Calibri"/>
                <a:sym typeface="Calibri"/>
              </a:defRPr>
            </a:lvl1pPr>
          </a:lstStyle>
          <a:p>
            <a:r>
              <a:t>Latam</a:t>
            </a:r>
          </a:p>
        </p:txBody>
      </p:sp>
      <p:pic>
        <p:nvPicPr>
          <p:cNvPr id="197" name="Tendencias Latam Q1.Q2 Lavca.png" descr="Tendencias Latam Q1.Q2 Lavca.png"/>
          <p:cNvPicPr>
            <a:picLocks noChangeAspect="1"/>
          </p:cNvPicPr>
          <p:nvPr/>
        </p:nvPicPr>
        <p:blipFill>
          <a:blip r:embed="rId2"/>
          <a:stretch>
            <a:fillRect/>
          </a:stretch>
        </p:blipFill>
        <p:spPr>
          <a:xfrm>
            <a:off x="7186879" y="1970841"/>
            <a:ext cx="14953182" cy="11145917"/>
          </a:xfrm>
          <a:prstGeom prst="rect">
            <a:avLst/>
          </a:prstGeom>
          <a:ln w="12700">
            <a:miter lim="400000"/>
          </a:ln>
        </p:spPr>
      </p:pic>
      <p:sp>
        <p:nvSpPr>
          <p:cNvPr id="198" name="El ritmo de inversión de capital en la región se desaceleró después de dos años récord, con 6.300 millones de dólares en VC, PE, infraestructura y crédito privado en el primer semestre de 2023."/>
          <p:cNvSpPr txBox="1">
            <a:spLocks noGrp="1"/>
          </p:cNvSpPr>
          <p:nvPr>
            <p:ph type="title"/>
          </p:nvPr>
        </p:nvSpPr>
        <p:spPr>
          <a:xfrm>
            <a:off x="647695" y="4385138"/>
            <a:ext cx="5208990" cy="3169346"/>
          </a:xfrm>
          <a:prstGeom prst="rect">
            <a:avLst/>
          </a:prstGeom>
        </p:spPr>
        <p:txBody>
          <a:bodyPr/>
          <a:lstStyle>
            <a:lvl1pPr defTabSz="2145738">
              <a:lnSpc>
                <a:spcPct val="90000"/>
              </a:lnSpc>
              <a:spcBef>
                <a:spcPts val="3900"/>
              </a:spcBef>
              <a:defRPr sz="3000" b="0" spc="0">
                <a:latin typeface="Calibri"/>
                <a:ea typeface="Calibri"/>
                <a:cs typeface="Calibri"/>
                <a:sym typeface="Calibri"/>
              </a:defRPr>
            </a:lvl1pPr>
          </a:lstStyle>
          <a:p>
            <a:r>
              <a:t>El ritmo de inversión de capital en la región se desaceleró después de dos años récord, con 6.300 millones de dólares en VC, PE, infraestructura y crédito privado en el primer semestre de 2023.</a:t>
            </a:r>
          </a:p>
        </p:txBody>
      </p:sp>
      <p:pic>
        <p:nvPicPr>
          <p:cNvPr id="199" name="Logo ACVC final_traz-01.png" descr="Logo ACVC final_traz-01.png"/>
          <p:cNvPicPr>
            <a:picLocks noChangeAspect="1"/>
          </p:cNvPicPr>
          <p:nvPr/>
        </p:nvPicPr>
        <p:blipFill>
          <a:blip r:embed="rId3"/>
          <a:stretch>
            <a:fillRect/>
          </a:stretch>
        </p:blipFill>
        <p:spPr>
          <a:xfrm>
            <a:off x="-408805" y="-306747"/>
            <a:ext cx="3889209" cy="2516547"/>
          </a:xfrm>
          <a:prstGeom prst="rect">
            <a:avLst/>
          </a:prstGeom>
          <a:ln w="12700">
            <a:miter lim="400000"/>
          </a:ln>
        </p:spPr>
      </p:pic>
      <p:sp>
        <p:nvSpPr>
          <p:cNvPr id="200" name="Datos hasta el 30 de junio de 2023.…"/>
          <p:cNvSpPr txBox="1"/>
          <p:nvPr/>
        </p:nvSpPr>
        <p:spPr>
          <a:xfrm>
            <a:off x="647695" y="10257300"/>
            <a:ext cx="4878492" cy="2496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pPr marL="297815" indent="-297815" defTabSz="1633686">
              <a:spcBef>
                <a:spcPts val="3000"/>
              </a:spcBef>
              <a:buSzPct val="123000"/>
              <a:buChar char="*"/>
              <a:defRPr sz="2300">
                <a:latin typeface="Calibri"/>
                <a:ea typeface="Calibri"/>
                <a:cs typeface="Calibri"/>
                <a:sym typeface="Calibri"/>
              </a:defRPr>
            </a:pPr>
            <a:r>
              <a:t>Datos hasta el 30 de junio de 2023. </a:t>
            </a:r>
          </a:p>
          <a:p>
            <a:pPr defTabSz="1633686">
              <a:spcBef>
                <a:spcPts val="3000"/>
              </a:spcBef>
              <a:defRPr sz="2300">
                <a:latin typeface="Calibri"/>
                <a:ea typeface="Calibri"/>
                <a:cs typeface="Calibri"/>
                <a:sym typeface="Calibri"/>
              </a:defRPr>
            </a:pPr>
            <a:r>
              <a:t>** Los datos de Lavca no considera las rondas menores a US$500 mil, ni las inversiones de los CVC y FFOO., por eso la disminución de lo invertido es mayor respecto a la prepandemia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i bien el año cierra con una baja respecto al 2022, esta es moderada respecto a otros mercados, aún así:…"/>
          <p:cNvSpPr txBox="1">
            <a:spLocks noGrp="1"/>
          </p:cNvSpPr>
          <p:nvPr>
            <p:ph type="title"/>
          </p:nvPr>
        </p:nvSpPr>
        <p:spPr>
          <a:xfrm>
            <a:off x="749296" y="1557005"/>
            <a:ext cx="11273040" cy="10126566"/>
          </a:xfrm>
          <a:prstGeom prst="rect">
            <a:avLst/>
          </a:prstGeom>
        </p:spPr>
        <p:txBody>
          <a:bodyPr/>
          <a:lstStyle/>
          <a:p>
            <a:pPr>
              <a:lnSpc>
                <a:spcPct val="90000"/>
              </a:lnSpc>
              <a:spcBef>
                <a:spcPts val="4500"/>
              </a:spcBef>
              <a:defRPr sz="3500" b="0" spc="0">
                <a:latin typeface="Calibri"/>
                <a:ea typeface="Calibri"/>
                <a:cs typeface="Calibri"/>
                <a:sym typeface="Calibri"/>
              </a:defRPr>
            </a:pPr>
            <a:r>
              <a:t>Si bien el año cierra con una baja respecto al 2022, esta es moderada respecto a otros mercados, aún así:</a:t>
            </a:r>
          </a:p>
          <a:p>
            <a:pPr>
              <a:lnSpc>
                <a:spcPct val="90000"/>
              </a:lnSpc>
              <a:spcBef>
                <a:spcPts val="4500"/>
              </a:spcBef>
              <a:defRPr sz="3500" b="0" spc="0">
                <a:latin typeface="Calibri"/>
                <a:ea typeface="Calibri"/>
                <a:cs typeface="Calibri"/>
                <a:sym typeface="Calibri"/>
              </a:defRPr>
            </a:pPr>
            <a:r>
              <a:t>-Aunque Si bien el número de rondas se mantuvo relativamente estable, la gran diferencia es que la segunda mitad del año bajó considerablemente el promedio de lo invertido en cada ronda, bajando el valor promedio en 65%. </a:t>
            </a:r>
          </a:p>
          <a:p>
            <a:pPr>
              <a:lnSpc>
                <a:spcPct val="90000"/>
              </a:lnSpc>
              <a:spcBef>
                <a:spcPts val="4500"/>
              </a:spcBef>
              <a:defRPr sz="3500" b="0" spc="0">
                <a:latin typeface="Calibri"/>
                <a:ea typeface="Calibri"/>
                <a:cs typeface="Calibri"/>
                <a:sym typeface="Calibri"/>
              </a:defRPr>
            </a:pPr>
            <a:r>
              <a:t>-Respecto el tamaño máximo de las rondas, durante el primer semestre hubo 12 de 10 millones de dólares o más, mientras que en el segundo semestre hubo solo 6, lo que también se acopla a la baja en la inversión.</a:t>
            </a:r>
          </a:p>
        </p:txBody>
      </p:sp>
      <p:sp>
        <p:nvSpPr>
          <p:cNvPr id="203" name="Chile 2023"/>
          <p:cNvSpPr txBox="1"/>
          <p:nvPr/>
        </p:nvSpPr>
        <p:spPr>
          <a:xfrm>
            <a:off x="609044" y="3396675"/>
            <a:ext cx="3573810"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ct val="100000"/>
              </a:lnSpc>
              <a:spcBef>
                <a:spcPts val="0"/>
              </a:spcBef>
              <a:defRPr sz="6000" b="1">
                <a:latin typeface="Calibri"/>
                <a:ea typeface="Calibri"/>
                <a:cs typeface="Calibri"/>
                <a:sym typeface="Calibri"/>
              </a:defRPr>
            </a:lvl1pPr>
          </a:lstStyle>
          <a:p>
            <a:r>
              <a:rPr dirty="0"/>
              <a:t>Chile 2023 </a:t>
            </a:r>
          </a:p>
        </p:txBody>
      </p:sp>
      <p:graphicFrame>
        <p:nvGraphicFramePr>
          <p:cNvPr id="204" name="Tabla 1"/>
          <p:cNvGraphicFramePr/>
          <p:nvPr>
            <p:extLst>
              <p:ext uri="{D42A27DB-BD31-4B8C-83A1-F6EECF244321}">
                <p14:modId xmlns:p14="http://schemas.microsoft.com/office/powerpoint/2010/main" val="1770335768"/>
              </p:ext>
            </p:extLst>
          </p:nvPr>
        </p:nvGraphicFramePr>
        <p:xfrm>
          <a:off x="12440654" y="4054141"/>
          <a:ext cx="11248972" cy="8891838"/>
        </p:xfrm>
        <a:graphic>
          <a:graphicData uri="http://schemas.openxmlformats.org/drawingml/2006/table">
            <a:tbl>
              <a:tblPr>
                <a:tableStyleId>{4C3C2611-4C71-4FC5-86AE-919BDF0F9419}</a:tableStyleId>
              </a:tblPr>
              <a:tblGrid>
                <a:gridCol w="1753389">
                  <a:extLst>
                    <a:ext uri="{9D8B030D-6E8A-4147-A177-3AD203B41FA5}">
                      <a16:colId xmlns:a16="http://schemas.microsoft.com/office/drawing/2014/main" val="20000"/>
                    </a:ext>
                  </a:extLst>
                </a:gridCol>
                <a:gridCol w="4226873">
                  <a:extLst>
                    <a:ext uri="{9D8B030D-6E8A-4147-A177-3AD203B41FA5}">
                      <a16:colId xmlns:a16="http://schemas.microsoft.com/office/drawing/2014/main" val="20001"/>
                    </a:ext>
                  </a:extLst>
                </a:gridCol>
                <a:gridCol w="2454977">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385113">
                <a:tc gridSpan="4">
                  <a:txBody>
                    <a:bodyPr/>
                    <a:lstStyle/>
                    <a:p>
                      <a:pPr defTabSz="457200">
                        <a:spcBef>
                          <a:spcPts val="600"/>
                        </a:spcBef>
                      </a:pPr>
                      <a:r>
                        <a:rPr sz="1200"/>
                        <a:t>Tabla 1</a:t>
                      </a:r>
                    </a:p>
                  </a:txBody>
                  <a:tcPr marL="50800" marR="50800" marT="50800" marB="50800" anchor="ctr" horzOverflow="overflow">
                    <a:lnL w="12700">
                      <a:miter lim="400000"/>
                    </a:lnL>
                    <a:lnR w="12700">
                      <a:miter lim="400000"/>
                    </a:lnR>
                    <a:lnT w="12700">
                      <a:miter lim="400000"/>
                    </a:lnT>
                    <a:lnB w="4445">
                      <a:solidFill>
                        <a:srgbClr val="000000"/>
                      </a:solidFill>
                      <a:miter lim="400000"/>
                    </a:lnB>
                    <a:solidFill>
                      <a:srgbClr val="000000">
                        <a:alpha val="0"/>
                      </a:srgbClr>
                    </a:solidFill>
                  </a:tcPr>
                </a:tc>
                <a:tc hMerge="1">
                  <a:txBody>
                    <a:bodyPr/>
                    <a:lstStyle/>
                    <a:p>
                      <a:endParaRPr lang="en-CL"/>
                    </a:p>
                  </a:txBody>
                  <a:tcPr/>
                </a:tc>
                <a:tc hMerge="1">
                  <a:txBody>
                    <a:bodyPr/>
                    <a:lstStyle/>
                    <a:p>
                      <a:endParaRPr lang="en-CL"/>
                    </a:p>
                  </a:txBody>
                  <a:tcPr/>
                </a:tc>
                <a:tc hMerge="1">
                  <a:txBody>
                    <a:bodyPr/>
                    <a:lstStyle/>
                    <a:p>
                      <a:endParaRPr lang="en-CL"/>
                    </a:p>
                  </a:txBody>
                  <a:tcPr/>
                </a:tc>
                <a:extLst>
                  <a:ext uri="{0D108BD9-81ED-4DB2-BD59-A6C34878D82A}">
                    <a16:rowId xmlns:a16="http://schemas.microsoft.com/office/drawing/2014/main" val="10000"/>
                  </a:ext>
                </a:extLst>
              </a:tr>
              <a:tr h="1113689">
                <a:tc>
                  <a:txBody>
                    <a:bodyPr/>
                    <a:lstStyle/>
                    <a:p>
                      <a:pPr algn="l" defTabSz="457200"/>
                      <a:r>
                        <a:rPr sz="3000" b="1">
                          <a:latin typeface="Calibri"/>
                          <a:ea typeface="Calibri"/>
                          <a:cs typeface="Calibri"/>
                          <a:sym typeface="Calibri"/>
                        </a:rPr>
                        <a:t>Chile</a:t>
                      </a: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1"/>
                    </a:solidFill>
                  </a:tcPr>
                </a:tc>
                <a:tc>
                  <a:txBody>
                    <a:bodyPr/>
                    <a:lstStyle/>
                    <a:p>
                      <a:pPr defTabSz="457200"/>
                      <a:r>
                        <a:rPr sz="3000" b="1">
                          <a:latin typeface="Calibri"/>
                          <a:ea typeface="Calibri"/>
                          <a:cs typeface="Calibri"/>
                          <a:sym typeface="Calibri"/>
                        </a:rPr>
                        <a:t>Inversión total en US</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1"/>
                    </a:solidFill>
                  </a:tcPr>
                </a:tc>
                <a:tc>
                  <a:txBody>
                    <a:bodyPr/>
                    <a:lstStyle/>
                    <a:p>
                      <a:pPr defTabSz="457200"/>
                      <a:r>
                        <a:rPr sz="3000" b="1">
                          <a:latin typeface="Calibri"/>
                          <a:ea typeface="Calibri"/>
                          <a:cs typeface="Calibri"/>
                          <a:sym typeface="Calibri"/>
                        </a:rPr>
                        <a:t>N rondas</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1"/>
                    </a:solidFill>
                  </a:tcPr>
                </a:tc>
                <a:tc>
                  <a:txBody>
                    <a:bodyPr/>
                    <a:lstStyle/>
                    <a:p>
                      <a:pPr defTabSz="457200"/>
                      <a:r>
                        <a:rPr sz="3000" b="1">
                          <a:latin typeface="Calibri"/>
                          <a:ea typeface="Calibri"/>
                          <a:cs typeface="Calibri"/>
                          <a:sym typeface="Calibri"/>
                        </a:rPr>
                        <a:t>Ticket promedio</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1"/>
                    </a:solidFill>
                  </a:tcPr>
                </a:tc>
                <a:extLst>
                  <a:ext uri="{0D108BD9-81ED-4DB2-BD59-A6C34878D82A}">
                    <a16:rowId xmlns:a16="http://schemas.microsoft.com/office/drawing/2014/main" val="10001"/>
                  </a:ext>
                </a:extLst>
              </a:tr>
              <a:tr h="1158139">
                <a:tc>
                  <a:txBody>
                    <a:bodyPr/>
                    <a:lstStyle/>
                    <a:p>
                      <a:pPr algn="l" defTabSz="457200"/>
                      <a:r>
                        <a:rPr sz="3000" b="1">
                          <a:latin typeface="Calibri"/>
                          <a:ea typeface="Calibri"/>
                          <a:cs typeface="Calibri"/>
                          <a:sym typeface="Calibri"/>
                        </a:rPr>
                        <a:t>q1</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56C1FF"/>
                    </a:solidFill>
                  </a:tcPr>
                </a:tc>
                <a:tc>
                  <a:txBody>
                    <a:bodyPr/>
                    <a:lstStyle/>
                    <a:p>
                      <a:pPr defTabSz="457200"/>
                      <a:r>
                        <a:rPr sz="3000">
                          <a:latin typeface="Calibri"/>
                          <a:ea typeface="Calibri"/>
                          <a:cs typeface="Calibri"/>
                          <a:sym typeface="Calibri"/>
                        </a:rPr>
                        <a:t>US$294.060.000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r>
                        <a:rPr sz="3000">
                          <a:latin typeface="Calibri"/>
                          <a:ea typeface="Calibri"/>
                          <a:cs typeface="Calibri"/>
                          <a:sym typeface="Calibri"/>
                        </a:rPr>
                        <a:t>26</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r>
                        <a:rPr sz="3000">
                          <a:latin typeface="Calibri"/>
                          <a:ea typeface="Calibri"/>
                          <a:cs typeface="Calibri"/>
                          <a:sym typeface="Calibri"/>
                        </a:rPr>
                        <a:t>US$3.722.278</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extLst>
                  <a:ext uri="{0D108BD9-81ED-4DB2-BD59-A6C34878D82A}">
                    <a16:rowId xmlns:a16="http://schemas.microsoft.com/office/drawing/2014/main" val="10002"/>
                  </a:ext>
                </a:extLst>
              </a:tr>
              <a:tr h="1136278">
                <a:tc>
                  <a:txBody>
                    <a:bodyPr/>
                    <a:lstStyle/>
                    <a:p>
                      <a:pPr algn="l" defTabSz="457200"/>
                      <a:r>
                        <a:rPr sz="3000" b="1">
                          <a:latin typeface="Calibri"/>
                          <a:ea typeface="Calibri"/>
                          <a:cs typeface="Calibri"/>
                          <a:sym typeface="Calibri"/>
                        </a:rPr>
                        <a:t>q2</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56C1FF"/>
                    </a:solidFill>
                  </a:tcPr>
                </a:tc>
                <a:tc>
                  <a:txBody>
                    <a:bodyPr/>
                    <a:lstStyle/>
                    <a:p>
                      <a:pPr defTabSz="457200"/>
                      <a:r>
                        <a:rPr sz="3000">
                          <a:latin typeface="Calibri"/>
                          <a:ea typeface="Calibri"/>
                          <a:cs typeface="Calibri"/>
                          <a:sym typeface="Calibri"/>
                        </a:rPr>
                        <a:t>US$299.570.000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r>
                        <a:rPr sz="3000">
                          <a:latin typeface="Calibri"/>
                          <a:ea typeface="Calibri"/>
                          <a:cs typeface="Calibri"/>
                          <a:sym typeface="Calibri"/>
                        </a:rPr>
                        <a:t>23</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r>
                        <a:rPr sz="3000">
                          <a:latin typeface="Calibri"/>
                          <a:ea typeface="Calibri"/>
                          <a:cs typeface="Calibri"/>
                          <a:sym typeface="Calibri"/>
                        </a:rPr>
                        <a:t>US$4.219.296</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extLst>
                  <a:ext uri="{0D108BD9-81ED-4DB2-BD59-A6C34878D82A}">
                    <a16:rowId xmlns:a16="http://schemas.microsoft.com/office/drawing/2014/main" val="10003"/>
                  </a:ext>
                </a:extLst>
              </a:tr>
              <a:tr h="1118007">
                <a:tc>
                  <a:txBody>
                    <a:bodyPr/>
                    <a:lstStyle/>
                    <a:p>
                      <a:pPr algn="l" defTabSz="457200"/>
                      <a:r>
                        <a:rPr sz="3000" b="1">
                          <a:latin typeface="Calibri"/>
                          <a:ea typeface="Calibri"/>
                          <a:cs typeface="Calibri"/>
                          <a:sym typeface="Calibri"/>
                        </a:rPr>
                        <a:t>q3</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56C1FF"/>
                    </a:solidFill>
                  </a:tcPr>
                </a:tc>
                <a:tc>
                  <a:txBody>
                    <a:bodyPr/>
                    <a:lstStyle/>
                    <a:p>
                      <a:pPr defTabSz="457200"/>
                      <a:r>
                        <a:rPr sz="3000">
                          <a:latin typeface="Calibri"/>
                          <a:ea typeface="Calibri"/>
                          <a:cs typeface="Calibri"/>
                          <a:sym typeface="Calibri"/>
                        </a:rPr>
                        <a:t>US$125.705.000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r>
                        <a:rPr sz="3000">
                          <a:latin typeface="Calibri"/>
                          <a:ea typeface="Calibri"/>
                          <a:cs typeface="Calibri"/>
                          <a:sym typeface="Calibri"/>
                        </a:rPr>
                        <a:t>27</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r>
                        <a:rPr sz="3000">
                          <a:latin typeface="Calibri"/>
                          <a:ea typeface="Calibri"/>
                          <a:cs typeface="Calibri"/>
                          <a:sym typeface="Calibri"/>
                        </a:rPr>
                        <a:t>US$2.027.500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extLst>
                  <a:ext uri="{0D108BD9-81ED-4DB2-BD59-A6C34878D82A}">
                    <a16:rowId xmlns:a16="http://schemas.microsoft.com/office/drawing/2014/main" val="10004"/>
                  </a:ext>
                </a:extLst>
              </a:tr>
              <a:tr h="1066564">
                <a:tc>
                  <a:txBody>
                    <a:bodyPr/>
                    <a:lstStyle/>
                    <a:p>
                      <a:pPr algn="l" defTabSz="457200"/>
                      <a:r>
                        <a:rPr sz="3000" b="1">
                          <a:latin typeface="Calibri"/>
                          <a:ea typeface="Calibri"/>
                          <a:cs typeface="Calibri"/>
                          <a:sym typeface="Calibri"/>
                        </a:rPr>
                        <a:t>q4</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56C1FF"/>
                    </a:solidFill>
                  </a:tcPr>
                </a:tc>
                <a:tc>
                  <a:txBody>
                    <a:bodyPr/>
                    <a:lstStyle/>
                    <a:p>
                      <a:pPr defTabSz="457200"/>
                      <a:r>
                        <a:rPr sz="3000">
                          <a:latin typeface="Calibri"/>
                          <a:ea typeface="Calibri"/>
                          <a:cs typeface="Calibri"/>
                          <a:sym typeface="Calibri"/>
                        </a:rPr>
                        <a:t>US$87.025.000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r>
                        <a:rPr sz="3000">
                          <a:latin typeface="Calibri"/>
                          <a:ea typeface="Calibri"/>
                          <a:cs typeface="Calibri"/>
                          <a:sym typeface="Calibri"/>
                        </a:rPr>
                        <a:t>24</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defTabSz="457200"/>
                      <a:r>
                        <a:rPr sz="3000">
                          <a:latin typeface="Calibri"/>
                          <a:ea typeface="Calibri"/>
                          <a:cs typeface="Calibri"/>
                          <a:sym typeface="Calibri"/>
                        </a:rPr>
                        <a:t>US$1.074.383</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extLst>
                  <a:ext uri="{0D108BD9-81ED-4DB2-BD59-A6C34878D82A}">
                    <a16:rowId xmlns:a16="http://schemas.microsoft.com/office/drawing/2014/main" val="10005"/>
                  </a:ext>
                </a:extLst>
              </a:tr>
              <a:tr h="1299199">
                <a:tc>
                  <a:txBody>
                    <a:bodyPr/>
                    <a:lstStyle/>
                    <a:p>
                      <a:pPr algn="l" defTabSz="457200"/>
                      <a:r>
                        <a:rPr sz="3700" b="1">
                          <a:latin typeface="Calibri"/>
                          <a:ea typeface="Calibri"/>
                          <a:cs typeface="Calibri"/>
                          <a:sym typeface="Calibri"/>
                        </a:rPr>
                        <a:t>Total</a:t>
                      </a: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solidFill>
                      <a:srgbClr val="56C1FF"/>
                    </a:solidFill>
                  </a:tcPr>
                </a:tc>
                <a:tc>
                  <a:txBody>
                    <a:bodyPr/>
                    <a:lstStyle/>
                    <a:p>
                      <a:pPr defTabSz="457200"/>
                      <a:r>
                        <a:rPr sz="3700" b="1">
                          <a:latin typeface="Calibri"/>
                          <a:ea typeface="Calibri"/>
                          <a:cs typeface="Calibri"/>
                          <a:sym typeface="Calibri"/>
                        </a:rPr>
                        <a:t>US$806.360.000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tcPr>
                </a:tc>
                <a:tc>
                  <a:txBody>
                    <a:bodyPr/>
                    <a:lstStyle/>
                    <a:p>
                      <a:pPr defTabSz="457200"/>
                      <a:r>
                        <a:rPr sz="3700" b="1">
                          <a:latin typeface="Calibri"/>
                          <a:ea typeface="Calibri"/>
                          <a:cs typeface="Calibri"/>
                          <a:sym typeface="Calibri"/>
                        </a:rPr>
                        <a:t>100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tcPr>
                </a:tc>
                <a:tc>
                  <a:txBody>
                    <a:bodyPr/>
                    <a:lstStyle/>
                    <a:p>
                      <a:pPr indent="457200"/>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tcPr>
                </a:tc>
                <a:extLst>
                  <a:ext uri="{0D108BD9-81ED-4DB2-BD59-A6C34878D82A}">
                    <a16:rowId xmlns:a16="http://schemas.microsoft.com/office/drawing/2014/main" val="10006"/>
                  </a:ext>
                </a:extLst>
              </a:tr>
              <a:tr h="1614849">
                <a:tc>
                  <a:txBody>
                    <a:bodyPr/>
                    <a:lstStyle/>
                    <a:p>
                      <a:pPr indent="457200"/>
                      <a:endParaRPr/>
                    </a:p>
                  </a:txBody>
                  <a:tcPr marL="50800" marR="50800" marT="50800" marB="50800" horzOverflow="overflow">
                    <a:lnL w="12700">
                      <a:miter lim="400000"/>
                    </a:lnL>
                    <a:lnR w="12700">
                      <a:miter lim="400000"/>
                    </a:lnR>
                    <a:lnB w="12700">
                      <a:miter lim="400000"/>
                    </a:lnB>
                  </a:tcPr>
                </a:tc>
                <a:tc>
                  <a:txBody>
                    <a:bodyPr/>
                    <a:lstStyle/>
                    <a:p>
                      <a:pPr indent="457200"/>
                      <a:endParaRPr/>
                    </a:p>
                  </a:txBody>
                  <a:tcPr marL="50800" marR="50800" marT="50800" marB="50800" horzOverflow="overflow">
                    <a:lnL w="12700">
                      <a:miter lim="400000"/>
                    </a:lnL>
                    <a:lnR w="12700">
                      <a:miter lim="400000"/>
                    </a:lnR>
                    <a:lnB w="12700">
                      <a:miter lim="400000"/>
                    </a:lnB>
                  </a:tcPr>
                </a:tc>
                <a:tc>
                  <a:txBody>
                    <a:bodyPr/>
                    <a:lstStyle/>
                    <a:p>
                      <a:pPr algn="l" defTabSz="457200"/>
                      <a:r>
                        <a:rPr sz="3000" b="1" dirty="0">
                          <a:latin typeface="Calibri"/>
                          <a:ea typeface="Calibri"/>
                          <a:cs typeface="Calibri"/>
                          <a:sym typeface="Calibri"/>
                        </a:rPr>
                        <a:t>(+ sin </a:t>
                      </a:r>
                      <a:r>
                        <a:rPr sz="3000" b="1" dirty="0" err="1">
                          <a:latin typeface="Calibri"/>
                          <a:ea typeface="Calibri"/>
                          <a:cs typeface="Calibri"/>
                          <a:sym typeface="Calibri"/>
                        </a:rPr>
                        <a:t>montos</a:t>
                      </a:r>
                      <a:r>
                        <a:rPr sz="3000" b="1" dirty="0">
                          <a:latin typeface="Calibri"/>
                          <a:ea typeface="Calibri"/>
                          <a:cs typeface="Calibri"/>
                          <a:sym typeface="Calibri"/>
                        </a:rPr>
                        <a:t> </a:t>
                      </a:r>
                      <a:r>
                        <a:rPr sz="3000" b="1" dirty="0" err="1">
                          <a:latin typeface="Calibri"/>
                          <a:ea typeface="Calibri"/>
                          <a:cs typeface="Calibri"/>
                          <a:sym typeface="Calibri"/>
                        </a:rPr>
                        <a:t>declarados</a:t>
                      </a:r>
                      <a:r>
                        <a:rPr sz="3000" b="1" dirty="0">
                          <a:latin typeface="Calibri"/>
                          <a:ea typeface="Calibri"/>
                          <a:cs typeface="Calibri"/>
                          <a:sym typeface="Calibri"/>
                        </a:rPr>
                        <a:t>) Total 105</a:t>
                      </a:r>
                    </a:p>
                  </a:txBody>
                  <a:tcPr marL="50800" marR="50800" marT="50800" marB="50800" horzOverflow="overflow">
                    <a:lnL w="12700">
                      <a:miter lim="400000"/>
                    </a:lnL>
                    <a:lnR w="12700">
                      <a:miter lim="400000"/>
                    </a:lnR>
                    <a:lnB w="12700">
                      <a:miter lim="400000"/>
                    </a:lnB>
                  </a:tcPr>
                </a:tc>
                <a:tc>
                  <a:txBody>
                    <a:bodyPr/>
                    <a:lstStyle/>
                    <a:p>
                      <a:pPr indent="457200"/>
                      <a:endParaRPr dirty="0"/>
                    </a:p>
                  </a:txBody>
                  <a:tcPr marL="50800" marR="50800" marT="50800" marB="50800" horzOverflow="overflow">
                    <a:lnL w="12700">
                      <a:miter lim="400000"/>
                    </a:lnL>
                    <a:lnR w="12700">
                      <a:miter lim="400000"/>
                    </a:lnR>
                    <a:lnB w="12700">
                      <a:miter lim="400000"/>
                    </a:lnB>
                  </a:tcPr>
                </a:tc>
                <a:extLst>
                  <a:ext uri="{0D108BD9-81ED-4DB2-BD59-A6C34878D82A}">
                    <a16:rowId xmlns:a16="http://schemas.microsoft.com/office/drawing/2014/main" val="10007"/>
                  </a:ext>
                </a:extLst>
              </a:tr>
            </a:tbl>
          </a:graphicData>
        </a:graphic>
      </p:graphicFrame>
      <p:pic>
        <p:nvPicPr>
          <p:cNvPr id="205" name="Logo ACVC final_traz-01.png" descr="Logo ACVC final_traz-01.png"/>
          <p:cNvPicPr>
            <a:picLocks noChangeAspect="1"/>
          </p:cNvPicPr>
          <p:nvPr/>
        </p:nvPicPr>
        <p:blipFill>
          <a:blip r:embed="rId2"/>
          <a:stretch>
            <a:fillRect/>
          </a:stretch>
        </p:blipFill>
        <p:spPr>
          <a:xfrm>
            <a:off x="-408805" y="-306747"/>
            <a:ext cx="3889209" cy="251654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 name="Tabla 1"/>
          <p:cNvGraphicFramePr/>
          <p:nvPr/>
        </p:nvGraphicFramePr>
        <p:xfrm>
          <a:off x="9078796" y="688525"/>
          <a:ext cx="14370150" cy="12090665"/>
        </p:xfrm>
        <a:graphic>
          <a:graphicData uri="http://schemas.openxmlformats.org/drawingml/2006/table">
            <a:tbl>
              <a:tblPr>
                <a:tableStyleId>{4C3C2611-4C71-4FC5-86AE-919BDF0F9419}</a:tableStyleId>
              </a:tblPr>
              <a:tblGrid>
                <a:gridCol w="4790050">
                  <a:extLst>
                    <a:ext uri="{9D8B030D-6E8A-4147-A177-3AD203B41FA5}">
                      <a16:colId xmlns:a16="http://schemas.microsoft.com/office/drawing/2014/main" val="20000"/>
                    </a:ext>
                  </a:extLst>
                </a:gridCol>
                <a:gridCol w="4790050">
                  <a:extLst>
                    <a:ext uri="{9D8B030D-6E8A-4147-A177-3AD203B41FA5}">
                      <a16:colId xmlns:a16="http://schemas.microsoft.com/office/drawing/2014/main" val="20001"/>
                    </a:ext>
                  </a:extLst>
                </a:gridCol>
                <a:gridCol w="4790050">
                  <a:extLst>
                    <a:ext uri="{9D8B030D-6E8A-4147-A177-3AD203B41FA5}">
                      <a16:colId xmlns:a16="http://schemas.microsoft.com/office/drawing/2014/main" val="20002"/>
                    </a:ext>
                  </a:extLst>
                </a:gridCol>
              </a:tblGrid>
              <a:tr h="792102">
                <a:tc>
                  <a:txBody>
                    <a:bodyPr/>
                    <a:lstStyle/>
                    <a:p>
                      <a:pPr defTabSz="914400"/>
                      <a:r>
                        <a:rPr sz="2900" b="1">
                          <a:latin typeface="Calibri"/>
                          <a:ea typeface="Calibri"/>
                          <a:cs typeface="Calibri"/>
                          <a:sym typeface="Calibri"/>
                        </a:rPr>
                        <a:t>VERTICAL</a:t>
                      </a:r>
                    </a:p>
                  </a:txBody>
                  <a:tcPr marL="50800" marR="50800" marT="50800" marB="50800" anchor="ctr" horzOverflow="overflow">
                    <a:lnB>
                      <a:solidFill>
                        <a:srgbClr val="000000"/>
                      </a:solidFill>
                      <a:miter lim="400000"/>
                    </a:lnB>
                    <a:solidFill>
                      <a:schemeClr val="accent1"/>
                    </a:solidFill>
                  </a:tcPr>
                </a:tc>
                <a:tc>
                  <a:txBody>
                    <a:bodyPr/>
                    <a:lstStyle/>
                    <a:p>
                      <a:pPr defTabSz="914400"/>
                      <a:r>
                        <a:rPr sz="2900" b="1">
                          <a:latin typeface="Calibri"/>
                          <a:ea typeface="Calibri"/>
                          <a:cs typeface="Calibri"/>
                          <a:sym typeface="Calibri"/>
                        </a:rPr>
                        <a:t>INVERSIÓN US</a:t>
                      </a:r>
                    </a:p>
                  </a:txBody>
                  <a:tcPr marL="50800" marR="50800" marT="50800" marB="50800" anchor="ctr" horzOverflow="overflow">
                    <a:lnB>
                      <a:solidFill>
                        <a:srgbClr val="000000"/>
                      </a:solidFill>
                      <a:miter lim="400000"/>
                    </a:lnB>
                    <a:solidFill>
                      <a:schemeClr val="accent1"/>
                    </a:solidFill>
                  </a:tcPr>
                </a:tc>
                <a:tc>
                  <a:txBody>
                    <a:bodyPr/>
                    <a:lstStyle/>
                    <a:p>
                      <a:pPr defTabSz="914400"/>
                      <a:r>
                        <a:rPr sz="2900" b="1">
                          <a:latin typeface="Calibri"/>
                          <a:ea typeface="Calibri"/>
                          <a:cs typeface="Calibri"/>
                          <a:sym typeface="Calibri"/>
                        </a:rPr>
                        <a:t>N DE RONDAS</a:t>
                      </a:r>
                    </a:p>
                  </a:txBody>
                  <a:tcPr marL="50800" marR="50800" marT="50800" marB="50800" anchor="ctr" horzOverflow="overflow">
                    <a:lnB>
                      <a:solidFill>
                        <a:srgbClr val="000000"/>
                      </a:solidFill>
                      <a:miter lim="400000"/>
                    </a:lnB>
                    <a:solidFill>
                      <a:schemeClr val="accent1"/>
                    </a:solidFill>
                  </a:tcPr>
                </a:tc>
                <a:extLst>
                  <a:ext uri="{0D108BD9-81ED-4DB2-BD59-A6C34878D82A}">
                    <a16:rowId xmlns:a16="http://schemas.microsoft.com/office/drawing/2014/main" val="10000"/>
                  </a:ext>
                </a:extLst>
              </a:tr>
              <a:tr h="490525">
                <a:tc>
                  <a:txBody>
                    <a:bodyPr/>
                    <a:lstStyle/>
                    <a:p>
                      <a:pPr algn="l" defTabSz="914400"/>
                      <a:r>
                        <a:rPr sz="2900" b="1">
                          <a:latin typeface="Calibri"/>
                          <a:ea typeface="Calibri"/>
                          <a:cs typeface="Calibri"/>
                          <a:sym typeface="Calibri"/>
                        </a:rPr>
                        <a:t>SPORTS/ENTERTAIMENT</a:t>
                      </a:r>
                    </a:p>
                  </a:txBody>
                  <a:tcPr marL="50800" marR="50800" marT="50800" marB="50800" anchor="ctr" horzOverflow="overflow">
                    <a:lnT>
                      <a:solidFill>
                        <a:srgbClr val="000000"/>
                      </a:solidFill>
                      <a:miter lim="400000"/>
                    </a:lnT>
                    <a:solidFill>
                      <a:srgbClr val="56C1FF"/>
                    </a:solidFill>
                  </a:tcPr>
                </a:tc>
                <a:tc>
                  <a:txBody>
                    <a:bodyPr/>
                    <a:lstStyle/>
                    <a:p>
                      <a:pPr defTabSz="914400"/>
                      <a:r>
                        <a:rPr sz="2900">
                          <a:latin typeface="Calibri"/>
                          <a:ea typeface="Calibri"/>
                          <a:cs typeface="Calibri"/>
                          <a:sym typeface="Calibri"/>
                        </a:rPr>
                        <a:t>US$227.750.000</a:t>
                      </a:r>
                    </a:p>
                  </a:txBody>
                  <a:tcPr marL="50800" marR="50800" marT="50800" marB="50800" anchor="ctr" horzOverflow="overflow">
                    <a:lnT>
                      <a:solidFill>
                        <a:srgbClr val="000000"/>
                      </a:solidFill>
                      <a:miter lim="400000"/>
                    </a:lnT>
                  </a:tcPr>
                </a:tc>
                <a:tc>
                  <a:txBody>
                    <a:bodyPr/>
                    <a:lstStyle/>
                    <a:p>
                      <a:pPr defTabSz="914400"/>
                      <a:r>
                        <a:rPr sz="2900">
                          <a:latin typeface="Calibri"/>
                          <a:ea typeface="Calibri"/>
                          <a:cs typeface="Calibri"/>
                          <a:sym typeface="Calibri"/>
                        </a:rPr>
                        <a:t>7</a:t>
                      </a:r>
                    </a:p>
                  </a:txBody>
                  <a:tcPr marL="50800" marR="50800" marT="50800" marB="50800" anchor="ctr" horzOverflow="overflow">
                    <a:lnT>
                      <a:solidFill>
                        <a:srgbClr val="000000"/>
                      </a:solidFill>
                      <a:miter lim="400000"/>
                    </a:lnT>
                  </a:tcPr>
                </a:tc>
                <a:extLst>
                  <a:ext uri="{0D108BD9-81ED-4DB2-BD59-A6C34878D82A}">
                    <a16:rowId xmlns:a16="http://schemas.microsoft.com/office/drawing/2014/main" val="10001"/>
                  </a:ext>
                </a:extLst>
              </a:tr>
              <a:tr h="480870">
                <a:tc>
                  <a:txBody>
                    <a:bodyPr/>
                    <a:lstStyle/>
                    <a:p>
                      <a:pPr algn="l" defTabSz="914400"/>
                      <a:r>
                        <a:rPr sz="2900" b="1">
                          <a:latin typeface="Calibri"/>
                          <a:ea typeface="Calibri"/>
                          <a:cs typeface="Calibri"/>
                          <a:sym typeface="Calibri"/>
                        </a:rPr>
                        <a:t>GREENTECH/CLEANTECH</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US$136.765.000</a:t>
                      </a:r>
                    </a:p>
                  </a:txBody>
                  <a:tcPr marL="50800" marR="50800" marT="50800" marB="50800" anchor="ctr" horzOverflow="overflow"/>
                </a:tc>
                <a:tc>
                  <a:txBody>
                    <a:bodyPr/>
                    <a:lstStyle/>
                    <a:p>
                      <a:pPr defTabSz="914400"/>
                      <a:r>
                        <a:rPr sz="2900">
                          <a:latin typeface="Calibri"/>
                          <a:ea typeface="Calibri"/>
                          <a:cs typeface="Calibri"/>
                          <a:sym typeface="Calibri"/>
                        </a:rPr>
                        <a:t>12</a:t>
                      </a:r>
                    </a:p>
                  </a:txBody>
                  <a:tcPr marL="50800" marR="50800" marT="50800" marB="50800" anchor="ctr" horzOverflow="overflow"/>
                </a:tc>
                <a:extLst>
                  <a:ext uri="{0D108BD9-81ED-4DB2-BD59-A6C34878D82A}">
                    <a16:rowId xmlns:a16="http://schemas.microsoft.com/office/drawing/2014/main" val="10002"/>
                  </a:ext>
                </a:extLst>
              </a:tr>
              <a:tr h="765022">
                <a:tc>
                  <a:txBody>
                    <a:bodyPr/>
                    <a:lstStyle/>
                    <a:p>
                      <a:pPr algn="l" defTabSz="914400"/>
                      <a:r>
                        <a:rPr sz="2900" b="1">
                          <a:latin typeface="Calibri"/>
                          <a:ea typeface="Calibri"/>
                          <a:cs typeface="Calibri"/>
                          <a:sym typeface="Calibri"/>
                        </a:rPr>
                        <a:t>FINTECH/INSURTECH</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US$106.820.000</a:t>
                      </a:r>
                    </a:p>
                  </a:txBody>
                  <a:tcPr marL="50800" marR="50800" marT="50800" marB="50800" anchor="ctr" horzOverflow="overflow"/>
                </a:tc>
                <a:tc>
                  <a:txBody>
                    <a:bodyPr/>
                    <a:lstStyle/>
                    <a:p>
                      <a:pPr defTabSz="914400"/>
                      <a:r>
                        <a:rPr sz="2900">
                          <a:latin typeface="Calibri"/>
                          <a:ea typeface="Calibri"/>
                          <a:cs typeface="Calibri"/>
                          <a:sym typeface="Calibri"/>
                        </a:rPr>
                        <a:t>12</a:t>
                      </a:r>
                    </a:p>
                  </a:txBody>
                  <a:tcPr marL="50800" marR="50800" marT="50800" marB="50800" anchor="ctr" horzOverflow="overflow"/>
                </a:tc>
                <a:extLst>
                  <a:ext uri="{0D108BD9-81ED-4DB2-BD59-A6C34878D82A}">
                    <a16:rowId xmlns:a16="http://schemas.microsoft.com/office/drawing/2014/main" val="10003"/>
                  </a:ext>
                </a:extLst>
              </a:tr>
              <a:tr h="765022">
                <a:tc>
                  <a:txBody>
                    <a:bodyPr/>
                    <a:lstStyle/>
                    <a:p>
                      <a:pPr algn="l" defTabSz="914400"/>
                      <a:r>
                        <a:rPr sz="2900" b="1">
                          <a:latin typeface="Calibri"/>
                          <a:ea typeface="Calibri"/>
                          <a:cs typeface="Calibri"/>
                          <a:sym typeface="Calibri"/>
                        </a:rPr>
                        <a:t>HRTECH</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US$83.160.000</a:t>
                      </a:r>
                    </a:p>
                  </a:txBody>
                  <a:tcPr marL="50800" marR="50800" marT="50800" marB="50800" anchor="ctr" horzOverflow="overflow"/>
                </a:tc>
                <a:tc>
                  <a:txBody>
                    <a:bodyPr/>
                    <a:lstStyle/>
                    <a:p>
                      <a:pPr defTabSz="914400"/>
                      <a:r>
                        <a:rPr sz="2900">
                          <a:latin typeface="Calibri"/>
                          <a:ea typeface="Calibri"/>
                          <a:cs typeface="Calibri"/>
                          <a:sym typeface="Calibri"/>
                        </a:rPr>
                        <a:t>3</a:t>
                      </a:r>
                    </a:p>
                  </a:txBody>
                  <a:tcPr marL="50800" marR="50800" marT="50800" marB="50800" anchor="ctr" horzOverflow="overflow"/>
                </a:tc>
                <a:extLst>
                  <a:ext uri="{0D108BD9-81ED-4DB2-BD59-A6C34878D82A}">
                    <a16:rowId xmlns:a16="http://schemas.microsoft.com/office/drawing/2014/main" val="10004"/>
                  </a:ext>
                </a:extLst>
              </a:tr>
              <a:tr h="478915">
                <a:tc>
                  <a:txBody>
                    <a:bodyPr/>
                    <a:lstStyle/>
                    <a:p>
                      <a:pPr algn="l" defTabSz="914400"/>
                      <a:r>
                        <a:rPr sz="2900" b="1">
                          <a:latin typeface="Calibri"/>
                          <a:ea typeface="Calibri"/>
                          <a:cs typeface="Calibri"/>
                          <a:sym typeface="Calibri"/>
                        </a:rPr>
                        <a:t>BIOTECH/HEALTHTECH</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US$64.355.000</a:t>
                      </a:r>
                    </a:p>
                  </a:txBody>
                  <a:tcPr marL="50800" marR="50800" marT="50800" marB="50800" anchor="ctr" horzOverflow="overflow"/>
                </a:tc>
                <a:tc>
                  <a:txBody>
                    <a:bodyPr/>
                    <a:lstStyle/>
                    <a:p>
                      <a:pPr defTabSz="914400"/>
                      <a:r>
                        <a:rPr sz="2900">
                          <a:latin typeface="Calibri"/>
                          <a:ea typeface="Calibri"/>
                          <a:cs typeface="Calibri"/>
                          <a:sym typeface="Calibri"/>
                        </a:rPr>
                        <a:t>14</a:t>
                      </a:r>
                    </a:p>
                  </a:txBody>
                  <a:tcPr marL="50800" marR="50800" marT="50800" marB="50800" anchor="ctr" horzOverflow="overflow"/>
                </a:tc>
                <a:extLst>
                  <a:ext uri="{0D108BD9-81ED-4DB2-BD59-A6C34878D82A}">
                    <a16:rowId xmlns:a16="http://schemas.microsoft.com/office/drawing/2014/main" val="10005"/>
                  </a:ext>
                </a:extLst>
              </a:tr>
              <a:tr h="478915">
                <a:tc>
                  <a:txBody>
                    <a:bodyPr/>
                    <a:lstStyle/>
                    <a:p>
                      <a:pPr algn="l" defTabSz="914400"/>
                      <a:r>
                        <a:rPr sz="2900" b="1">
                          <a:latin typeface="Calibri"/>
                          <a:ea typeface="Calibri"/>
                          <a:cs typeface="Calibri"/>
                          <a:sym typeface="Calibri"/>
                        </a:rPr>
                        <a:t>DATA ANALYTICS</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US$55.150.000</a:t>
                      </a:r>
                    </a:p>
                  </a:txBody>
                  <a:tcPr marL="50800" marR="50800" marT="50800" marB="50800" anchor="ctr" horzOverflow="overflow"/>
                </a:tc>
                <a:tc>
                  <a:txBody>
                    <a:bodyPr/>
                    <a:lstStyle/>
                    <a:p>
                      <a:pPr defTabSz="914400"/>
                      <a:r>
                        <a:rPr sz="2900">
                          <a:latin typeface="Calibri"/>
                          <a:ea typeface="Calibri"/>
                          <a:cs typeface="Calibri"/>
                          <a:sym typeface="Calibri"/>
                        </a:rPr>
                        <a:t>5</a:t>
                      </a:r>
                    </a:p>
                  </a:txBody>
                  <a:tcPr marL="50800" marR="50800" marT="50800" marB="50800" anchor="ctr" horzOverflow="overflow"/>
                </a:tc>
                <a:extLst>
                  <a:ext uri="{0D108BD9-81ED-4DB2-BD59-A6C34878D82A}">
                    <a16:rowId xmlns:a16="http://schemas.microsoft.com/office/drawing/2014/main" val="10006"/>
                  </a:ext>
                </a:extLst>
              </a:tr>
              <a:tr h="1051369">
                <a:tc>
                  <a:txBody>
                    <a:bodyPr/>
                    <a:lstStyle/>
                    <a:p>
                      <a:pPr algn="l" defTabSz="914400"/>
                      <a:r>
                        <a:rPr sz="2900" b="1">
                          <a:latin typeface="Calibri"/>
                          <a:ea typeface="Calibri"/>
                          <a:cs typeface="Calibri"/>
                          <a:sym typeface="Calibri"/>
                        </a:rPr>
                        <a:t>LOGISTICS/TRANSPORTATION</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US$51.650.000</a:t>
                      </a:r>
                    </a:p>
                  </a:txBody>
                  <a:tcPr marL="50800" marR="50800" marT="50800" marB="50800" anchor="ctr" horzOverflow="overflow"/>
                </a:tc>
                <a:tc>
                  <a:txBody>
                    <a:bodyPr/>
                    <a:lstStyle/>
                    <a:p>
                      <a:pPr defTabSz="914400"/>
                      <a:r>
                        <a:rPr sz="2900">
                          <a:latin typeface="Calibri"/>
                          <a:ea typeface="Calibri"/>
                          <a:cs typeface="Calibri"/>
                          <a:sym typeface="Calibri"/>
                        </a:rPr>
                        <a:t>10</a:t>
                      </a:r>
                    </a:p>
                  </a:txBody>
                  <a:tcPr marL="50800" marR="50800" marT="50800" marB="50800" anchor="ctr" horzOverflow="overflow"/>
                </a:tc>
                <a:extLst>
                  <a:ext uri="{0D108BD9-81ED-4DB2-BD59-A6C34878D82A}">
                    <a16:rowId xmlns:a16="http://schemas.microsoft.com/office/drawing/2014/main" val="10007"/>
                  </a:ext>
                </a:extLst>
              </a:tr>
              <a:tr h="478915">
                <a:tc>
                  <a:txBody>
                    <a:bodyPr/>
                    <a:lstStyle/>
                    <a:p>
                      <a:pPr algn="l" defTabSz="914400"/>
                      <a:r>
                        <a:rPr sz="2900" b="1">
                          <a:latin typeface="Calibri"/>
                          <a:ea typeface="Calibri"/>
                          <a:cs typeface="Calibri"/>
                          <a:sym typeface="Calibri"/>
                        </a:rPr>
                        <a:t>MINING/ENERGY</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US$40.000.000</a:t>
                      </a:r>
                    </a:p>
                  </a:txBody>
                  <a:tcPr marL="50800" marR="50800" marT="50800" marB="50800" anchor="ctr" horzOverflow="overflow"/>
                </a:tc>
                <a:tc>
                  <a:txBody>
                    <a:bodyPr/>
                    <a:lstStyle/>
                    <a:p>
                      <a:pPr defTabSz="914400"/>
                      <a:r>
                        <a:rPr sz="2900">
                          <a:latin typeface="Calibri"/>
                          <a:ea typeface="Calibri"/>
                          <a:cs typeface="Calibri"/>
                          <a:sym typeface="Calibri"/>
                        </a:rPr>
                        <a:t>2</a:t>
                      </a:r>
                    </a:p>
                  </a:txBody>
                  <a:tcPr marL="50800" marR="50800" marT="50800" marB="50800" anchor="ctr" horzOverflow="overflow"/>
                </a:tc>
                <a:extLst>
                  <a:ext uri="{0D108BD9-81ED-4DB2-BD59-A6C34878D82A}">
                    <a16:rowId xmlns:a16="http://schemas.microsoft.com/office/drawing/2014/main" val="10008"/>
                  </a:ext>
                </a:extLst>
              </a:tr>
              <a:tr h="765022">
                <a:tc>
                  <a:txBody>
                    <a:bodyPr/>
                    <a:lstStyle/>
                    <a:p>
                      <a:pPr algn="l" defTabSz="914400"/>
                      <a:r>
                        <a:rPr sz="2900" b="1">
                          <a:latin typeface="Calibri"/>
                          <a:ea typeface="Calibri"/>
                          <a:cs typeface="Calibri"/>
                          <a:sym typeface="Calibri"/>
                        </a:rPr>
                        <a:t>AGTECH/FOODTECH</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US$14.870.000</a:t>
                      </a:r>
                    </a:p>
                  </a:txBody>
                  <a:tcPr marL="50800" marR="50800" marT="50800" marB="50800" anchor="ctr" horzOverflow="overflow"/>
                </a:tc>
                <a:tc>
                  <a:txBody>
                    <a:bodyPr/>
                    <a:lstStyle/>
                    <a:p>
                      <a:pPr defTabSz="914400"/>
                      <a:r>
                        <a:rPr sz="2900">
                          <a:latin typeface="Calibri"/>
                          <a:ea typeface="Calibri"/>
                          <a:cs typeface="Calibri"/>
                          <a:sym typeface="Calibri"/>
                        </a:rPr>
                        <a:t>10</a:t>
                      </a:r>
                    </a:p>
                  </a:txBody>
                  <a:tcPr marL="50800" marR="50800" marT="50800" marB="50800" anchor="ctr" horzOverflow="overflow"/>
                </a:tc>
                <a:extLst>
                  <a:ext uri="{0D108BD9-81ED-4DB2-BD59-A6C34878D82A}">
                    <a16:rowId xmlns:a16="http://schemas.microsoft.com/office/drawing/2014/main" val="10009"/>
                  </a:ext>
                </a:extLst>
              </a:tr>
              <a:tr h="765022">
                <a:tc>
                  <a:txBody>
                    <a:bodyPr/>
                    <a:lstStyle/>
                    <a:p>
                      <a:pPr algn="l" defTabSz="914400"/>
                      <a:r>
                        <a:rPr sz="2900" b="1">
                          <a:latin typeface="Calibri"/>
                          <a:ea typeface="Calibri"/>
                          <a:cs typeface="Calibri"/>
                          <a:sym typeface="Calibri"/>
                        </a:rPr>
                        <a:t>ECOMMERCE/MARKETPLACE</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US$10.210.000</a:t>
                      </a:r>
                    </a:p>
                  </a:txBody>
                  <a:tcPr marL="50800" marR="50800" marT="50800" marB="50800" anchor="ctr" horzOverflow="overflow"/>
                </a:tc>
                <a:tc>
                  <a:txBody>
                    <a:bodyPr/>
                    <a:lstStyle/>
                    <a:p>
                      <a:pPr defTabSz="914400"/>
                      <a:r>
                        <a:rPr sz="2900">
                          <a:latin typeface="Calibri"/>
                          <a:ea typeface="Calibri"/>
                          <a:cs typeface="Calibri"/>
                          <a:sym typeface="Calibri"/>
                        </a:rPr>
                        <a:t>10</a:t>
                      </a:r>
                    </a:p>
                  </a:txBody>
                  <a:tcPr marL="50800" marR="50800" marT="50800" marB="50800" anchor="ctr" horzOverflow="overflow"/>
                </a:tc>
                <a:extLst>
                  <a:ext uri="{0D108BD9-81ED-4DB2-BD59-A6C34878D82A}">
                    <a16:rowId xmlns:a16="http://schemas.microsoft.com/office/drawing/2014/main" val="10010"/>
                  </a:ext>
                </a:extLst>
              </a:tr>
              <a:tr h="765022">
                <a:tc>
                  <a:txBody>
                    <a:bodyPr/>
                    <a:lstStyle/>
                    <a:p>
                      <a:pPr algn="l" defTabSz="914400"/>
                      <a:r>
                        <a:rPr sz="2900" b="1">
                          <a:latin typeface="Calibri"/>
                          <a:ea typeface="Calibri"/>
                          <a:cs typeface="Calibri"/>
                          <a:sym typeface="Calibri"/>
                        </a:rPr>
                        <a:t>PROPTECH/CONSTRUTECH</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US$6.050.000</a:t>
                      </a:r>
                    </a:p>
                  </a:txBody>
                  <a:tcPr marL="50800" marR="50800" marT="50800" marB="50800" anchor="ctr" horzOverflow="overflow"/>
                </a:tc>
                <a:tc>
                  <a:txBody>
                    <a:bodyPr/>
                    <a:lstStyle/>
                    <a:p>
                      <a:pPr defTabSz="914400"/>
                      <a:r>
                        <a:rPr sz="2900">
                          <a:latin typeface="Calibri"/>
                          <a:ea typeface="Calibri"/>
                          <a:cs typeface="Calibri"/>
                          <a:sym typeface="Calibri"/>
                        </a:rPr>
                        <a:t>5</a:t>
                      </a:r>
                    </a:p>
                  </a:txBody>
                  <a:tcPr marL="50800" marR="50800" marT="50800" marB="50800" anchor="ctr" horzOverflow="overflow"/>
                </a:tc>
                <a:extLst>
                  <a:ext uri="{0D108BD9-81ED-4DB2-BD59-A6C34878D82A}">
                    <a16:rowId xmlns:a16="http://schemas.microsoft.com/office/drawing/2014/main" val="10011"/>
                  </a:ext>
                </a:extLst>
              </a:tr>
              <a:tr h="478915">
                <a:tc>
                  <a:txBody>
                    <a:bodyPr/>
                    <a:lstStyle/>
                    <a:p>
                      <a:pPr algn="l" defTabSz="914400"/>
                      <a:r>
                        <a:rPr sz="2900" b="1">
                          <a:latin typeface="Calibri"/>
                          <a:ea typeface="Calibri"/>
                          <a:cs typeface="Calibri"/>
                          <a:sym typeface="Calibri"/>
                        </a:rPr>
                        <a:t>EDTECH</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US$4.200.000</a:t>
                      </a:r>
                    </a:p>
                  </a:txBody>
                  <a:tcPr marL="50800" marR="50800" marT="50800" marB="50800" anchor="ctr" horzOverflow="overflow"/>
                </a:tc>
                <a:tc>
                  <a:txBody>
                    <a:bodyPr/>
                    <a:lstStyle/>
                    <a:p>
                      <a:pPr defTabSz="914400"/>
                      <a:r>
                        <a:rPr sz="2900">
                          <a:latin typeface="Calibri"/>
                          <a:ea typeface="Calibri"/>
                          <a:cs typeface="Calibri"/>
                          <a:sym typeface="Calibri"/>
                        </a:rPr>
                        <a:t>3</a:t>
                      </a:r>
                    </a:p>
                  </a:txBody>
                  <a:tcPr marL="50800" marR="50800" marT="50800" marB="50800" anchor="ctr" horzOverflow="overflow"/>
                </a:tc>
                <a:extLst>
                  <a:ext uri="{0D108BD9-81ED-4DB2-BD59-A6C34878D82A}">
                    <a16:rowId xmlns:a16="http://schemas.microsoft.com/office/drawing/2014/main" val="10012"/>
                  </a:ext>
                </a:extLst>
              </a:tr>
              <a:tr h="765022">
                <a:tc>
                  <a:txBody>
                    <a:bodyPr/>
                    <a:lstStyle/>
                    <a:p>
                      <a:pPr algn="l" defTabSz="914400"/>
                      <a:r>
                        <a:rPr sz="2900" b="1">
                          <a:latin typeface="Calibri"/>
                          <a:ea typeface="Calibri"/>
                          <a:cs typeface="Calibri"/>
                          <a:sym typeface="Calibri"/>
                        </a:rPr>
                        <a:t>SHARED ECONOMY</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US$1.500.000</a:t>
                      </a:r>
                    </a:p>
                  </a:txBody>
                  <a:tcPr marL="50800" marR="50800" marT="50800" marB="50800" anchor="ctr" horzOverflow="overflow"/>
                </a:tc>
                <a:tc>
                  <a:txBody>
                    <a:bodyPr/>
                    <a:lstStyle/>
                    <a:p>
                      <a:pPr defTabSz="914400"/>
                      <a:r>
                        <a:rPr sz="2900">
                          <a:latin typeface="Calibri"/>
                          <a:ea typeface="Calibri"/>
                          <a:cs typeface="Calibri"/>
                          <a:sym typeface="Calibri"/>
                        </a:rPr>
                        <a:t>1</a:t>
                      </a:r>
                    </a:p>
                  </a:txBody>
                  <a:tcPr marL="50800" marR="50800" marT="50800" marB="50800" anchor="ctr" horzOverflow="overflow"/>
                </a:tc>
                <a:extLst>
                  <a:ext uri="{0D108BD9-81ED-4DB2-BD59-A6C34878D82A}">
                    <a16:rowId xmlns:a16="http://schemas.microsoft.com/office/drawing/2014/main" val="10013"/>
                  </a:ext>
                </a:extLst>
              </a:tr>
              <a:tr h="765022">
                <a:tc>
                  <a:txBody>
                    <a:bodyPr/>
                    <a:lstStyle/>
                    <a:p>
                      <a:pPr algn="l" defTabSz="914400"/>
                      <a:r>
                        <a:rPr sz="2900" b="1">
                          <a:latin typeface="Calibri"/>
                          <a:ea typeface="Calibri"/>
                          <a:cs typeface="Calibri"/>
                          <a:sym typeface="Calibri"/>
                        </a:rPr>
                        <a:t>WELLNES</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US$1.300.000</a:t>
                      </a:r>
                    </a:p>
                  </a:txBody>
                  <a:tcPr marL="50800" marR="50800" marT="50800" marB="50800" anchor="ctr" horzOverflow="overflow"/>
                </a:tc>
                <a:tc>
                  <a:txBody>
                    <a:bodyPr/>
                    <a:lstStyle/>
                    <a:p>
                      <a:pPr defTabSz="914400"/>
                      <a:r>
                        <a:rPr sz="2900">
                          <a:latin typeface="Calibri"/>
                          <a:ea typeface="Calibri"/>
                          <a:cs typeface="Calibri"/>
                          <a:sym typeface="Calibri"/>
                        </a:rPr>
                        <a:t>1</a:t>
                      </a:r>
                    </a:p>
                  </a:txBody>
                  <a:tcPr marL="50800" marR="50800" marT="50800" marB="50800" anchor="ctr" horzOverflow="overflow"/>
                </a:tc>
                <a:extLst>
                  <a:ext uri="{0D108BD9-81ED-4DB2-BD59-A6C34878D82A}">
                    <a16:rowId xmlns:a16="http://schemas.microsoft.com/office/drawing/2014/main" val="10014"/>
                  </a:ext>
                </a:extLst>
              </a:tr>
              <a:tr h="478915">
                <a:tc>
                  <a:txBody>
                    <a:bodyPr/>
                    <a:lstStyle/>
                    <a:p>
                      <a:pPr algn="l" defTabSz="914400"/>
                      <a:r>
                        <a:rPr sz="2900" b="1">
                          <a:latin typeface="Calibri"/>
                          <a:ea typeface="Calibri"/>
                          <a:cs typeface="Calibri"/>
                          <a:sym typeface="Calibri"/>
                        </a:rPr>
                        <a:t>MOBILITY/LOGISTICS</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US$1.200.000</a:t>
                      </a:r>
                    </a:p>
                  </a:txBody>
                  <a:tcPr marL="50800" marR="50800" marT="50800" marB="50800" anchor="ctr" horzOverflow="overflow"/>
                </a:tc>
                <a:tc>
                  <a:txBody>
                    <a:bodyPr/>
                    <a:lstStyle/>
                    <a:p>
                      <a:pPr defTabSz="914400"/>
                      <a:r>
                        <a:rPr sz="2900">
                          <a:latin typeface="Calibri"/>
                          <a:ea typeface="Calibri"/>
                          <a:cs typeface="Calibri"/>
                          <a:sym typeface="Calibri"/>
                        </a:rPr>
                        <a:t>1</a:t>
                      </a:r>
                    </a:p>
                  </a:txBody>
                  <a:tcPr marL="50800" marR="50800" marT="50800" marB="50800" anchor="ctr" horzOverflow="overflow"/>
                </a:tc>
                <a:extLst>
                  <a:ext uri="{0D108BD9-81ED-4DB2-BD59-A6C34878D82A}">
                    <a16:rowId xmlns:a16="http://schemas.microsoft.com/office/drawing/2014/main" val="10015"/>
                  </a:ext>
                </a:extLst>
              </a:tr>
              <a:tr h="478915">
                <a:tc>
                  <a:txBody>
                    <a:bodyPr/>
                    <a:lstStyle/>
                    <a:p>
                      <a:pPr algn="l" defTabSz="914400"/>
                      <a:r>
                        <a:rPr sz="2900" b="1">
                          <a:latin typeface="Calibri"/>
                          <a:ea typeface="Calibri"/>
                          <a:cs typeface="Calibri"/>
                          <a:sym typeface="Calibri"/>
                        </a:rPr>
                        <a:t>SMART CITY</a:t>
                      </a:r>
                    </a:p>
                  </a:txBody>
                  <a:tcPr marL="50800" marR="50800" marT="50800" marB="50800" anchor="ctr" horzOverflow="overflow">
                    <a:solidFill>
                      <a:srgbClr val="56C1FF"/>
                    </a:solidFill>
                  </a:tcPr>
                </a:tc>
                <a:tc>
                  <a:txBody>
                    <a:bodyPr/>
                    <a:lstStyle/>
                    <a:p>
                      <a:pPr defTabSz="914400"/>
                      <a:r>
                        <a:rPr sz="2900">
                          <a:latin typeface="Calibri"/>
                          <a:ea typeface="Calibri"/>
                          <a:cs typeface="Calibri"/>
                          <a:sym typeface="Calibri"/>
                        </a:rPr>
                        <a:t>US$900.000</a:t>
                      </a:r>
                    </a:p>
                  </a:txBody>
                  <a:tcPr marL="50800" marR="50800" marT="50800" marB="50800" anchor="ctr" horzOverflow="overflow"/>
                </a:tc>
                <a:tc>
                  <a:txBody>
                    <a:bodyPr/>
                    <a:lstStyle/>
                    <a:p>
                      <a:pPr defTabSz="914400"/>
                      <a:r>
                        <a:rPr sz="2900">
                          <a:latin typeface="Calibri"/>
                          <a:ea typeface="Calibri"/>
                          <a:cs typeface="Calibri"/>
                          <a:sym typeface="Calibri"/>
                        </a:rPr>
                        <a:t>1</a:t>
                      </a:r>
                    </a:p>
                  </a:txBody>
                  <a:tcPr marL="50800" marR="50800" marT="50800" marB="50800" anchor="ctr" horzOverflow="overflow"/>
                </a:tc>
                <a:extLst>
                  <a:ext uri="{0D108BD9-81ED-4DB2-BD59-A6C34878D82A}">
                    <a16:rowId xmlns:a16="http://schemas.microsoft.com/office/drawing/2014/main" val="10016"/>
                  </a:ext>
                </a:extLst>
              </a:tr>
              <a:tr h="483688">
                <a:tc>
                  <a:txBody>
                    <a:bodyPr/>
                    <a:lstStyle/>
                    <a:p>
                      <a:pPr algn="l" defTabSz="914400"/>
                      <a:r>
                        <a:rPr sz="2900" b="1">
                          <a:latin typeface="Calibri"/>
                          <a:ea typeface="Calibri"/>
                          <a:cs typeface="Calibri"/>
                          <a:sym typeface="Calibri"/>
                        </a:rPr>
                        <a:t>TRAVEL/TOURISM</a:t>
                      </a:r>
                    </a:p>
                  </a:txBody>
                  <a:tcPr marL="50800" marR="50800" marT="50800" marB="50800" anchor="ctr" horzOverflow="overflow">
                    <a:lnB>
                      <a:solidFill>
                        <a:srgbClr val="000000"/>
                      </a:solidFill>
                      <a:miter lim="400000"/>
                    </a:lnB>
                    <a:solidFill>
                      <a:srgbClr val="56C1FF"/>
                    </a:solidFill>
                  </a:tcPr>
                </a:tc>
                <a:tc>
                  <a:txBody>
                    <a:bodyPr/>
                    <a:lstStyle/>
                    <a:p>
                      <a:pPr defTabSz="914400"/>
                      <a:r>
                        <a:rPr sz="2900">
                          <a:latin typeface="Calibri"/>
                          <a:ea typeface="Calibri"/>
                          <a:cs typeface="Calibri"/>
                          <a:sym typeface="Calibri"/>
                        </a:rPr>
                        <a:t>US$480.000</a:t>
                      </a:r>
                    </a:p>
                  </a:txBody>
                  <a:tcPr marL="50800" marR="50800" marT="50800" marB="50800" anchor="ctr" horzOverflow="overflow">
                    <a:lnB>
                      <a:solidFill>
                        <a:srgbClr val="000000"/>
                      </a:solidFill>
                      <a:miter lim="400000"/>
                    </a:lnB>
                  </a:tcPr>
                </a:tc>
                <a:tc>
                  <a:txBody>
                    <a:bodyPr/>
                    <a:lstStyle/>
                    <a:p>
                      <a:pPr defTabSz="914400"/>
                      <a:r>
                        <a:rPr sz="2900">
                          <a:latin typeface="Calibri"/>
                          <a:ea typeface="Calibri"/>
                          <a:cs typeface="Calibri"/>
                          <a:sym typeface="Calibri"/>
                        </a:rPr>
                        <a:t>3</a:t>
                      </a:r>
                    </a:p>
                  </a:txBody>
                  <a:tcPr marL="50800" marR="50800" marT="50800" marB="50800" anchor="ctr" horzOverflow="overflow">
                    <a:lnB>
                      <a:solidFill>
                        <a:srgbClr val="000000"/>
                      </a:solidFill>
                      <a:miter lim="400000"/>
                    </a:lnB>
                  </a:tcPr>
                </a:tc>
                <a:extLst>
                  <a:ext uri="{0D108BD9-81ED-4DB2-BD59-A6C34878D82A}">
                    <a16:rowId xmlns:a16="http://schemas.microsoft.com/office/drawing/2014/main" val="10017"/>
                  </a:ext>
                </a:extLst>
              </a:tr>
            </a:tbl>
          </a:graphicData>
        </a:graphic>
      </p:graphicFrame>
      <p:sp>
        <p:nvSpPr>
          <p:cNvPr id="208" name="Chile 2023"/>
          <p:cNvSpPr txBox="1"/>
          <p:nvPr/>
        </p:nvSpPr>
        <p:spPr>
          <a:xfrm>
            <a:off x="570276" y="3317801"/>
            <a:ext cx="3573810"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ct val="100000"/>
              </a:lnSpc>
              <a:spcBef>
                <a:spcPts val="0"/>
              </a:spcBef>
              <a:defRPr sz="6000" b="1">
                <a:latin typeface="Calibri"/>
                <a:ea typeface="Calibri"/>
                <a:cs typeface="Calibri"/>
                <a:sym typeface="Calibri"/>
              </a:defRPr>
            </a:lvl1pPr>
          </a:lstStyle>
          <a:p>
            <a:r>
              <a:rPr dirty="0"/>
              <a:t>Chile 2023 </a:t>
            </a:r>
          </a:p>
        </p:txBody>
      </p:sp>
      <p:sp>
        <p:nvSpPr>
          <p:cNvPr id="209" name="-Si bien la inversión en fintech/insurtech sigue estando en un lugar preponderante como en el resto de Latinoamérica, en 2023 en Chile esta vertical quedó en el tercer lugar, ya que la inversión nacional se centró mayormente en las verticales de sports/e"/>
          <p:cNvSpPr txBox="1"/>
          <p:nvPr/>
        </p:nvSpPr>
        <p:spPr>
          <a:xfrm>
            <a:off x="482600" y="4650338"/>
            <a:ext cx="7037586" cy="7447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500">
                <a:latin typeface="Calibri"/>
                <a:ea typeface="Calibri"/>
                <a:cs typeface="Calibri"/>
                <a:sym typeface="Calibri"/>
              </a:defRPr>
            </a:pPr>
            <a:r>
              <a:rPr dirty="0"/>
              <a:t>-Si bien la </a:t>
            </a:r>
            <a:r>
              <a:rPr dirty="0" err="1"/>
              <a:t>inversión</a:t>
            </a:r>
            <a:r>
              <a:rPr dirty="0"/>
              <a:t> </a:t>
            </a:r>
            <a:r>
              <a:rPr dirty="0" err="1"/>
              <a:t>en</a:t>
            </a:r>
            <a:r>
              <a:rPr dirty="0"/>
              <a:t> fintech/</a:t>
            </a:r>
            <a:r>
              <a:rPr dirty="0" err="1"/>
              <a:t>insurtech</a:t>
            </a:r>
            <a:r>
              <a:rPr dirty="0"/>
              <a:t> </a:t>
            </a:r>
            <a:r>
              <a:rPr dirty="0" err="1"/>
              <a:t>sigue</a:t>
            </a:r>
            <a:r>
              <a:rPr dirty="0"/>
              <a:t> </a:t>
            </a:r>
            <a:r>
              <a:rPr dirty="0" err="1"/>
              <a:t>estando</a:t>
            </a:r>
            <a:r>
              <a:rPr dirty="0"/>
              <a:t> </a:t>
            </a:r>
            <a:r>
              <a:rPr dirty="0" err="1"/>
              <a:t>en</a:t>
            </a:r>
            <a:r>
              <a:rPr dirty="0"/>
              <a:t> un </a:t>
            </a:r>
            <a:r>
              <a:rPr dirty="0" err="1"/>
              <a:t>lugar</a:t>
            </a:r>
            <a:r>
              <a:rPr dirty="0"/>
              <a:t> </a:t>
            </a:r>
            <a:r>
              <a:rPr dirty="0" err="1"/>
              <a:t>preponderante</a:t>
            </a:r>
            <a:r>
              <a:rPr dirty="0"/>
              <a:t> </a:t>
            </a:r>
            <a:r>
              <a:rPr dirty="0" err="1"/>
              <a:t>como</a:t>
            </a:r>
            <a:r>
              <a:rPr dirty="0"/>
              <a:t> </a:t>
            </a:r>
            <a:r>
              <a:rPr dirty="0" err="1"/>
              <a:t>en</a:t>
            </a:r>
            <a:r>
              <a:rPr dirty="0"/>
              <a:t> </a:t>
            </a:r>
            <a:r>
              <a:rPr dirty="0" err="1"/>
              <a:t>el</a:t>
            </a:r>
            <a:r>
              <a:rPr dirty="0"/>
              <a:t> resto de </a:t>
            </a:r>
            <a:r>
              <a:rPr dirty="0" err="1"/>
              <a:t>Latinoamérica</a:t>
            </a:r>
            <a:r>
              <a:rPr dirty="0"/>
              <a:t>, </a:t>
            </a:r>
            <a:r>
              <a:rPr dirty="0" err="1"/>
              <a:t>en</a:t>
            </a:r>
            <a:r>
              <a:rPr dirty="0"/>
              <a:t> 2023 </a:t>
            </a:r>
            <a:r>
              <a:rPr dirty="0" err="1"/>
              <a:t>en</a:t>
            </a:r>
            <a:r>
              <a:rPr dirty="0"/>
              <a:t> Chile </a:t>
            </a:r>
            <a:r>
              <a:rPr dirty="0" err="1"/>
              <a:t>esta</a:t>
            </a:r>
            <a:r>
              <a:rPr dirty="0"/>
              <a:t> vertical </a:t>
            </a:r>
            <a:r>
              <a:rPr dirty="0" err="1"/>
              <a:t>quedó</a:t>
            </a:r>
            <a:r>
              <a:rPr dirty="0"/>
              <a:t> </a:t>
            </a:r>
            <a:r>
              <a:rPr dirty="0" err="1"/>
              <a:t>en</a:t>
            </a:r>
            <a:r>
              <a:rPr dirty="0"/>
              <a:t> </a:t>
            </a:r>
            <a:r>
              <a:rPr dirty="0" err="1"/>
              <a:t>el</a:t>
            </a:r>
            <a:r>
              <a:rPr dirty="0"/>
              <a:t> </a:t>
            </a:r>
            <a:r>
              <a:rPr dirty="0" err="1"/>
              <a:t>tercer</a:t>
            </a:r>
            <a:r>
              <a:rPr dirty="0"/>
              <a:t> </a:t>
            </a:r>
            <a:r>
              <a:rPr dirty="0" err="1"/>
              <a:t>lugar</a:t>
            </a:r>
            <a:r>
              <a:rPr dirty="0"/>
              <a:t>, </a:t>
            </a:r>
            <a:r>
              <a:rPr dirty="0" err="1"/>
              <a:t>ya</a:t>
            </a:r>
            <a:r>
              <a:rPr dirty="0"/>
              <a:t> que la </a:t>
            </a:r>
            <a:r>
              <a:rPr dirty="0" err="1"/>
              <a:t>inversión</a:t>
            </a:r>
            <a:r>
              <a:rPr dirty="0"/>
              <a:t> </a:t>
            </a:r>
            <a:r>
              <a:rPr dirty="0" err="1"/>
              <a:t>nacional</a:t>
            </a:r>
            <a:r>
              <a:rPr dirty="0"/>
              <a:t> se </a:t>
            </a:r>
            <a:r>
              <a:rPr dirty="0" err="1"/>
              <a:t>centró</a:t>
            </a:r>
            <a:r>
              <a:rPr dirty="0"/>
              <a:t> </a:t>
            </a:r>
            <a:r>
              <a:rPr dirty="0" err="1"/>
              <a:t>mayormente</a:t>
            </a:r>
            <a:r>
              <a:rPr dirty="0"/>
              <a:t> </a:t>
            </a:r>
            <a:r>
              <a:rPr dirty="0" err="1"/>
              <a:t>en</a:t>
            </a:r>
            <a:r>
              <a:rPr dirty="0"/>
              <a:t> las </a:t>
            </a:r>
            <a:r>
              <a:rPr dirty="0" err="1"/>
              <a:t>verticales</a:t>
            </a:r>
            <a:r>
              <a:rPr dirty="0"/>
              <a:t> de sports/</a:t>
            </a:r>
            <a:r>
              <a:rPr dirty="0" err="1"/>
              <a:t>entertaiment</a:t>
            </a:r>
            <a:r>
              <a:rPr dirty="0"/>
              <a:t>  y las </a:t>
            </a:r>
            <a:r>
              <a:rPr dirty="0" err="1"/>
              <a:t>greentech</a:t>
            </a:r>
            <a:r>
              <a:rPr dirty="0"/>
              <a:t>. </a:t>
            </a:r>
          </a:p>
          <a:p>
            <a:pPr>
              <a:defRPr sz="3500">
                <a:latin typeface="Calibri"/>
                <a:ea typeface="Calibri"/>
                <a:cs typeface="Calibri"/>
                <a:sym typeface="Calibri"/>
              </a:defRPr>
            </a:pPr>
            <a:r>
              <a:rPr dirty="0"/>
              <a:t>-</a:t>
            </a:r>
            <a:r>
              <a:rPr dirty="0" err="1"/>
              <a:t>Ahora</a:t>
            </a:r>
            <a:r>
              <a:rPr dirty="0"/>
              <a:t> bien </a:t>
            </a:r>
            <a:r>
              <a:rPr dirty="0" err="1"/>
              <a:t>si</a:t>
            </a:r>
            <a:r>
              <a:rPr dirty="0"/>
              <a:t> no se </a:t>
            </a:r>
            <a:r>
              <a:rPr dirty="0" err="1"/>
              <a:t>toma</a:t>
            </a:r>
            <a:r>
              <a:rPr dirty="0"/>
              <a:t> </a:t>
            </a:r>
            <a:r>
              <a:rPr dirty="0" err="1"/>
              <a:t>en</a:t>
            </a:r>
            <a:r>
              <a:rPr dirty="0"/>
              <a:t> </a:t>
            </a:r>
            <a:r>
              <a:rPr dirty="0" err="1"/>
              <a:t>consideración</a:t>
            </a:r>
            <a:r>
              <a:rPr dirty="0"/>
              <a:t> las </a:t>
            </a:r>
            <a:r>
              <a:rPr dirty="0" err="1"/>
              <a:t>inversiones</a:t>
            </a:r>
            <a:r>
              <a:rPr dirty="0"/>
              <a:t> de Runway, que </a:t>
            </a:r>
            <a:r>
              <a:rPr dirty="0" err="1"/>
              <a:t>corresponden</a:t>
            </a:r>
            <a:r>
              <a:rPr dirty="0"/>
              <a:t> a sports/</a:t>
            </a:r>
            <a:r>
              <a:rPr dirty="0" err="1"/>
              <a:t>entertaiment</a:t>
            </a:r>
            <a:r>
              <a:rPr dirty="0"/>
              <a:t>, las </a:t>
            </a:r>
            <a:r>
              <a:rPr dirty="0" err="1"/>
              <a:t>greentech</a:t>
            </a:r>
            <a:r>
              <a:rPr dirty="0"/>
              <a:t> </a:t>
            </a:r>
            <a:r>
              <a:rPr dirty="0" err="1"/>
              <a:t>quedan</a:t>
            </a:r>
            <a:r>
              <a:rPr dirty="0"/>
              <a:t> </a:t>
            </a:r>
            <a:r>
              <a:rPr dirty="0" err="1"/>
              <a:t>en</a:t>
            </a:r>
            <a:r>
              <a:rPr dirty="0"/>
              <a:t> primer </a:t>
            </a:r>
            <a:r>
              <a:rPr dirty="0" err="1"/>
              <a:t>lugar</a:t>
            </a:r>
            <a:r>
              <a:rPr dirty="0"/>
              <a:t> y las fintech/</a:t>
            </a:r>
            <a:r>
              <a:rPr dirty="0" err="1"/>
              <a:t>insurtech</a:t>
            </a:r>
            <a:r>
              <a:rPr dirty="0"/>
              <a:t> </a:t>
            </a:r>
            <a:r>
              <a:rPr dirty="0" err="1"/>
              <a:t>en</a:t>
            </a:r>
            <a:r>
              <a:rPr dirty="0"/>
              <a:t> </a:t>
            </a:r>
            <a:r>
              <a:rPr dirty="0" err="1"/>
              <a:t>segundo</a:t>
            </a:r>
            <a:r>
              <a:rPr dirty="0"/>
              <a:t>.</a:t>
            </a:r>
          </a:p>
        </p:txBody>
      </p:sp>
      <p:pic>
        <p:nvPicPr>
          <p:cNvPr id="210" name="Logo ACVC final_traz-01.png" descr="Logo ACVC final_traz-01.png"/>
          <p:cNvPicPr>
            <a:picLocks noChangeAspect="1"/>
          </p:cNvPicPr>
          <p:nvPr/>
        </p:nvPicPr>
        <p:blipFill>
          <a:blip r:embed="rId2"/>
          <a:stretch>
            <a:fillRect/>
          </a:stretch>
        </p:blipFill>
        <p:spPr>
          <a:xfrm>
            <a:off x="-408805" y="-306747"/>
            <a:ext cx="3889209" cy="251654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hile 2023"/>
          <p:cNvSpPr txBox="1"/>
          <p:nvPr/>
        </p:nvSpPr>
        <p:spPr>
          <a:xfrm>
            <a:off x="329644" y="2259022"/>
            <a:ext cx="3573810"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ct val="100000"/>
              </a:lnSpc>
              <a:spcBef>
                <a:spcPts val="0"/>
              </a:spcBef>
              <a:defRPr sz="6000" b="1">
                <a:latin typeface="Calibri"/>
                <a:ea typeface="Calibri"/>
                <a:cs typeface="Calibri"/>
                <a:sym typeface="Calibri"/>
              </a:defRPr>
            </a:lvl1pPr>
          </a:lstStyle>
          <a:p>
            <a:r>
              <a:t>Chile 2023 </a:t>
            </a:r>
          </a:p>
        </p:txBody>
      </p:sp>
      <p:pic>
        <p:nvPicPr>
          <p:cNvPr id="213" name="Logo ACVC final_traz-01.png" descr="Logo ACVC final_traz-01.png"/>
          <p:cNvPicPr>
            <a:picLocks noChangeAspect="1"/>
          </p:cNvPicPr>
          <p:nvPr/>
        </p:nvPicPr>
        <p:blipFill>
          <a:blip r:embed="rId2"/>
          <a:stretch>
            <a:fillRect/>
          </a:stretch>
        </p:blipFill>
        <p:spPr>
          <a:xfrm>
            <a:off x="-408805" y="-306747"/>
            <a:ext cx="3889209" cy="2516547"/>
          </a:xfrm>
          <a:prstGeom prst="rect">
            <a:avLst/>
          </a:prstGeom>
          <a:ln w="12700">
            <a:miter lim="400000"/>
          </a:ln>
        </p:spPr>
      </p:pic>
      <p:graphicFrame>
        <p:nvGraphicFramePr>
          <p:cNvPr id="214" name="Evolución VC en Chile (elaboración propia ACVC)"/>
          <p:cNvGraphicFramePr/>
          <p:nvPr>
            <p:extLst>
              <p:ext uri="{D42A27DB-BD31-4B8C-83A1-F6EECF244321}">
                <p14:modId xmlns:p14="http://schemas.microsoft.com/office/powerpoint/2010/main" val="858840624"/>
              </p:ext>
            </p:extLst>
          </p:nvPr>
        </p:nvGraphicFramePr>
        <p:xfrm>
          <a:off x="8879305" y="970926"/>
          <a:ext cx="10828420" cy="11288403"/>
        </p:xfrm>
        <a:graphic>
          <a:graphicData uri="http://schemas.openxmlformats.org/drawingml/2006/table">
            <a:tbl>
              <a:tblPr>
                <a:tableStyleId>{4C3C2611-4C71-4FC5-86AE-919BDF0F9419}</a:tableStyleId>
              </a:tblPr>
              <a:tblGrid>
                <a:gridCol w="3522058">
                  <a:extLst>
                    <a:ext uri="{9D8B030D-6E8A-4147-A177-3AD203B41FA5}">
                      <a16:colId xmlns:a16="http://schemas.microsoft.com/office/drawing/2014/main" val="20000"/>
                    </a:ext>
                  </a:extLst>
                </a:gridCol>
                <a:gridCol w="3522058">
                  <a:extLst>
                    <a:ext uri="{9D8B030D-6E8A-4147-A177-3AD203B41FA5}">
                      <a16:colId xmlns:a16="http://schemas.microsoft.com/office/drawing/2014/main" val="20001"/>
                    </a:ext>
                  </a:extLst>
                </a:gridCol>
                <a:gridCol w="3784304">
                  <a:extLst>
                    <a:ext uri="{9D8B030D-6E8A-4147-A177-3AD203B41FA5}">
                      <a16:colId xmlns:a16="http://schemas.microsoft.com/office/drawing/2014/main" val="20002"/>
                    </a:ext>
                  </a:extLst>
                </a:gridCol>
              </a:tblGrid>
              <a:tr h="921292">
                <a:tc>
                  <a:txBody>
                    <a:bodyPr/>
                    <a:lstStyle/>
                    <a:p>
                      <a:pPr indent="457200"/>
                      <a:endParaRPr/>
                    </a:p>
                  </a:txBody>
                  <a:tcPr marL="50800" marR="50800" marT="50800" marB="50800" horzOverflow="overflow">
                    <a:lnL w="12700">
                      <a:miter lim="400000"/>
                    </a:lnL>
                    <a:lnR w="12700">
                      <a:miter lim="400000"/>
                    </a:lnR>
                    <a:lnT w="12700">
                      <a:miter lim="400000"/>
                    </a:lnT>
                    <a:lnB w="12700">
                      <a:miter lim="400000"/>
                    </a:lnB>
                    <a:solidFill>
                      <a:srgbClr val="FFFFFF"/>
                    </a:solidFill>
                  </a:tcPr>
                </a:tc>
                <a:tc gridSpan="2">
                  <a:txBody>
                    <a:bodyPr/>
                    <a:lstStyle/>
                    <a:p>
                      <a:pPr algn="l" defTabSz="457200"/>
                      <a:r>
                        <a:rPr sz="2600">
                          <a:latin typeface="Calibri"/>
                          <a:ea typeface="Calibri"/>
                          <a:cs typeface="Calibri"/>
                          <a:sym typeface="Calibri"/>
                        </a:rPr>
                        <a:t>10 rondas más grandes</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chemeClr val="accent1"/>
                    </a:solidFill>
                  </a:tcPr>
                </a:tc>
                <a:tc hMerge="1">
                  <a:txBody>
                    <a:bodyPr/>
                    <a:lstStyle/>
                    <a:p>
                      <a:endParaRPr lang="en-CL"/>
                    </a:p>
                  </a:txBody>
                  <a:tcPr/>
                </a:tc>
                <a:extLst>
                  <a:ext uri="{0D108BD9-81ED-4DB2-BD59-A6C34878D82A}">
                    <a16:rowId xmlns:a16="http://schemas.microsoft.com/office/drawing/2014/main" val="10000"/>
                  </a:ext>
                </a:extLst>
              </a:tr>
              <a:tr h="921292">
                <a:tc>
                  <a:txBody>
                    <a:bodyPr/>
                    <a:lstStyle/>
                    <a:p>
                      <a:pPr algn="r" defTabSz="457200"/>
                      <a:r>
                        <a:rPr sz="2600">
                          <a:latin typeface="Calibri"/>
                          <a:ea typeface="Calibri"/>
                          <a:cs typeface="Calibri"/>
                          <a:sym typeface="Calibri"/>
                        </a:rPr>
                        <a:t>1</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a:latin typeface="Calibri"/>
                          <a:ea typeface="Calibri"/>
                          <a:cs typeface="Calibri"/>
                          <a:sym typeface="Calibri"/>
                        </a:rPr>
                        <a:t>Runway</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US$141.000.000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1"/>
                  </a:ext>
                </a:extLst>
              </a:tr>
              <a:tr h="921292">
                <a:tc>
                  <a:txBody>
                    <a:bodyPr/>
                    <a:lstStyle/>
                    <a:p>
                      <a:pPr algn="r" defTabSz="457200"/>
                      <a:r>
                        <a:rPr sz="2600">
                          <a:latin typeface="Calibri"/>
                          <a:ea typeface="Calibri"/>
                          <a:cs typeface="Calibri"/>
                          <a:sym typeface="Calibri"/>
                        </a:rPr>
                        <a:t>2</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a:latin typeface="Calibri"/>
                          <a:ea typeface="Calibri"/>
                          <a:cs typeface="Calibri"/>
                          <a:sym typeface="Calibri"/>
                        </a:rPr>
                        <a:t>Fz Sports</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US$74.000.000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2"/>
                  </a:ext>
                </a:extLst>
              </a:tr>
              <a:tr h="921292">
                <a:tc>
                  <a:txBody>
                    <a:bodyPr/>
                    <a:lstStyle/>
                    <a:p>
                      <a:pPr algn="r" defTabSz="457200"/>
                      <a:r>
                        <a:rPr sz="2600">
                          <a:latin typeface="Calibri"/>
                          <a:ea typeface="Calibri"/>
                          <a:cs typeface="Calibri"/>
                          <a:sym typeface="Calibri"/>
                        </a:rPr>
                        <a:t>3</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dirty="0">
                          <a:latin typeface="Calibri"/>
                          <a:ea typeface="Calibri"/>
                          <a:cs typeface="Calibri"/>
                          <a:sym typeface="Calibri"/>
                        </a:rPr>
                        <a:t>Runway</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US$50.000.000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3"/>
                  </a:ext>
                </a:extLst>
              </a:tr>
              <a:tr h="921292">
                <a:tc>
                  <a:txBody>
                    <a:bodyPr/>
                    <a:lstStyle/>
                    <a:p>
                      <a:pPr algn="r" defTabSz="457200"/>
                      <a:r>
                        <a:rPr sz="2600">
                          <a:latin typeface="Calibri"/>
                          <a:ea typeface="Calibri"/>
                          <a:cs typeface="Calibri"/>
                          <a:sym typeface="Calibri"/>
                        </a:rPr>
                        <a:t>4</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a:latin typeface="Calibri"/>
                          <a:ea typeface="Calibri"/>
                          <a:cs typeface="Calibri"/>
                          <a:sym typeface="Calibri"/>
                        </a:rPr>
                        <a:t>Rankmi</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US$48.000.000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4"/>
                  </a:ext>
                </a:extLst>
              </a:tr>
              <a:tr h="921292">
                <a:tc>
                  <a:txBody>
                    <a:bodyPr/>
                    <a:lstStyle/>
                    <a:p>
                      <a:pPr algn="r" defTabSz="457200"/>
                      <a:r>
                        <a:rPr sz="2600">
                          <a:latin typeface="Calibri"/>
                          <a:ea typeface="Calibri"/>
                          <a:cs typeface="Calibri"/>
                          <a:sym typeface="Calibri"/>
                        </a:rPr>
                        <a:t>5</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a:latin typeface="Calibri"/>
                          <a:ea typeface="Calibri"/>
                          <a:cs typeface="Calibri"/>
                          <a:sym typeface="Calibri"/>
                        </a:rPr>
                        <a:t>Galgo</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US$40.800.000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5"/>
                  </a:ext>
                </a:extLst>
              </a:tr>
              <a:tr h="921292">
                <a:tc>
                  <a:txBody>
                    <a:bodyPr/>
                    <a:lstStyle/>
                    <a:p>
                      <a:pPr algn="r" defTabSz="457200"/>
                      <a:r>
                        <a:rPr sz="2600">
                          <a:latin typeface="Calibri"/>
                          <a:ea typeface="Calibri"/>
                          <a:cs typeface="Calibri"/>
                          <a:sym typeface="Calibri"/>
                        </a:rPr>
                        <a:t>6</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a:latin typeface="Calibri"/>
                          <a:ea typeface="Calibri"/>
                          <a:cs typeface="Calibri"/>
                          <a:sym typeface="Calibri"/>
                        </a:rPr>
                        <a:t>Buk</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US$35.000.000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6"/>
                  </a:ext>
                </a:extLst>
              </a:tr>
              <a:tr h="921292">
                <a:tc>
                  <a:txBody>
                    <a:bodyPr/>
                    <a:lstStyle/>
                    <a:p>
                      <a:pPr algn="r" defTabSz="457200"/>
                      <a:r>
                        <a:rPr sz="2600">
                          <a:latin typeface="Calibri"/>
                          <a:ea typeface="Calibri"/>
                          <a:cs typeface="Calibri"/>
                          <a:sym typeface="Calibri"/>
                        </a:rPr>
                        <a:t>7</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a:latin typeface="Calibri"/>
                          <a:ea typeface="Calibri"/>
                          <a:cs typeface="Calibri"/>
                          <a:sym typeface="Calibri"/>
                        </a:rPr>
                        <a:t>Ceibo</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US$30.000.000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7"/>
                  </a:ext>
                </a:extLst>
              </a:tr>
              <a:tr h="2075483">
                <a:tc>
                  <a:txBody>
                    <a:bodyPr/>
                    <a:lstStyle/>
                    <a:p>
                      <a:pPr algn="r" defTabSz="457200"/>
                      <a:r>
                        <a:rPr sz="2600">
                          <a:latin typeface="Calibri"/>
                          <a:ea typeface="Calibri"/>
                          <a:cs typeface="Calibri"/>
                          <a:sym typeface="Calibri"/>
                        </a:rPr>
                        <a:t>8</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dirty="0" err="1">
                          <a:latin typeface="Calibri"/>
                          <a:ea typeface="Calibri"/>
                          <a:cs typeface="Calibri"/>
                          <a:sym typeface="Calibri"/>
                        </a:rPr>
                        <a:t>ClearFlame</a:t>
                      </a:r>
                      <a:r>
                        <a:rPr sz="2600" dirty="0">
                          <a:latin typeface="Calibri"/>
                          <a:ea typeface="Calibri"/>
                          <a:cs typeface="Calibri"/>
                          <a:sym typeface="Calibri"/>
                        </a:rPr>
                        <a:t> Engine Technologies</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US$30.000.000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8"/>
                  </a:ext>
                </a:extLst>
              </a:tr>
              <a:tr h="921292">
                <a:tc>
                  <a:txBody>
                    <a:bodyPr/>
                    <a:lstStyle/>
                    <a:p>
                      <a:pPr algn="r" defTabSz="457200"/>
                      <a:r>
                        <a:rPr lang="es-ES" sz="2600" dirty="0">
                          <a:latin typeface="Calibri"/>
                          <a:ea typeface="Calibri"/>
                          <a:cs typeface="Calibri"/>
                          <a:sym typeface="Calibri"/>
                        </a:rPr>
                        <a:t> </a:t>
                      </a:r>
                      <a:r>
                        <a:rPr sz="2600" dirty="0">
                          <a:latin typeface="Calibri"/>
                          <a:ea typeface="Calibri"/>
                          <a:cs typeface="Calibri"/>
                          <a:sym typeface="Calibri"/>
                        </a:rPr>
                        <a:t>9</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dirty="0" err="1">
                          <a:latin typeface="Calibri"/>
                          <a:ea typeface="Calibri"/>
                          <a:cs typeface="Calibri"/>
                          <a:sym typeface="Calibri"/>
                        </a:rPr>
                        <a:t>BioElements</a:t>
                      </a:r>
                      <a:endParaRPr sz="2600" dirty="0">
                        <a:latin typeface="Calibri"/>
                        <a:ea typeface="Calibri"/>
                        <a:cs typeface="Calibri"/>
                        <a:sym typeface="Calibri"/>
                      </a:endParaRP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a:latin typeface="Calibri"/>
                          <a:ea typeface="Calibri"/>
                          <a:cs typeface="Calibri"/>
                          <a:sym typeface="Calibri"/>
                        </a:rPr>
                        <a:t>US$30.000.000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09"/>
                  </a:ext>
                </a:extLst>
              </a:tr>
              <a:tr h="921292">
                <a:tc>
                  <a:txBody>
                    <a:bodyPr/>
                    <a:lstStyle/>
                    <a:p>
                      <a:pPr algn="r" defTabSz="457200"/>
                      <a:r>
                        <a:rPr sz="2600">
                          <a:latin typeface="Calibri"/>
                          <a:ea typeface="Calibri"/>
                          <a:cs typeface="Calibri"/>
                          <a:sym typeface="Calibri"/>
                        </a:rPr>
                        <a:t>10</a:t>
                      </a:r>
                    </a:p>
                  </a:txBody>
                  <a:tcPr marL="50800" marR="50800" marT="50800" marB="50800" horzOverflow="overflow">
                    <a:lnL w="12700">
                      <a:miter lim="400000"/>
                    </a:lnL>
                    <a:lnR w="12700">
                      <a:miter lim="400000"/>
                    </a:lnR>
                    <a:lnT w="12700">
                      <a:miter lim="400000"/>
                    </a:lnT>
                    <a:lnB w="12700">
                      <a:miter lim="400000"/>
                    </a:lnB>
                  </a:tcPr>
                </a:tc>
                <a:tc>
                  <a:txBody>
                    <a:bodyPr/>
                    <a:lstStyle/>
                    <a:p>
                      <a:pPr algn="l" defTabSz="457200"/>
                      <a:r>
                        <a:rPr sz="2600">
                          <a:latin typeface="Calibri"/>
                          <a:ea typeface="Calibri"/>
                          <a:cs typeface="Calibri"/>
                          <a:sym typeface="Calibri"/>
                        </a:rPr>
                        <a:t>Andes </a:t>
                      </a:r>
                    </a:p>
                  </a:txBody>
                  <a:tcPr marL="50800" marR="50800" marT="50800" marB="50800" horzOverflow="overflow">
                    <a:lnL w="12700">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tc>
                  <a:txBody>
                    <a:bodyPr/>
                    <a:lstStyle/>
                    <a:p>
                      <a:pPr algn="r" defTabSz="457200"/>
                      <a:r>
                        <a:rPr sz="2600" dirty="0">
                          <a:latin typeface="Calibri"/>
                          <a:ea typeface="Calibri"/>
                          <a:cs typeface="Calibri"/>
                          <a:sym typeface="Calibri"/>
                        </a:rPr>
                        <a:t>US$30.000.000</a:t>
                      </a: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FFFFF"/>
                    </a:solidFill>
                  </a:tcPr>
                </a:tc>
                <a:extLst>
                  <a:ext uri="{0D108BD9-81ED-4DB2-BD59-A6C34878D82A}">
                    <a16:rowId xmlns:a16="http://schemas.microsoft.com/office/drawing/2014/main" val="10010"/>
                  </a:ext>
                </a:extLst>
              </a:tr>
            </a:tbl>
          </a:graphicData>
        </a:graphic>
      </p:graphicFrame>
      <p:sp>
        <p:nvSpPr>
          <p:cNvPr id="215" name="Las rondas más grandes se concentraron el el primer semestre."/>
          <p:cNvSpPr txBox="1">
            <a:spLocks noGrp="1"/>
          </p:cNvSpPr>
          <p:nvPr>
            <p:ph type="title"/>
          </p:nvPr>
        </p:nvSpPr>
        <p:spPr>
          <a:xfrm>
            <a:off x="469895" y="4498842"/>
            <a:ext cx="5901140" cy="2104729"/>
          </a:xfrm>
          <a:prstGeom prst="rect">
            <a:avLst/>
          </a:prstGeom>
        </p:spPr>
        <p:txBody>
          <a:bodyPr/>
          <a:lstStyle>
            <a:lvl1pPr>
              <a:lnSpc>
                <a:spcPct val="90000"/>
              </a:lnSpc>
              <a:spcBef>
                <a:spcPts val="4500"/>
              </a:spcBef>
              <a:defRPr sz="3500" b="0" spc="0">
                <a:latin typeface="Calibri"/>
                <a:ea typeface="Calibri"/>
                <a:cs typeface="Calibri"/>
                <a:sym typeface="Calibri"/>
              </a:defRPr>
            </a:lvl1pPr>
          </a:lstStyle>
          <a:p>
            <a:r>
              <a:t>Las rondas más grandes se concentraron el el primer semestre. </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538</Words>
  <Application>Microsoft Macintosh PowerPoint</Application>
  <PresentationFormat>Custom</PresentationFormat>
  <Paragraphs>126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Helvetica Neue</vt:lpstr>
      <vt:lpstr>Helvetica Neue Medium</vt:lpstr>
      <vt:lpstr>21_BasicWhite</vt:lpstr>
      <vt:lpstr>Tendencia VC Chile 2023</vt:lpstr>
      <vt:lpstr>PowerPoint Presentation</vt:lpstr>
      <vt:lpstr>El ritmo de inversión de capital en la región se desaceleró después de dos años récord, con 6.300 millones de dólares en VC, PE, infraestructura y crédito privado en el primer semestre de 2023.</vt:lpstr>
      <vt:lpstr>Si bien el año cierra con una baja respecto al 2022, esta es moderada respecto a otros mercados, aún así: -Aunque Si bien el número de rondas se mantuvo relativamente estable, la gran diferencia es que la segunda mitad del año bajó considerablemente el promedio de lo invertido en cada ronda, bajando el valor promedio en 65%.  -Respecto el tamaño máximo de las rondas, durante el primer semestre hubo 12 de 10 millones de dólares o más, mientras que en el segundo semestre hubo solo 6, lo que también se acopla a la baja en la inversión.</vt:lpstr>
      <vt:lpstr>PowerPoint Presentation</vt:lpstr>
      <vt:lpstr>Las rondas más grandes se concentraron el el primer semestre.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Tendencia VC Chile 2023</dc:title>
  <dc:subject/>
  <dc:creator/>
  <cp:keywords/>
  <dc:description/>
  <cp:lastModifiedBy>Microsoft Office User</cp:lastModifiedBy>
  <cp:revision>4</cp:revision>
  <dcterms:modified xsi:type="dcterms:W3CDTF">2024-03-21T12:12:59Z</dcterms:modified>
  <cp:category/>
</cp:coreProperties>
</file>