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713" r:id="rId5"/>
  </p:sldMasterIdLst>
  <p:notesMasterIdLst>
    <p:notesMasterId r:id="rId19"/>
  </p:notesMasterIdLst>
  <p:sldIdLst>
    <p:sldId id="343" r:id="rId6"/>
    <p:sldId id="334" r:id="rId7"/>
    <p:sldId id="344" r:id="rId8"/>
    <p:sldId id="340" r:id="rId9"/>
    <p:sldId id="339" r:id="rId10"/>
    <p:sldId id="342" r:id="rId11"/>
    <p:sldId id="332" r:id="rId12"/>
    <p:sldId id="338" r:id="rId13"/>
    <p:sldId id="333" r:id="rId14"/>
    <p:sldId id="345" r:id="rId15"/>
    <p:sldId id="336" r:id="rId16"/>
    <p:sldId id="337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E"/>
    <a:srgbClr val="FF0066"/>
    <a:srgbClr val="00B2EC"/>
    <a:srgbClr val="72BF43"/>
    <a:srgbClr val="002E6E"/>
    <a:srgbClr val="2E6CA4"/>
    <a:srgbClr val="71BF5E"/>
    <a:srgbClr val="C00000"/>
    <a:srgbClr val="23569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0170" autoAdjust="0"/>
  </p:normalViewPr>
  <p:slideViewPr>
    <p:cSldViewPr snapToGrid="0" snapToObjects="1">
      <p:cViewPr varScale="1">
        <p:scale>
          <a:sx n="59" d="100"/>
          <a:sy n="59" d="100"/>
        </p:scale>
        <p:origin x="100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7D64-7D41-144B-A831-6890ED355B12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42B5-C96F-974D-9E65-411AA9B7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6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Note to CAK: Please be careful when editing figure A. The 45 deg. line will change position because it’s not a graph, but a shape.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Banks which provide credits for SMEs often ask for prohibitive requirements which in most cases cannot be met by these businesses (audited financial statements, tax returns, collateral requirements, etc.).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Please do note that by being to the right side of the 45 deg. Line, SMEs in these economies bear higher borrowing cost than larger firms.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Reference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[1] IFC, 2017. https://documents1.worldbank.org/curated/en/653831510568517947/pdf/121264-WP-PUBLIC-MSMEReportFINAL.pdf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[2] IFC, 2017. Financing Gap data dashboard: https://www.smefinanceforum.org/data-sites/msme-finance-gap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[3]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442B5-C96F-974D-9E65-411AA9B721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4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mkab Bantul Dorong Perkembangan UKM Melalui Pelatihan Ekspor - MNews">
            <a:extLst>
              <a:ext uri="{FF2B5EF4-FFF2-40B4-BE49-F238E27FC236}">
                <a16:creationId xmlns:a16="http://schemas.microsoft.com/office/drawing/2014/main" id="{20D1B8D8-01C9-0A74-D349-9BFD319C45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7"/>
          <a:stretch/>
        </p:blipFill>
        <p:spPr bwMode="auto">
          <a:xfrm>
            <a:off x="609600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C1E9BA7-0ABD-49D0-B837-4A53E85D08E4}"/>
              </a:ext>
            </a:extLst>
          </p:cNvPr>
          <p:cNvGrpSpPr/>
          <p:nvPr userDrawn="1"/>
        </p:nvGrpSpPr>
        <p:grpSpPr>
          <a:xfrm>
            <a:off x="0" y="0"/>
            <a:ext cx="7124155" cy="6862762"/>
            <a:chOff x="-29883" y="0"/>
            <a:chExt cx="7124155" cy="68627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573415-7127-4794-A1B1-752586D2B7EA}"/>
                </a:ext>
              </a:extLst>
            </p:cNvPr>
            <p:cNvSpPr/>
            <p:nvPr userDrawn="1"/>
          </p:nvSpPr>
          <p:spPr>
            <a:xfrm>
              <a:off x="-29883" y="0"/>
              <a:ext cx="7124155" cy="6862762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oter Placeholder 4">
              <a:extLst>
                <a:ext uri="{FF2B5EF4-FFF2-40B4-BE49-F238E27FC236}">
                  <a16:creationId xmlns:a16="http://schemas.microsoft.com/office/drawing/2014/main" id="{D7BD445B-47BC-4D46-B796-D973135EA4F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33483" y="6356792"/>
              <a:ext cx="3877063" cy="36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  <p:pic>
          <p:nvPicPr>
            <p:cNvPr id="25" name="Picture 5" descr="Logo Horizaontal2.png">
              <a:extLst>
                <a:ext uri="{FF2B5EF4-FFF2-40B4-BE49-F238E27FC236}">
                  <a16:creationId xmlns:a16="http://schemas.microsoft.com/office/drawing/2014/main" id="{989E9BC9-3B3A-47BD-B032-5459D35F2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47" y="529799"/>
              <a:ext cx="2955623" cy="51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Tag.png">
              <a:extLst>
                <a:ext uri="{FF2B5EF4-FFF2-40B4-BE49-F238E27FC236}">
                  <a16:creationId xmlns:a16="http://schemas.microsoft.com/office/drawing/2014/main" id="{6A14F343-E60A-42C7-8FB7-EECE4AAF51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3" y="5637155"/>
              <a:ext cx="2793015" cy="70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88C704A-48DC-459F-8E10-6CBF91C42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B140A33-23A9-45A1-BC48-B1CC69361BC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3D28F4A-5575-442B-BCBB-81F3881528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66CBF56-CB49-4597-AA16-B6E06E0A3F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49860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E7C9E1D-246A-4721-B2BE-7135A3128D5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09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</p:spTree>
    <p:extLst>
      <p:ext uri="{BB962C8B-B14F-4D97-AF65-F5344CB8AC3E}">
        <p14:creationId xmlns:p14="http://schemas.microsoft.com/office/powerpoint/2010/main" val="6616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blue)">
    <p:bg>
      <p:bgPr>
        <a:solidFill>
          <a:srgbClr val="002E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71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658DF-2992-4D53-8526-07CDEBDCADF3}"/>
              </a:ext>
            </a:extLst>
          </p:cNvPr>
          <p:cNvGrpSpPr/>
          <p:nvPr userDrawn="1"/>
        </p:nvGrpSpPr>
        <p:grpSpPr>
          <a:xfrm>
            <a:off x="0" y="6593203"/>
            <a:ext cx="12192000" cy="300764"/>
            <a:chOff x="0" y="6593202"/>
            <a:chExt cx="9144000" cy="300764"/>
          </a:xfrm>
        </p:grpSpPr>
        <p:pic>
          <p:nvPicPr>
            <p:cNvPr id="11" name="Picture 1" descr="Footnote bar_blank.jpg">
              <a:extLst>
                <a:ext uri="{FF2B5EF4-FFF2-40B4-BE49-F238E27FC236}">
                  <a16:creationId xmlns:a16="http://schemas.microsoft.com/office/drawing/2014/main" id="{9D193E78-E960-42ED-A419-8AEDFF624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93202"/>
              <a:ext cx="9144000" cy="2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6F07F44-3411-4682-9EEA-650DAF60A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8088" y="6619329"/>
              <a:ext cx="23304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GB" sz="900" dirty="0">
                  <a:solidFill>
                    <a:schemeClr val="bg1"/>
                  </a:solidFill>
                </a:rPr>
                <a:t>Copyright © 2022 APEC Secretariat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236837-85DC-4966-AFDF-D07B8B30A292}"/>
                </a:ext>
              </a:extLst>
            </p:cNvPr>
            <p:cNvSpPr/>
            <p:nvPr/>
          </p:nvSpPr>
          <p:spPr>
            <a:xfrm>
              <a:off x="0" y="6593202"/>
              <a:ext cx="6369269" cy="264798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16" name="Picture 15" descr="Logo Horizaontal2.png">
            <a:extLst>
              <a:ext uri="{FF2B5EF4-FFF2-40B4-BE49-F238E27FC236}">
                <a16:creationId xmlns:a16="http://schemas.microsoft.com/office/drawing/2014/main" id="{67E2D461-A049-40A5-A41B-DD07D1D92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(light blue)">
    <p:bg>
      <p:bgPr>
        <a:solidFill>
          <a:srgbClr val="00B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72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Helvetica Light"/>
              </a:defRPr>
            </a:lvl1pPr>
            <a:lvl2pPr>
              <a:defRPr sz="1600">
                <a:solidFill>
                  <a:schemeClr val="bg1"/>
                </a:solidFill>
                <a:latin typeface="Helvetica Light"/>
              </a:defRPr>
            </a:lvl2pPr>
            <a:lvl3pPr>
              <a:defRPr sz="16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9B4583-4C03-49C4-8FC1-4C46EA02BF0B}"/>
              </a:ext>
            </a:extLst>
          </p:cNvPr>
          <p:cNvGrpSpPr/>
          <p:nvPr userDrawn="1"/>
        </p:nvGrpSpPr>
        <p:grpSpPr>
          <a:xfrm>
            <a:off x="0" y="0"/>
            <a:ext cx="12192000" cy="6901905"/>
            <a:chOff x="0" y="-7939"/>
            <a:chExt cx="9144000" cy="6901905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E39B146B-A196-4FD0-887D-7C6A8F3BE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-7939"/>
              <a:ext cx="134258" cy="124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639B87-53A9-4268-8F19-1A5272F20EEB}"/>
                </a:ext>
              </a:extLst>
            </p:cNvPr>
            <p:cNvGrpSpPr/>
            <p:nvPr userDrawn="1"/>
          </p:nvGrpSpPr>
          <p:grpSpPr>
            <a:xfrm>
              <a:off x="0" y="6593202"/>
              <a:ext cx="9144000" cy="300764"/>
              <a:chOff x="0" y="6593202"/>
              <a:chExt cx="9144000" cy="300764"/>
            </a:xfrm>
          </p:grpSpPr>
          <p:pic>
            <p:nvPicPr>
              <p:cNvPr id="19" name="Picture 1" descr="Footnote bar_blank.jpg">
                <a:extLst>
                  <a:ext uri="{FF2B5EF4-FFF2-40B4-BE49-F238E27FC236}">
                    <a16:creationId xmlns:a16="http://schemas.microsoft.com/office/drawing/2014/main" id="{2CD247E6-4E62-4DD0-9FA5-D1C7178BD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93202"/>
                <a:ext cx="9144000" cy="264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247571C5-F2E4-4E60-9D66-31403163BE0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48088" y="6619329"/>
                <a:ext cx="2330450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GB" sz="900" dirty="0">
                    <a:solidFill>
                      <a:schemeClr val="bg1"/>
                    </a:solidFill>
                  </a:rPr>
                  <a:t>Copyright © 2022 APEC Secretariat</a:t>
                </a:r>
              </a:p>
            </p:txBody>
          </p:sp>
        </p:grpSp>
      </p:grpSp>
      <p:pic>
        <p:nvPicPr>
          <p:cNvPr id="21" name="Picture 20" descr="Logo Horizaontal2.png">
            <a:extLst>
              <a:ext uri="{FF2B5EF4-FFF2-40B4-BE49-F238E27FC236}">
                <a16:creationId xmlns:a16="http://schemas.microsoft.com/office/drawing/2014/main" id="{80850F89-1C3B-4D66-AE79-7DB0AAD3D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611170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9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green)">
    <p:bg>
      <p:bgPr>
        <a:solidFill>
          <a:srgbClr val="72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0381-6321-4A94-959B-BA6EE5D2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168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Helvetica Light"/>
              </a:defRPr>
            </a:lvl1pPr>
            <a:lvl2pPr>
              <a:defRPr sz="2000">
                <a:solidFill>
                  <a:schemeClr val="bg1"/>
                </a:solidFill>
                <a:latin typeface="Helvetica Light"/>
              </a:defRPr>
            </a:lvl2pPr>
            <a:lvl3pPr>
              <a:defRPr sz="1800">
                <a:solidFill>
                  <a:schemeClr val="bg1"/>
                </a:solidFill>
                <a:latin typeface="Helvetica Light"/>
              </a:defRPr>
            </a:lvl3pPr>
            <a:lvl4pPr>
              <a:defRPr sz="1600">
                <a:solidFill>
                  <a:schemeClr val="bg1"/>
                </a:solidFill>
                <a:latin typeface="Helvetica Light"/>
              </a:defRPr>
            </a:lvl4pPr>
            <a:lvl5pPr>
              <a:defRPr sz="16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137A-A2CB-4402-9290-0C47E2FD4E6A}"/>
              </a:ext>
            </a:extLst>
          </p:cNvPr>
          <p:cNvGrpSpPr/>
          <p:nvPr userDrawn="1"/>
        </p:nvGrpSpPr>
        <p:grpSpPr>
          <a:xfrm>
            <a:off x="338666" y="0"/>
            <a:ext cx="182880" cy="1243584"/>
            <a:chOff x="401318" y="-7939"/>
            <a:chExt cx="45719" cy="1123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B4FB12-909E-44E6-9825-1810903D6ACA}"/>
                </a:ext>
              </a:extLst>
            </p:cNvPr>
            <p:cNvSpPr/>
            <p:nvPr/>
          </p:nvSpPr>
          <p:spPr>
            <a:xfrm>
              <a:off x="401318" y="-7939"/>
              <a:ext cx="45719" cy="382693"/>
            </a:xfrm>
            <a:prstGeom prst="rect">
              <a:avLst/>
            </a:prstGeom>
            <a:solidFill>
              <a:srgbClr val="00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B08C5B-A537-4A45-93C6-4C3B07A3F00B}"/>
                </a:ext>
              </a:extLst>
            </p:cNvPr>
            <p:cNvSpPr/>
            <p:nvPr/>
          </p:nvSpPr>
          <p:spPr>
            <a:xfrm>
              <a:off x="401318" y="362689"/>
              <a:ext cx="45719" cy="753323"/>
            </a:xfrm>
            <a:prstGeom prst="rect">
              <a:avLst/>
            </a:prstGeom>
            <a:solidFill>
              <a:srgbClr val="00B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1" name="Picture 1" descr="Footnote bar_blank.jpg">
            <a:extLst>
              <a:ext uri="{FF2B5EF4-FFF2-40B4-BE49-F238E27FC236}">
                <a16:creationId xmlns:a16="http://schemas.microsoft.com/office/drawing/2014/main" id="{9D193E78-E960-42ED-A419-8AEDFF624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19693" y="6612151"/>
            <a:ext cx="10472307" cy="255833"/>
          </a:xfrm>
          <a:prstGeom prst="rect">
            <a:avLst/>
          </a:prstGeom>
          <a:solidFill>
            <a:srgbClr val="002F6E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236837-85DC-4966-AFDF-D07B8B30A292}"/>
              </a:ext>
            </a:extLst>
          </p:cNvPr>
          <p:cNvSpPr/>
          <p:nvPr/>
        </p:nvSpPr>
        <p:spPr>
          <a:xfrm>
            <a:off x="1" y="6592798"/>
            <a:ext cx="8492359" cy="264798"/>
          </a:xfrm>
          <a:prstGeom prst="rect">
            <a:avLst/>
          </a:prstGeom>
          <a:solidFill>
            <a:srgbClr val="00B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1E1F8C-AE03-448A-9EF0-E44C79DB2B5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101B2B-7F99-4664-AEDF-638B29602E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619330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1BE23BAC-0BCE-4B4C-A56E-644A47EEB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6135553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8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C353EA2-9AA5-4E7C-9E2B-4F44F12E7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24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A6640-CD40-4555-A766-973EF2FD2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65939"/>
          </a:xfrm>
          <a:prstGeom prst="rect">
            <a:avLst/>
          </a:prstGeom>
        </p:spPr>
      </p:pic>
      <p:pic>
        <p:nvPicPr>
          <p:cNvPr id="20" name="Picture 19" descr="Logo Horizaontal2.png">
            <a:extLst>
              <a:ext uri="{FF2B5EF4-FFF2-40B4-BE49-F238E27FC236}">
                <a16:creationId xmlns:a16="http://schemas.microsoft.com/office/drawing/2014/main" id="{78F9A25B-8781-431E-A533-ECE5C8FA2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7" y="6288770"/>
            <a:ext cx="2422525" cy="42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2E32873-17E1-4E7A-9351-10C20BFF5248}"/>
              </a:ext>
            </a:extLst>
          </p:cNvPr>
          <p:cNvGrpSpPr/>
          <p:nvPr userDrawn="1"/>
        </p:nvGrpSpPr>
        <p:grpSpPr>
          <a:xfrm>
            <a:off x="5886919" y="1445192"/>
            <a:ext cx="7861733" cy="5384472"/>
            <a:chOff x="5106467" y="1089684"/>
            <a:chExt cx="7720095" cy="538447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2C7CE03-96DB-4CA3-8308-712311DBA7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3329" y="2055540"/>
              <a:ext cx="7133233" cy="441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Apec.org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APECnews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@APEC</a:t>
              </a: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Rebecca_APEC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@</a:t>
              </a:r>
              <a:r>
                <a:rPr lang="en-US" sz="1800" b="1" dirty="0" err="1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</a:t>
              </a:r>
            </a:p>
            <a:p>
              <a:endParaRPr lang="en-US" sz="18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1800" b="1" dirty="0">
                  <a:solidFill>
                    <a:schemeClr val="bg1"/>
                  </a:solidFill>
                  <a:latin typeface="Helvetica" pitchFamily="2" charset="0"/>
                  <a:cs typeface="Arial" panose="020B0604020202020204" pitchFamily="34" charset="0"/>
                </a:rPr>
                <a:t>APEC - Asia-Pacific Economic Cooperation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26D8AD8C-232A-40E8-8E97-624285FC8FC0}"/>
                </a:ext>
              </a:extLst>
            </p:cNvPr>
            <p:cNvSpPr txBox="1">
              <a:spLocks/>
            </p:cNvSpPr>
            <p:nvPr/>
          </p:nvSpPr>
          <p:spPr>
            <a:xfrm>
              <a:off x="5106467" y="1089684"/>
              <a:ext cx="3096711" cy="524667"/>
            </a:xfrm>
            <a:prstGeom prst="rect">
              <a:avLst/>
            </a:prstGeom>
          </p:spPr>
          <p:txBody>
            <a:bodyPr/>
            <a:lstStyle>
              <a:lvl1pPr algn="l" defTabSz="4572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0" i="0" kern="1200" baseline="0">
                  <a:solidFill>
                    <a:schemeClr val="bg2">
                      <a:lumMod val="25000"/>
                    </a:schemeClr>
                  </a:solidFill>
                  <a:latin typeface="Arial"/>
                  <a:ea typeface="ＭＳ Ｐゴシック" charset="0"/>
                  <a:cs typeface="Arial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800" b="1" dirty="0">
                  <a:solidFill>
                    <a:schemeClr val="bg1"/>
                  </a:solidFill>
                  <a:latin typeface="Helvetica" pitchFamily="2" charset="0"/>
                </a:rPr>
                <a:t>Find out more</a:t>
              </a:r>
              <a:endParaRPr lang="en-SG" sz="28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DA148AA-2E99-4432-B134-DD6EA8567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7858" y="2699720"/>
              <a:ext cx="372886" cy="365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AD8A3F-1225-4D9B-BD6A-89A7180C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2011" y="5095473"/>
              <a:ext cx="372886" cy="3657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A37760-2FBA-415F-84D6-77259D52C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7858" y="4000572"/>
              <a:ext cx="372886" cy="3657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E2C3B3B-B867-4575-ABF7-C7CFF79D7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1600" y="4513449"/>
              <a:ext cx="370480" cy="36576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D0B7FA0-0794-4980-9C17-A9774282B0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60351" y="3598126"/>
            <a:ext cx="372885" cy="3657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2F68CDA-1CA9-449D-82B8-9917C4B925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60351" y="2422917"/>
            <a:ext cx="372885" cy="36576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6EB00161-1716-4799-8F86-588A5D11FF6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903325" y="1932822"/>
            <a:ext cx="70469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  <a:latin typeface="Helvetica" pitchFamily="2" charset="0"/>
                <a:cs typeface="Arial" panose="020B0604020202020204" pitchFamily="34" charset="0"/>
              </a:rPr>
              <a:t>APEC Online and Social Media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F085CDDA-B50A-4D8C-AECD-814E5C2A94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64117" y="6434573"/>
            <a:ext cx="310726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sz="900" dirty="0">
                <a:solidFill>
                  <a:schemeClr val="bg1"/>
                </a:solidFill>
              </a:rPr>
              <a:t>Copyright © 2022 APEC Secretariat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75C02443-36BE-4BB6-86C3-8D1A296DC2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5" y="-7939"/>
            <a:ext cx="179011" cy="12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0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9050-25A3-4582-8828-D60A3CDF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6514-E370-439B-A697-DD1F2E3E5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42F19-778F-402B-9D1A-38E4F119C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1EBBF-F141-47B6-A4D8-248735A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27FAE-4EB3-40AA-A309-0D1781B5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D66A-E0BE-4852-92EE-52DC08B8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5316-0365-459D-BAAB-0A4A7D0F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F5CF-7A27-4228-A69C-91E545812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D51B-05E2-4F25-A1A5-55A4760D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47025-F2D2-47C8-98EF-25844436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5DAE-492A-49DA-9B99-6F447CB0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EDAE-13AA-471B-9978-DAF13521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4B43A-4358-49CB-95A2-07A53B5B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DA811-98A2-41EE-8C88-8061ACD4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8E2D-9D19-4803-A5FF-13F37213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CD933-7D54-41CD-B4DE-4E742158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646E-3EE2-418B-9895-7B627253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800-8920-469E-ABFC-0487D37E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52CDB-4F10-4E6B-8DE7-692FA184D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01A9-5031-4E41-BFE6-43942A4C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7DF55-2F0D-456A-91A7-4419AD1C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93CD-FE97-4445-B42F-5F3B884F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A7B5-5562-426C-BD52-E91D69FC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D348-DF2C-49E4-AAA9-2AACA0E6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17A9B-4ECC-49F9-8318-388CB258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879-6AC9-49BA-93F3-D893B564F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5F77B-946C-4BA9-B1F8-FDFA44316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75195-8944-4B0A-A415-FF864BC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07EDB-6B36-4DF4-874F-CA952884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156DA-470E-4B11-BD49-386DB8FB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F89FA3-7D71-455B-B4E8-084392395349}"/>
              </a:ext>
            </a:extLst>
          </p:cNvPr>
          <p:cNvGrpSpPr/>
          <p:nvPr userDrawn="1"/>
        </p:nvGrpSpPr>
        <p:grpSpPr>
          <a:xfrm>
            <a:off x="0" y="-9526"/>
            <a:ext cx="7124155" cy="6862762"/>
            <a:chOff x="47754" y="-4762"/>
            <a:chExt cx="5320704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74F01A-C902-464B-85F6-908713F51107}"/>
                </a:ext>
              </a:extLst>
            </p:cNvPr>
            <p:cNvSpPr/>
            <p:nvPr userDrawn="1"/>
          </p:nvSpPr>
          <p:spPr>
            <a:xfrm>
              <a:off x="47754" y="-4762"/>
              <a:ext cx="5320704" cy="6857999"/>
            </a:xfrm>
            <a:prstGeom prst="rect">
              <a:avLst/>
            </a:prstGeom>
            <a:solidFill>
              <a:srgbClr val="00306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oter Placeholder 4">
              <a:extLst>
                <a:ext uri="{FF2B5EF4-FFF2-40B4-BE49-F238E27FC236}">
                  <a16:creationId xmlns:a16="http://schemas.microsoft.com/office/drawing/2014/main" id="{807D6ECE-2574-483B-AFD5-C74BC9B45BAB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244450" y="6347618"/>
              <a:ext cx="289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900" dirty="0">
                  <a:solidFill>
                    <a:srgbClr val="FFFFFF"/>
                  </a:solidFill>
                </a:rPr>
                <a:t>Copyright © 2022 APEC Secretariat</a:t>
              </a:r>
            </a:p>
          </p:txBody>
        </p:sp>
      </p:grp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788B133-36AE-42B0-881A-196BBC65A0A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3518755" y="4764"/>
            <a:ext cx="8673245" cy="68484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			</a:t>
            </a:r>
          </a:p>
          <a:p>
            <a:r>
              <a:rPr lang="en-GB" dirty="0"/>
              <a:t>					Click icon to add picture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ABFABA-D2FB-4A8D-A5C1-998B7C904B4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268" y="3558053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of the presenter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A9B878A-0BFB-46CE-9CC5-B51A521F4A9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26415" y="4448581"/>
            <a:ext cx="6594445" cy="327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of Event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DAB01C0-51F5-4F87-9876-E6F858AC993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268" y="3843925"/>
            <a:ext cx="6617520" cy="341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Designation of Presenter</a:t>
            </a:r>
          </a:p>
          <a:p>
            <a:pPr lvl="0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E11D8FA-F248-4E87-96AB-E0CEE3B93C7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40464" y="4696162"/>
            <a:ext cx="6594445" cy="278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Venue • Date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FAE068F-8DF5-419E-9C1E-6395EEE94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43" y="1637401"/>
            <a:ext cx="393276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7" name="Picture 5" descr="Logo Horizaontal2.png">
            <a:extLst>
              <a:ext uri="{FF2B5EF4-FFF2-40B4-BE49-F238E27FC236}">
                <a16:creationId xmlns:a16="http://schemas.microsoft.com/office/drawing/2014/main" id="{4C396AA8-99E3-428D-8C84-4C6CC460A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" y="529799"/>
            <a:ext cx="2955623" cy="5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ag.png">
            <a:extLst>
              <a:ext uri="{FF2B5EF4-FFF2-40B4-BE49-F238E27FC236}">
                <a16:creationId xmlns:a16="http://schemas.microsoft.com/office/drawing/2014/main" id="{F03C0AC4-14C3-4274-AC90-A37E6F7F9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3" y="5637155"/>
            <a:ext cx="2793015" cy="7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2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0084-B098-40B5-A331-247E81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AB96D-7714-4350-A770-A7C58A65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E415-C981-4402-8F1D-392294A9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81727-99CC-4DA2-88F4-06A546DB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1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8701F-8C7A-494B-9C18-10F98EF0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49A18-6D6E-40EB-859D-7630979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4244E-CEF9-4C53-A463-2DDD69C7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41A5-21CD-42BA-9857-9CEA7734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B548-DFD4-45E8-845F-1AAF993B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D742D-8EF3-472E-AAA0-9B428C1DA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34B0-3731-40D7-8315-2A154462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0DEFA-860F-45C8-B3A4-78FCB549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40338-77B8-4687-A35C-A0442180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3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0B6A-FBF5-44DB-A6A8-505439D1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75F08-BD72-476A-9A3D-FF4FDBF35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7C907-32E3-417F-8ED5-7B865675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8ADA-9191-4915-B391-A5B5B2A6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2E1-89BF-4EB5-A5F6-0516B9AC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FB21-121D-4D8A-82A8-5BCA09BD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5CCC-45C6-4EDD-8B10-44CD3E89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67280-737A-4E84-B8FA-0CB125C5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3E82-63FB-4713-AFA9-16CB578F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C682-61AC-4385-83E9-EC243D2C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032CC-3C03-4801-AD8E-5A6A24D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302B3-3CD3-4C29-9E35-D20661EEE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30EFF-F18B-417E-AE12-927DC97D9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A82D-1B44-4972-8611-B603B384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1283-B51B-4818-ACB8-17381C72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310E-B85A-43BB-AFD4-1B173E14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FAF0-84BE-4005-9DF2-77F0A19FD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DE91-F286-42E4-B232-C47C671B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61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22041-2AA5-4E08-88FB-3A1AB4A18144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E68EA4-DED2-4615-A10D-B07E97D913BF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7" name="Picture 5">
                <a:extLst>
                  <a:ext uri="{FF2B5EF4-FFF2-40B4-BE49-F238E27FC236}">
                    <a16:creationId xmlns:a16="http://schemas.microsoft.com/office/drawing/2014/main" id="{6C31D957-3D21-4324-8A99-4B0E5F0D70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385EE2D-87DA-4A50-9F39-17DF9EE06875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0" name="Picture 1" descr="Footnote bar_blank.jpg">
                  <a:extLst>
                    <a:ext uri="{FF2B5EF4-FFF2-40B4-BE49-F238E27FC236}">
                      <a16:creationId xmlns:a16="http://schemas.microsoft.com/office/drawing/2014/main" id="{8DD689FB-2D0C-4BAC-8A58-9DD2ECE9B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0CA5CEB6-A63E-498C-B7CE-A918EB3C533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3" name="Picture 8" descr="Logo Horizaontal1.png">
              <a:extLst>
                <a:ext uri="{FF2B5EF4-FFF2-40B4-BE49-F238E27FC236}">
                  <a16:creationId xmlns:a16="http://schemas.microsoft.com/office/drawing/2014/main" id="{A2AF8568-E239-4B3C-AF80-AE7F9DF34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78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9444B6-904A-4FF9-8B81-4B56E0B2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3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Helvetica Light"/>
              </a:defRPr>
            </a:lvl1pPr>
            <a:lvl2pPr>
              <a:defRPr sz="1600">
                <a:latin typeface="Helvetica Light"/>
              </a:defRPr>
            </a:lvl2pPr>
            <a:lvl3pPr>
              <a:defRPr sz="1600">
                <a:latin typeface="Helvetica Light"/>
              </a:defRPr>
            </a:lvl3pPr>
            <a:lvl4pPr>
              <a:defRPr sz="1600">
                <a:latin typeface="Helvetica Light"/>
              </a:defRPr>
            </a:lvl4pPr>
            <a:lvl5pPr>
              <a:defRPr sz="1600"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C0BC3A-FE7E-4F28-A65E-D90D2F73DEB7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E0CBD0-7D9C-4060-B37D-260E1C7DEB71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86D07E5-7CCA-43BE-99FD-BF043940CD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C0A8C5F-B69B-4400-BA5E-D7BCBF644953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033F2FBC-5DD2-4DC5-98FB-13E2C414E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B4C51A19-ED11-45FC-8143-50946D6B59D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6E9C9B47-E4C2-4CB3-9F16-D50D388F9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344B4E4-0563-471B-A542-72CE4EC0C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359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5A59-8B2B-496E-8869-79445104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560145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C9F0F-04CB-4CBA-85DC-C69A6797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379571"/>
            <a:ext cx="5158316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28F1D-60F5-4EE1-8D68-857211186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4628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FE0B2-8DAF-4008-8BDE-713DC2477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1989"/>
            <a:ext cx="518371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1A2E9A-D4A0-4B4C-891B-2EE12CD11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781E64-BEE0-48A4-8167-C121DCFA45DD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E20B6C8-3136-4362-9BD8-D2BEA70E5B1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5F3C7936-845B-4D69-B692-0A008B927C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392287A-9C33-49C3-BB42-7FACCEFB589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35" name="Picture 1" descr="Footnote bar_blank.jpg">
                  <a:extLst>
                    <a:ext uri="{FF2B5EF4-FFF2-40B4-BE49-F238E27FC236}">
                      <a16:creationId xmlns:a16="http://schemas.microsoft.com/office/drawing/2014/main" id="{73EC7D47-6F61-446B-99E6-5F081D28FE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itle 1">
                  <a:extLst>
                    <a:ext uri="{FF2B5EF4-FFF2-40B4-BE49-F238E27FC236}">
                      <a16:creationId xmlns:a16="http://schemas.microsoft.com/office/drawing/2014/main" id="{EE0BB567-817C-4295-9C5B-1AF20141983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32" name="Picture 8" descr="Logo Horizaontal1.png">
              <a:extLst>
                <a:ext uri="{FF2B5EF4-FFF2-40B4-BE49-F238E27FC236}">
                  <a16:creationId xmlns:a16="http://schemas.microsoft.com/office/drawing/2014/main" id="{076D9B61-8396-4383-9AD4-012EC41F6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9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ACB9-7FF4-4A9C-9B79-80E96775F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7368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5C4C6-7FD9-445D-95E3-111642EE3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55307"/>
            <a:ext cx="515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778D77-1017-42C0-A48F-F074FE7F2DF9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AC1A93-B2A7-48C6-91A5-00D4FFB65E52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4098F76F-BD03-49C1-9F7A-C0132655A9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01DB3DA-82BF-454C-B21E-448C4359737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9" name="Picture 1" descr="Footnote bar_blank.jpg">
                  <a:extLst>
                    <a:ext uri="{FF2B5EF4-FFF2-40B4-BE49-F238E27FC236}">
                      <a16:creationId xmlns:a16="http://schemas.microsoft.com/office/drawing/2014/main" id="{4FDAF0C1-B204-43D6-B677-5BC145126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itle 1">
                  <a:extLst>
                    <a:ext uri="{FF2B5EF4-FFF2-40B4-BE49-F238E27FC236}">
                      <a16:creationId xmlns:a16="http://schemas.microsoft.com/office/drawing/2014/main" id="{7EF74C33-F46F-460D-9AB8-0DDBD22ED2A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6" name="Picture 8" descr="Logo Horizaontal1.png">
              <a:extLst>
                <a:ext uri="{FF2B5EF4-FFF2-40B4-BE49-F238E27FC236}">
                  <a16:creationId xmlns:a16="http://schemas.microsoft.com/office/drawing/2014/main" id="{8A750F88-5D80-4E7E-8B2E-836682215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AEC48AA-D1C6-42B4-8040-054A0F2E8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2E6E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9576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0805F9-8A5E-4DD3-8031-06A73DC3423B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A31DD2-9C4A-4189-9B26-6F407E7F4C7C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6FDF863D-93DA-4611-A5EE-EF4DF0942B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7AE225-8637-4B59-9987-438A62895BE6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14" name="Picture 1" descr="Footnote bar_blank.jpg">
                  <a:extLst>
                    <a:ext uri="{FF2B5EF4-FFF2-40B4-BE49-F238E27FC236}">
                      <a16:creationId xmlns:a16="http://schemas.microsoft.com/office/drawing/2014/main" id="{FDE16974-219B-457E-B63E-5E7C61B2A2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itle 1">
                  <a:extLst>
                    <a:ext uri="{FF2B5EF4-FFF2-40B4-BE49-F238E27FC236}">
                      <a16:creationId xmlns:a16="http://schemas.microsoft.com/office/drawing/2014/main" id="{39BA7D4C-016B-4D26-88C8-4C2A3C3AD00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1" name="Picture 8" descr="Logo Horizaontal1.png">
              <a:extLst>
                <a:ext uri="{FF2B5EF4-FFF2-40B4-BE49-F238E27FC236}">
                  <a16:creationId xmlns:a16="http://schemas.microsoft.com/office/drawing/2014/main" id="{103BEF2C-FFDC-47FD-8C71-FE98BD355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7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7744-3C70-4326-8C46-E2DA8ABE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524001"/>
            <a:ext cx="3932767" cy="9487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F586-5CC5-4EA5-8BD8-1E2CA6CD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1524000"/>
            <a:ext cx="6172200" cy="43370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94327-2C35-4F60-A3DC-1A535563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496671"/>
            <a:ext cx="3932767" cy="3363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2973C-1007-4873-B4EB-3D8ED0F7C475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E35EF6E-E023-404F-82C4-91A15FFABE8A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25" name="Picture 5">
                <a:extLst>
                  <a:ext uri="{FF2B5EF4-FFF2-40B4-BE49-F238E27FC236}">
                    <a16:creationId xmlns:a16="http://schemas.microsoft.com/office/drawing/2014/main" id="{0B9F5296-55DC-4EF7-AB3C-E165499E8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7B44544-4185-4C5A-8BE1-DB029AAE76E0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7" name="Picture 1" descr="Footnote bar_blank.jpg">
                  <a:extLst>
                    <a:ext uri="{FF2B5EF4-FFF2-40B4-BE49-F238E27FC236}">
                      <a16:creationId xmlns:a16="http://schemas.microsoft.com/office/drawing/2014/main" id="{6C6FF4E1-E6C5-4AD0-9F0F-18C58F77D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5A9E1CE2-AAE4-481E-B36C-D4105F37D1F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24" name="Picture 8" descr="Logo Horizaontal1.png">
              <a:extLst>
                <a:ext uri="{FF2B5EF4-FFF2-40B4-BE49-F238E27FC236}">
                  <a16:creationId xmlns:a16="http://schemas.microsoft.com/office/drawing/2014/main" id="{2CE1255B-E74B-44C3-A4B5-6EB45FEB7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00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4564-6F14-4AB2-B806-1A26535B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156447"/>
            <a:ext cx="3932767" cy="9009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226E9-5100-4E4F-A838-19232301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1156446"/>
            <a:ext cx="6172200" cy="4704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DC37-8058-4E8B-A688-954DCA088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A18D5-A6B3-4BB7-9246-7E08C159A966}"/>
              </a:ext>
            </a:extLst>
          </p:cNvPr>
          <p:cNvGrpSpPr/>
          <p:nvPr userDrawn="1"/>
        </p:nvGrpSpPr>
        <p:grpSpPr>
          <a:xfrm>
            <a:off x="0" y="-7939"/>
            <a:ext cx="12192000" cy="6901905"/>
            <a:chOff x="0" y="-7939"/>
            <a:chExt cx="12192000" cy="69019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708D76-0F7A-4AC5-81D1-8C91BC17F36D}"/>
                </a:ext>
              </a:extLst>
            </p:cNvPr>
            <p:cNvGrpSpPr/>
            <p:nvPr userDrawn="1"/>
          </p:nvGrpSpPr>
          <p:grpSpPr>
            <a:xfrm>
              <a:off x="0" y="-7939"/>
              <a:ext cx="12192000" cy="6901905"/>
              <a:chOff x="0" y="-7939"/>
              <a:chExt cx="9144000" cy="6901905"/>
            </a:xfrm>
          </p:grpSpPr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7098451C-DE92-4C5B-961E-E4F4439D6C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99" y="-7939"/>
                <a:ext cx="134258" cy="12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AEC0162-2A27-49BE-A301-0CC23CA6061D}"/>
                  </a:ext>
                </a:extLst>
              </p:cNvPr>
              <p:cNvGrpSpPr/>
              <p:nvPr userDrawn="1"/>
            </p:nvGrpSpPr>
            <p:grpSpPr>
              <a:xfrm>
                <a:off x="0" y="6593202"/>
                <a:ext cx="9144000" cy="300764"/>
                <a:chOff x="0" y="6593202"/>
                <a:chExt cx="9144000" cy="300764"/>
              </a:xfrm>
            </p:grpSpPr>
            <p:pic>
              <p:nvPicPr>
                <p:cNvPr id="20" name="Picture 1" descr="Footnote bar_blank.jpg">
                  <a:extLst>
                    <a:ext uri="{FF2B5EF4-FFF2-40B4-BE49-F238E27FC236}">
                      <a16:creationId xmlns:a16="http://schemas.microsoft.com/office/drawing/2014/main" id="{E5048407-8B6F-49E8-9163-0777C7FC45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93202"/>
                  <a:ext cx="9144000" cy="264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itle 1">
                  <a:extLst>
                    <a:ext uri="{FF2B5EF4-FFF2-40B4-BE49-F238E27FC236}">
                      <a16:creationId xmlns:a16="http://schemas.microsoft.com/office/drawing/2014/main" id="{F8C481C0-BBCD-42D2-B383-A30CDD83AB9D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6648088" y="6619329"/>
                  <a:ext cx="2330450" cy="274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r"/>
                  <a:r>
                    <a:rPr lang="en-GB" sz="900" dirty="0">
                      <a:solidFill>
                        <a:schemeClr val="bg1"/>
                      </a:solidFill>
                    </a:rPr>
                    <a:t>Copyright © 2022 APEC Secretariat</a:t>
                  </a:r>
                </a:p>
              </p:txBody>
            </p:sp>
          </p:grpSp>
        </p:grpSp>
        <p:pic>
          <p:nvPicPr>
            <p:cNvPr id="17" name="Picture 8" descr="Logo Horizaontal1.png">
              <a:extLst>
                <a:ext uri="{FF2B5EF4-FFF2-40B4-BE49-F238E27FC236}">
                  <a16:creationId xmlns:a16="http://schemas.microsoft.com/office/drawing/2014/main" id="{B86F0591-F65E-46EB-8790-64C8015B9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" y="6106744"/>
              <a:ext cx="2422525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413FE-09C3-4269-BFD3-9110A149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942B-D4A4-4C50-9697-468B6F96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3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675" r:id="rId3"/>
    <p:sldLayoutId id="2147483676" r:id="rId4"/>
    <p:sldLayoutId id="2147483678" r:id="rId5"/>
    <p:sldLayoutId id="2147483677" r:id="rId6"/>
    <p:sldLayoutId id="2147483706" r:id="rId7"/>
    <p:sldLayoutId id="2147483681" r:id="rId8"/>
    <p:sldLayoutId id="2147483682" r:id="rId9"/>
    <p:sldLayoutId id="2147483701" r:id="rId10"/>
    <p:sldLayoutId id="2147483704" r:id="rId11"/>
    <p:sldLayoutId id="2147483703" r:id="rId12"/>
    <p:sldLayoutId id="2147483708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BF5F7-9E02-40FA-B28F-EE8897BE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57D7E-8478-4056-8AA4-48FEFBB7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51AA-1753-48A2-BDCF-99B6204C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D4C4-55ED-431C-94A9-F1FEB71261E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F9CB-4DED-4D91-B9C0-086FA537A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7F85-18C5-4B88-A36E-E9B02ED5A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FCB5-D774-48EB-82A8-F49A073E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Placeholder 4108">
            <a:extLst>
              <a:ext uri="{FF2B5EF4-FFF2-40B4-BE49-F238E27FC236}">
                <a16:creationId xmlns:a16="http://schemas.microsoft.com/office/drawing/2014/main" id="{136232FF-09CA-452C-A19E-E9249C48DAF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Webinar on Current Trends in Global Supply Chains: What is at Stake for Chile </a:t>
            </a:r>
          </a:p>
        </p:txBody>
      </p:sp>
      <p:sp>
        <p:nvSpPr>
          <p:cNvPr id="4111" name="Text Placeholder 4110">
            <a:extLst>
              <a:ext uri="{FF2B5EF4-FFF2-40B4-BE49-F238E27FC236}">
                <a16:creationId xmlns:a16="http://schemas.microsoft.com/office/drawing/2014/main" id="{7F7D6CBB-6745-40BB-8819-2063C22BFBD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Santiago, Chile • 27 November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2982A-33D1-C053-E8C0-D1F6618A1C87}"/>
              </a:ext>
            </a:extLst>
          </p:cNvPr>
          <p:cNvSpPr txBox="1"/>
          <p:nvPr/>
        </p:nvSpPr>
        <p:spPr>
          <a:xfrm>
            <a:off x="326268" y="1718113"/>
            <a:ext cx="6256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Challenges affecting SMEs in the Global Supply Chains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6238D-B360-701D-EC00-6E5A81DEB780}"/>
              </a:ext>
            </a:extLst>
          </p:cNvPr>
          <p:cNvSpPr txBox="1"/>
          <p:nvPr/>
        </p:nvSpPr>
        <p:spPr>
          <a:xfrm>
            <a:off x="349860" y="3187377"/>
            <a:ext cx="489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Carlos Kuriyama</a:t>
            </a:r>
          </a:p>
          <a:p>
            <a:r>
              <a:rPr lang="en-SG" dirty="0">
                <a:solidFill>
                  <a:schemeClr val="bg1"/>
                </a:solidFill>
              </a:rPr>
              <a:t>Director, Policy Support Unit</a:t>
            </a:r>
          </a:p>
          <a:p>
            <a:r>
              <a:rPr lang="en-SG" dirty="0">
                <a:solidFill>
                  <a:schemeClr val="bg1"/>
                </a:solidFill>
              </a:rPr>
              <a:t>APEC Secretariat</a:t>
            </a:r>
          </a:p>
        </p:txBody>
      </p:sp>
    </p:spTree>
    <p:extLst>
      <p:ext uri="{BB962C8B-B14F-4D97-AF65-F5344CB8AC3E}">
        <p14:creationId xmlns:p14="http://schemas.microsoft.com/office/powerpoint/2010/main" val="27380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EA829E-FBD5-5F2D-4A11-CF3B39A0B333}"/>
              </a:ext>
            </a:extLst>
          </p:cNvPr>
          <p:cNvSpPr txBox="1"/>
          <p:nvPr/>
        </p:nvSpPr>
        <p:spPr>
          <a:xfrm>
            <a:off x="661348" y="160385"/>
            <a:ext cx="114544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Role of International Cooperation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Promoting best practices for regulatory tiering to facilitate SMEs activities. Regulatory compliance can be a major obstacle for many SMEs</a:t>
            </a:r>
            <a:endParaRPr lang="en-SG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EE159-6394-C779-9447-F0775FE3D618}"/>
              </a:ext>
            </a:extLst>
          </p:cNvPr>
          <p:cNvSpPr txBox="1"/>
          <p:nvPr/>
        </p:nvSpPr>
        <p:spPr>
          <a:xfrm>
            <a:off x="231280" y="1497062"/>
            <a:ext cx="1156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Differentiated treatment could be helpful for SMEs. For example:</a:t>
            </a:r>
            <a:endParaRPr lang="en-S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035E7-7393-AF1F-FC5F-A3A54BB2F43C}"/>
              </a:ext>
            </a:extLst>
          </p:cNvPr>
          <p:cNvSpPr txBox="1"/>
          <p:nvPr/>
        </p:nvSpPr>
        <p:spPr>
          <a:xfrm>
            <a:off x="5867400" y="5194412"/>
            <a:ext cx="6248400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China,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utility patent models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SME to cover 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incremental innovations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472DB7-6E11-C0D6-04BB-B37EAC451056}"/>
              </a:ext>
            </a:extLst>
          </p:cNvPr>
          <p:cNvSpPr/>
          <p:nvPr/>
        </p:nvSpPr>
        <p:spPr>
          <a:xfrm>
            <a:off x="478971" y="2173900"/>
            <a:ext cx="3200400" cy="66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Regulation affecting SMEs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1D7CE8-F753-4DFD-E86E-362C589230EB}"/>
              </a:ext>
            </a:extLst>
          </p:cNvPr>
          <p:cNvSpPr/>
          <p:nvPr/>
        </p:nvSpPr>
        <p:spPr>
          <a:xfrm>
            <a:off x="478971" y="3098941"/>
            <a:ext cx="3200400" cy="66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Regulation affecting companies serving SMEs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C184CE-580E-C439-CA59-35675EFC3B65}"/>
              </a:ext>
            </a:extLst>
          </p:cNvPr>
          <p:cNvSpPr/>
          <p:nvPr/>
        </p:nvSpPr>
        <p:spPr>
          <a:xfrm>
            <a:off x="478971" y="4058722"/>
            <a:ext cx="3200400" cy="8344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Flexible schedules instead of modifying substance in regulations</a:t>
            </a:r>
            <a:r>
              <a:rPr lang="en-SG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B9F8AA-2A79-97A7-A503-A3C85F763BB9}"/>
              </a:ext>
            </a:extLst>
          </p:cNvPr>
          <p:cNvSpPr/>
          <p:nvPr/>
        </p:nvSpPr>
        <p:spPr>
          <a:xfrm>
            <a:off x="478971" y="5120080"/>
            <a:ext cx="3200400" cy="66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Regulation facilitating SME access to instruments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4D0C2B0-DB08-6374-3BF7-8A021AD4E0AB}"/>
              </a:ext>
            </a:extLst>
          </p:cNvPr>
          <p:cNvSpPr/>
          <p:nvPr/>
        </p:nvSpPr>
        <p:spPr>
          <a:xfrm>
            <a:off x="4201886" y="2273125"/>
            <a:ext cx="1382485" cy="4616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25AFFE0-6A0F-D86F-295C-417EDEEA8D8C}"/>
              </a:ext>
            </a:extLst>
          </p:cNvPr>
          <p:cNvSpPr/>
          <p:nvPr/>
        </p:nvSpPr>
        <p:spPr>
          <a:xfrm>
            <a:off x="4201886" y="3198166"/>
            <a:ext cx="1382485" cy="4616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D618BD-FD81-4C99-80C1-384979C27E0A}"/>
              </a:ext>
            </a:extLst>
          </p:cNvPr>
          <p:cNvSpPr/>
          <p:nvPr/>
        </p:nvSpPr>
        <p:spPr>
          <a:xfrm>
            <a:off x="4201885" y="4123207"/>
            <a:ext cx="1382485" cy="4616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044DD1E-DDE0-6665-E6AA-9E9BE1C8D95A}"/>
              </a:ext>
            </a:extLst>
          </p:cNvPr>
          <p:cNvSpPr/>
          <p:nvPr/>
        </p:nvSpPr>
        <p:spPr>
          <a:xfrm>
            <a:off x="4201886" y="5194412"/>
            <a:ext cx="1382485" cy="46166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A066B-EEB1-F9D7-1A18-C8A107A10677}"/>
              </a:ext>
            </a:extLst>
          </p:cNvPr>
          <p:cNvSpPr txBox="1"/>
          <p:nvPr/>
        </p:nvSpPr>
        <p:spPr>
          <a:xfrm>
            <a:off x="5867400" y="2007353"/>
            <a:ext cx="62484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Singapore, companies with annual turnover and assets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below SG$10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exempted from statutory auditing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D7C639-B6E2-3E2A-0E85-F436CB63610B}"/>
              </a:ext>
            </a:extLst>
          </p:cNvPr>
          <p:cNvSpPr txBox="1"/>
          <p:nvPr/>
        </p:nvSpPr>
        <p:spPr>
          <a:xfrm>
            <a:off x="5867400" y="3127099"/>
            <a:ext cx="6183084" cy="707886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Philippines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mandatory credit allocations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2%-8% of banks’ portfolio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to be put in place for SMEs.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81AAF-FAB9-E18D-316D-2561EEEDC5E3}"/>
              </a:ext>
            </a:extLst>
          </p:cNvPr>
          <p:cNvSpPr txBox="1"/>
          <p:nvPr/>
        </p:nvSpPr>
        <p:spPr>
          <a:xfrm>
            <a:off x="5867400" y="4014292"/>
            <a:ext cx="6248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Canada,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firms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on Goods and Services Tax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an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basis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medium-sized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firms on a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quarterly basis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firms on a 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basis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34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uter server and server rack&#10;&#10;Description automatically generated with medium confidence">
            <a:extLst>
              <a:ext uri="{FF2B5EF4-FFF2-40B4-BE49-F238E27FC236}">
                <a16:creationId xmlns:a16="http://schemas.microsoft.com/office/drawing/2014/main" id="{8C0E7E8A-6391-27EF-9ECA-5BB28E635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8" y="2212305"/>
            <a:ext cx="2433390" cy="2433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0E86C9-C410-FEAC-851D-34805452204D}"/>
              </a:ext>
            </a:extLst>
          </p:cNvPr>
          <p:cNvSpPr txBox="1"/>
          <p:nvPr/>
        </p:nvSpPr>
        <p:spPr>
          <a:xfrm>
            <a:off x="3309257" y="1874728"/>
            <a:ext cx="8588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supplier and client databases / market information / statistical figures</a:t>
            </a:r>
            <a:endParaRPr lang="en-S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Ensuring consistent and more resilience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Financing can be better linked to actual production/demand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information search costs for 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 up the process of obtaining certifications for SMEs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72028-D40E-8C1F-6FDD-B2AAEA931DD7}"/>
              </a:ext>
            </a:extLst>
          </p:cNvPr>
          <p:cNvSpPr txBox="1"/>
          <p:nvPr/>
        </p:nvSpPr>
        <p:spPr>
          <a:xfrm>
            <a:off x="661348" y="334556"/>
            <a:ext cx="114544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Role of International Cooperation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Access to information is important for SMEs. </a:t>
            </a:r>
            <a:endParaRPr lang="en-SG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1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ipboard with a gavel and a hammer&#10;&#10;Description automatically generated">
            <a:extLst>
              <a:ext uri="{FF2B5EF4-FFF2-40B4-BE49-F238E27FC236}">
                <a16:creationId xmlns:a16="http://schemas.microsoft.com/office/drawing/2014/main" id="{AC236EE5-F1A9-AC76-1E83-EC073F8D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13" y="1636789"/>
            <a:ext cx="1410041" cy="1410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B56D8-AEBA-CC14-E429-205FFFD4C79C}"/>
              </a:ext>
            </a:extLst>
          </p:cNvPr>
          <p:cNvSpPr txBox="1"/>
          <p:nvPr/>
        </p:nvSpPr>
        <p:spPr>
          <a:xfrm>
            <a:off x="1726469" y="3307363"/>
            <a:ext cx="215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Tariffs continue to fall, but NTMs are on the rise</a:t>
            </a:r>
            <a:endParaRPr lang="en-SG" sz="2000" dirty="0">
              <a:latin typeface="Helvetica Light"/>
            </a:endParaRPr>
          </a:p>
        </p:txBody>
      </p:sp>
      <p:pic>
        <p:nvPicPr>
          <p:cNvPr id="8" name="Picture 7" descr="A blue paper with a yellow triangle and a red and white circle&#10;&#10;Description automatically generated">
            <a:extLst>
              <a:ext uri="{FF2B5EF4-FFF2-40B4-BE49-F238E27FC236}">
                <a16:creationId xmlns:a16="http://schemas.microsoft.com/office/drawing/2014/main" id="{891416DC-D0AE-8B0A-DAD7-0B295CCAC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07" y="1636789"/>
            <a:ext cx="1411200" cy="141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470AA7-82C8-C4BA-9AE6-B10AD0F23CE4}"/>
              </a:ext>
            </a:extLst>
          </p:cNvPr>
          <p:cNvSpPr txBox="1"/>
          <p:nvPr/>
        </p:nvSpPr>
        <p:spPr>
          <a:xfrm>
            <a:off x="4318806" y="3307363"/>
            <a:ext cx="215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SMEs are less-prepared for major disruptions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EE6DE-4BB7-B7A6-F120-2B7CF59C56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0431" y="1796597"/>
            <a:ext cx="1411200" cy="1411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DE0A53-BD25-F68B-12CF-3BF98270FF80}"/>
              </a:ext>
            </a:extLst>
          </p:cNvPr>
          <p:cNvSpPr txBox="1"/>
          <p:nvPr/>
        </p:nvSpPr>
        <p:spPr>
          <a:xfrm>
            <a:off x="6911143" y="3316709"/>
            <a:ext cx="271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Trends of consolidating sourcing to smaller number of larger firms</a:t>
            </a:r>
            <a:endParaRPr lang="en-SG" sz="2000" dirty="0">
              <a:latin typeface="Helvetica Light"/>
            </a:endParaRPr>
          </a:p>
        </p:txBody>
      </p:sp>
      <p:pic>
        <p:nvPicPr>
          <p:cNvPr id="14" name="Picture 13" descr="A colorful arrows pointing up to a gear&#10;&#10;Description automatically generated">
            <a:extLst>
              <a:ext uri="{FF2B5EF4-FFF2-40B4-BE49-F238E27FC236}">
                <a16:creationId xmlns:a16="http://schemas.microsoft.com/office/drawing/2014/main" id="{195BBA76-CDE2-1B07-24A5-405A9853E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380" y="1636789"/>
            <a:ext cx="1411200" cy="1411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88B6F7-3841-A07A-8446-6733FD4421ED}"/>
              </a:ext>
            </a:extLst>
          </p:cNvPr>
          <p:cNvSpPr txBox="1"/>
          <p:nvPr/>
        </p:nvSpPr>
        <p:spPr>
          <a:xfrm>
            <a:off x="9831620" y="3329489"/>
            <a:ext cx="215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How to ensure SMEs upgrading along the chains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D2587-FE08-A114-6E41-2C4C88CB8D39}"/>
              </a:ext>
            </a:extLst>
          </p:cNvPr>
          <p:cNvSpPr txBox="1"/>
          <p:nvPr/>
        </p:nvSpPr>
        <p:spPr>
          <a:xfrm>
            <a:off x="596942" y="225699"/>
            <a:ext cx="114544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Role of International Cooperation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Collective actions needed to resolve issues affecting firms (particularly SMEs)</a:t>
            </a:r>
            <a:endParaRPr lang="en-SG" sz="24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95ED2-B8E3-27C2-D5EF-541048EAB981}"/>
              </a:ext>
            </a:extLst>
          </p:cNvPr>
          <p:cNvSpPr txBox="1"/>
          <p:nvPr/>
        </p:nvSpPr>
        <p:spPr>
          <a:xfrm>
            <a:off x="185057" y="3559629"/>
            <a:ext cx="134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E2D6C-6260-B0CD-C3BA-7179EEE9F459}"/>
              </a:ext>
            </a:extLst>
          </p:cNvPr>
          <p:cNvSpPr txBox="1"/>
          <p:nvPr/>
        </p:nvSpPr>
        <p:spPr>
          <a:xfrm>
            <a:off x="185056" y="4778829"/>
            <a:ext cx="154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Examples of actions needed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FC59A-B51D-A771-A3D4-DD0FE2E42BC9}"/>
              </a:ext>
            </a:extLst>
          </p:cNvPr>
          <p:cNvSpPr txBox="1"/>
          <p:nvPr/>
        </p:nvSpPr>
        <p:spPr>
          <a:xfrm>
            <a:off x="1726468" y="4713379"/>
            <a:ext cx="215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Promotion of trade liberalization and facilitation</a:t>
            </a:r>
            <a:endParaRPr lang="en-SG" sz="2000" dirty="0">
              <a:latin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B1992A-E3BF-E223-5F86-E9A964B0B9C8}"/>
              </a:ext>
            </a:extLst>
          </p:cNvPr>
          <p:cNvSpPr txBox="1"/>
          <p:nvPr/>
        </p:nvSpPr>
        <p:spPr>
          <a:xfrm>
            <a:off x="4318805" y="4713378"/>
            <a:ext cx="2159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Agreements to keep supply chain lines open and functional</a:t>
            </a:r>
            <a:endParaRPr lang="en-SG" sz="2000" dirty="0">
              <a:latin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B4BA6D-7E70-020E-6329-717BD6CE0223}"/>
              </a:ext>
            </a:extLst>
          </p:cNvPr>
          <p:cNvSpPr txBox="1"/>
          <p:nvPr/>
        </p:nvSpPr>
        <p:spPr>
          <a:xfrm>
            <a:off x="6873965" y="4744535"/>
            <a:ext cx="2957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Competition policy systems, promoting links between SMEs and larger firms  </a:t>
            </a:r>
            <a:endParaRPr lang="en-SG" sz="2000" dirty="0">
              <a:latin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B08D8-00EA-BCFF-E942-4ED6DA107DBD}"/>
              </a:ext>
            </a:extLst>
          </p:cNvPr>
          <p:cNvSpPr txBox="1"/>
          <p:nvPr/>
        </p:nvSpPr>
        <p:spPr>
          <a:xfrm>
            <a:off x="9892053" y="4745900"/>
            <a:ext cx="215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/>
              </a:rPr>
              <a:t>Access to capital, skill development initiatives</a:t>
            </a:r>
            <a:endParaRPr lang="en-SG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734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7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94D98A-971D-E851-EDE2-E8026D5DA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2306" y="1045867"/>
            <a:ext cx="4456288" cy="51589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general, the share of SMEs participating in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trade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low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SMEs participate in trade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directly or indirectly: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buying/selling goods and services directly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Indirectly, through parts of components of final goods traded by other firms, or through trade in goods using intermediaries.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 SMEs tend to be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upstreamers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 by sourcing raw materials, inputs, components to manufacturers)</a:t>
            </a:r>
          </a:p>
          <a:p>
            <a:pPr marL="457200" lvl="1" indent="0"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BFA5-A828-DD99-315A-7DDF6ABA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177561"/>
            <a:ext cx="10515600" cy="816629"/>
          </a:xfrm>
        </p:spPr>
        <p:txBody>
          <a:bodyPr>
            <a:normAutofit/>
          </a:bodyPr>
          <a:lstStyle/>
          <a:p>
            <a:r>
              <a:rPr lang="en-US" b="1"/>
              <a:t>Few </a:t>
            </a:r>
            <a:r>
              <a:rPr lang="en-US" b="1" dirty="0"/>
              <a:t>SMEs are involved in international trade so far</a:t>
            </a:r>
            <a:endParaRPr lang="en-SG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A7EA1-CCCA-EB3E-0A4F-C016369FA45B}"/>
              </a:ext>
            </a:extLst>
          </p:cNvPr>
          <p:cNvSpPr txBox="1"/>
          <p:nvPr/>
        </p:nvSpPr>
        <p:spPr>
          <a:xfrm>
            <a:off x="-2663656" y="6611779"/>
            <a:ext cx="5327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000" i="1" dirty="0">
                <a:solidFill>
                  <a:schemeClr val="bg1"/>
                </a:solidFill>
                <a:latin typeface="Helvetica Light"/>
              </a:rPr>
              <a:t>Source: World Bank Enterprise Survey,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AD13B-00B6-916B-FE63-E40FB71495FB}"/>
              </a:ext>
            </a:extLst>
          </p:cNvPr>
          <p:cNvSpPr txBox="1"/>
          <p:nvPr/>
        </p:nvSpPr>
        <p:spPr>
          <a:xfrm>
            <a:off x="1935247" y="6006645"/>
            <a:ext cx="5156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i="1" dirty="0">
                <a:latin typeface="Helvetica Light"/>
              </a:rPr>
              <a:t>note: data for CHL and MEX were from 2010; data for PRC was from 2012; data for INA, PNG, and VN were from 2015; data for THA was from 2016; data for PE was from 2017; data for MAS and RUS were from 2019.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E8CCB-F550-F150-2349-98E32063E645}"/>
              </a:ext>
            </a:extLst>
          </p:cNvPr>
          <p:cNvSpPr txBox="1"/>
          <p:nvPr/>
        </p:nvSpPr>
        <p:spPr>
          <a:xfrm>
            <a:off x="692406" y="1046146"/>
            <a:ext cx="585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Light"/>
              </a:rPr>
              <a:t>Share of SMEs reporting exporting and importing activities</a:t>
            </a:r>
            <a:endParaRPr lang="en-SG" sz="2000" b="1" dirty="0">
              <a:latin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92D63-74FD-6D4B-3CC4-45CA0BBE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39" y="1639228"/>
            <a:ext cx="3975778" cy="4412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4C01F-6C8C-37FA-1875-FDDBC7713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9" y="1639228"/>
            <a:ext cx="3699327" cy="44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6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D0778-8AC1-93EE-D906-A2B9576B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57"/>
            <a:ext cx="11125200" cy="1458886"/>
          </a:xfrm>
        </p:spPr>
        <p:txBody>
          <a:bodyPr>
            <a:normAutofit/>
          </a:bodyPr>
          <a:lstStyle/>
          <a:p>
            <a:r>
              <a:rPr lang="en-SG" b="1" dirty="0"/>
              <a:t>Accumulation of barriers to trade are growing</a:t>
            </a:r>
            <a:br>
              <a:rPr lang="en-SG" b="1" dirty="0"/>
            </a:br>
            <a:r>
              <a:rPr lang="en-SG" sz="2400" dirty="0">
                <a:solidFill>
                  <a:srgbClr val="00B050"/>
                </a:solidFill>
              </a:rPr>
              <a:t>SMEs are most affected by non-tariff measures (NTMs) in comparison to larger firms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B882F-043C-B4B0-3ACB-8EF77067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9" y="1567543"/>
            <a:ext cx="10811002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BFA5-A828-DD99-315A-7DDF6ABA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00"/>
            <a:ext cx="10515600" cy="816629"/>
          </a:xfrm>
        </p:spPr>
        <p:txBody>
          <a:bodyPr>
            <a:normAutofit fontScale="90000"/>
          </a:bodyPr>
          <a:lstStyle/>
          <a:p>
            <a:r>
              <a:rPr lang="en-US" dirty="0"/>
              <a:t>While SMEs could benefit from GVCs, </a:t>
            </a:r>
            <a:r>
              <a:rPr lang="en-US" b="1" dirty="0"/>
              <a:t>significant internal obstacles constraint their participation in it…</a:t>
            </a:r>
            <a:endParaRPr lang="en-SG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B358CE-BFA1-620B-D19A-8C5B3DB7FBC7}"/>
              </a:ext>
            </a:extLst>
          </p:cNvPr>
          <p:cNvSpPr/>
          <p:nvPr/>
        </p:nvSpPr>
        <p:spPr>
          <a:xfrm>
            <a:off x="962426" y="1788625"/>
            <a:ext cx="3544259" cy="3805180"/>
          </a:xfrm>
          <a:prstGeom prst="roundRect">
            <a:avLst/>
          </a:prstGeom>
          <a:noFill/>
          <a:ln w="76200">
            <a:solidFill>
              <a:srgbClr val="002E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7C501-F1B3-EB70-AB91-CA6D487A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6" y="1655972"/>
            <a:ext cx="720000" cy="720000"/>
          </a:xfrm>
          <a:prstGeom prst="rect">
            <a:avLst/>
          </a:prstGeom>
        </p:spPr>
      </p:pic>
      <p:pic>
        <p:nvPicPr>
          <p:cNvPr id="7" name="Picture 6" descr="A brain and gear with arrows around it&#10;&#10;Description automatically generated">
            <a:extLst>
              <a:ext uri="{FF2B5EF4-FFF2-40B4-BE49-F238E27FC236}">
                <a16:creationId xmlns:a16="http://schemas.microsoft.com/office/drawing/2014/main" id="{174096B8-AB2E-1FE2-DD79-A47C814B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8" y="2533255"/>
            <a:ext cx="655230" cy="65523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B21225-3459-F4D4-3425-091CA794AD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1255" y="3489941"/>
            <a:ext cx="608950" cy="608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AC8013-704F-B32B-4D92-37ECA283372E}"/>
              </a:ext>
            </a:extLst>
          </p:cNvPr>
          <p:cNvSpPr txBox="1"/>
          <p:nvPr/>
        </p:nvSpPr>
        <p:spPr>
          <a:xfrm>
            <a:off x="2267807" y="2589815"/>
            <a:ext cx="205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Helvetica Light"/>
              </a:rPr>
              <a:t>Lack of know-how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76C56-534D-D8B5-EB19-F2459548940E}"/>
              </a:ext>
            </a:extLst>
          </p:cNvPr>
          <p:cNvSpPr txBox="1"/>
          <p:nvPr/>
        </p:nvSpPr>
        <p:spPr>
          <a:xfrm>
            <a:off x="2255185" y="3520020"/>
            <a:ext cx="172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/>
              </a:rPr>
              <a:t>L</a:t>
            </a:r>
            <a:r>
              <a:rPr lang="en-SG" sz="2000" dirty="0">
                <a:latin typeface="Helvetica Light"/>
              </a:rPr>
              <a:t>ack of funds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7D601-A6F0-567D-C062-3D719286624F}"/>
              </a:ext>
            </a:extLst>
          </p:cNvPr>
          <p:cNvSpPr txBox="1"/>
          <p:nvPr/>
        </p:nvSpPr>
        <p:spPr>
          <a:xfrm>
            <a:off x="1585537" y="1946742"/>
            <a:ext cx="289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002E6E"/>
                </a:solidFill>
                <a:latin typeface="Helvetica Light"/>
              </a:rPr>
              <a:t>Internal capacities</a:t>
            </a:r>
          </a:p>
        </p:txBody>
      </p:sp>
      <p:pic>
        <p:nvPicPr>
          <p:cNvPr id="12" name="Picture 11" descr="A red barn with a white door&#10;&#10;Description automatically generated">
            <a:extLst>
              <a:ext uri="{FF2B5EF4-FFF2-40B4-BE49-F238E27FC236}">
                <a16:creationId xmlns:a16="http://schemas.microsoft.com/office/drawing/2014/main" id="{32B1CDA5-9566-F3B5-B9C8-65979387B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596" y="4400347"/>
            <a:ext cx="608950" cy="608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3223D3-06EA-91EE-DE00-6E62ED268230}"/>
              </a:ext>
            </a:extLst>
          </p:cNvPr>
          <p:cNvSpPr txBox="1"/>
          <p:nvPr/>
        </p:nvSpPr>
        <p:spPr>
          <a:xfrm>
            <a:off x="2267807" y="4296388"/>
            <a:ext cx="19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Helvetica Light"/>
              </a:rPr>
              <a:t>Lack of physical 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F758B-57DD-4CBE-CA9C-3C0D96CE622B}"/>
              </a:ext>
            </a:extLst>
          </p:cNvPr>
          <p:cNvSpPr txBox="1"/>
          <p:nvPr/>
        </p:nvSpPr>
        <p:spPr>
          <a:xfrm>
            <a:off x="5321965" y="1063144"/>
            <a:ext cx="6439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of SMEs in APEC economies identifying specific issues as the biggest obstacle (%)</a:t>
            </a:r>
            <a:endParaRPr lang="en-SG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67D498-3F55-D370-98B3-E2E009E88743}"/>
              </a:ext>
            </a:extLst>
          </p:cNvPr>
          <p:cNvSpPr txBox="1"/>
          <p:nvPr/>
        </p:nvSpPr>
        <p:spPr>
          <a:xfrm>
            <a:off x="177900" y="6611779"/>
            <a:ext cx="2663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000" i="1" dirty="0">
                <a:solidFill>
                  <a:schemeClr val="bg1"/>
                </a:solidFill>
                <a:latin typeface="Helvetica Light"/>
              </a:rPr>
              <a:t>Source: World Bank Enterprise Survey,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CD742-D986-2124-0A39-358D2794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176" y="1681111"/>
            <a:ext cx="7740254" cy="4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7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hand holding money in a red circle&#10;&#10;Description automatically generated">
            <a:extLst>
              <a:ext uri="{FF2B5EF4-FFF2-40B4-BE49-F238E27FC236}">
                <a16:creationId xmlns:a16="http://schemas.microsoft.com/office/drawing/2014/main" id="{4B514734-54B7-02BC-33C5-1F42791C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44" y="4083284"/>
            <a:ext cx="505755" cy="505755"/>
          </a:xfrm>
          <a:prstGeom prst="rect">
            <a:avLst/>
          </a:prstGeom>
        </p:spPr>
      </p:pic>
      <p:pic>
        <p:nvPicPr>
          <p:cNvPr id="30" name="Picture 29" descr="A yellow plug with a wire&#10;&#10;Description automatically generated">
            <a:extLst>
              <a:ext uri="{FF2B5EF4-FFF2-40B4-BE49-F238E27FC236}">
                <a16:creationId xmlns:a16="http://schemas.microsoft.com/office/drawing/2014/main" id="{2E6B2336-718D-C617-6F2D-2643FE8A0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97" y="3034648"/>
            <a:ext cx="461665" cy="461665"/>
          </a:xfrm>
          <a:prstGeom prst="rect">
            <a:avLst/>
          </a:prstGeom>
        </p:spPr>
      </p:pic>
      <p:pic>
        <p:nvPicPr>
          <p:cNvPr id="34" name="Picture 33" descr="A group of people wearing safety vests&#10;&#10;Description automatically generated">
            <a:extLst>
              <a:ext uri="{FF2B5EF4-FFF2-40B4-BE49-F238E27FC236}">
                <a16:creationId xmlns:a16="http://schemas.microsoft.com/office/drawing/2014/main" id="{05080E38-25F1-BE1B-4695-5F0DF816C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25" y="5128601"/>
            <a:ext cx="461705" cy="461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67EDA5-5D83-7CF6-909D-6CE772D94E0E}"/>
              </a:ext>
            </a:extLst>
          </p:cNvPr>
          <p:cNvSpPr/>
          <p:nvPr/>
        </p:nvSpPr>
        <p:spPr>
          <a:xfrm>
            <a:off x="959020" y="1411188"/>
            <a:ext cx="4471638" cy="4684669"/>
          </a:xfrm>
          <a:prstGeom prst="roundRect">
            <a:avLst/>
          </a:prstGeom>
          <a:noFill/>
          <a:ln w="76200">
            <a:solidFill>
              <a:srgbClr val="72BF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DBA427-2CA3-1347-41D4-A7877528EA71}"/>
              </a:ext>
            </a:extLst>
          </p:cNvPr>
          <p:cNvSpPr txBox="1"/>
          <p:nvPr/>
        </p:nvSpPr>
        <p:spPr>
          <a:xfrm>
            <a:off x="1405894" y="1480127"/>
            <a:ext cx="345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002E6E"/>
                </a:solidFill>
                <a:latin typeface="Helvetica Light"/>
              </a:rPr>
              <a:t>cost of doing business</a:t>
            </a:r>
          </a:p>
        </p:txBody>
      </p:sp>
      <p:pic>
        <p:nvPicPr>
          <p:cNvPr id="40" name="Picture 39" descr="A green bag with a dollar sign&#10;&#10;Description automatically generated">
            <a:extLst>
              <a:ext uri="{FF2B5EF4-FFF2-40B4-BE49-F238E27FC236}">
                <a16:creationId xmlns:a16="http://schemas.microsoft.com/office/drawing/2014/main" id="{27BE2946-A966-8FB1-BD2A-922948A5A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4" y="1110939"/>
            <a:ext cx="720000" cy="720000"/>
          </a:xfrm>
          <a:prstGeom prst="rect">
            <a:avLst/>
          </a:prstGeom>
        </p:spPr>
      </p:pic>
      <p:pic>
        <p:nvPicPr>
          <p:cNvPr id="47" name="Picture 46" descr="A hands holding a paper money and a box&#10;&#10;Description automatically generated">
            <a:extLst>
              <a:ext uri="{FF2B5EF4-FFF2-40B4-BE49-F238E27FC236}">
                <a16:creationId xmlns:a16="http://schemas.microsoft.com/office/drawing/2014/main" id="{8D9D0440-07C0-8D2B-8FCC-8588AC9AD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223" y="4583815"/>
            <a:ext cx="550618" cy="5057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BCBBB7B-FFE7-9B7B-BC70-81AD23BB4573}"/>
              </a:ext>
            </a:extLst>
          </p:cNvPr>
          <p:cNvSpPr txBox="1"/>
          <p:nvPr/>
        </p:nvSpPr>
        <p:spPr>
          <a:xfrm>
            <a:off x="1975538" y="4634352"/>
            <a:ext cx="332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Customs and trade regulations</a:t>
            </a:r>
          </a:p>
        </p:txBody>
      </p:sp>
      <p:pic>
        <p:nvPicPr>
          <p:cNvPr id="49" name="Picture 48" descr="A clipboard with check marks and a stamp&#10;&#10;Description automatically generated">
            <a:extLst>
              <a:ext uri="{FF2B5EF4-FFF2-40B4-BE49-F238E27FC236}">
                <a16:creationId xmlns:a16="http://schemas.microsoft.com/office/drawing/2014/main" id="{16DB9C8E-C119-306A-E19A-E585C994A5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025" y="3525014"/>
            <a:ext cx="584094" cy="58409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E74FE78-B43D-24FC-4BDA-184136104EEA}"/>
              </a:ext>
            </a:extLst>
          </p:cNvPr>
          <p:cNvSpPr txBox="1"/>
          <p:nvPr/>
        </p:nvSpPr>
        <p:spPr>
          <a:xfrm>
            <a:off x="1966793" y="3602726"/>
            <a:ext cx="32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Business licensing and permits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9015B4-7DF1-7287-D8F1-CC844EAC5B26}"/>
              </a:ext>
            </a:extLst>
          </p:cNvPr>
          <p:cNvSpPr txBox="1"/>
          <p:nvPr/>
        </p:nvSpPr>
        <p:spPr>
          <a:xfrm>
            <a:off x="-60786" y="6609260"/>
            <a:ext cx="3319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000" i="1" dirty="0">
                <a:solidFill>
                  <a:schemeClr val="bg1"/>
                </a:solidFill>
                <a:latin typeface="Helvetica Light"/>
              </a:rPr>
              <a:t>Source: World Bank Enterprise Survey, 2021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2C8DEA-81A4-0C9D-2993-1113B7DE1CA2}"/>
              </a:ext>
            </a:extLst>
          </p:cNvPr>
          <p:cNvSpPr txBox="1"/>
          <p:nvPr/>
        </p:nvSpPr>
        <p:spPr>
          <a:xfrm>
            <a:off x="5770514" y="4959343"/>
            <a:ext cx="642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i="1" dirty="0">
                <a:latin typeface="Helvetica Light"/>
              </a:rPr>
              <a:t>Note: Data for CHL and MEX were from 2010; data for PRC was from 2012; data for INA, PNG, and VN were from 2015; data for THA was from 2016; data for PE was from 2017; data for MAS and RUS were from 2019.</a:t>
            </a:r>
          </a:p>
        </p:txBody>
      </p:sp>
      <p:pic>
        <p:nvPicPr>
          <p:cNvPr id="75" name="Picture 74" descr="A building with a sign and a percent sign&#10;&#10;Description automatically generated">
            <a:extLst>
              <a:ext uri="{FF2B5EF4-FFF2-40B4-BE49-F238E27FC236}">
                <a16:creationId xmlns:a16="http://schemas.microsoft.com/office/drawing/2014/main" id="{E93D10B5-7A41-1368-8553-117588ABD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5895" y="1993053"/>
            <a:ext cx="344733" cy="34473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37610E1-B6DC-746E-3ED5-ABF10AC29304}"/>
              </a:ext>
            </a:extLst>
          </p:cNvPr>
          <p:cNvSpPr txBox="1"/>
          <p:nvPr/>
        </p:nvSpPr>
        <p:spPr>
          <a:xfrm>
            <a:off x="1975538" y="2058535"/>
            <a:ext cx="307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Tax administration and rates</a:t>
            </a:r>
          </a:p>
        </p:txBody>
      </p:sp>
      <p:pic>
        <p:nvPicPr>
          <p:cNvPr id="78" name="Picture 77" descr="A group of icons of different types of transportation&#10;&#10;Description automatically generated">
            <a:extLst>
              <a:ext uri="{FF2B5EF4-FFF2-40B4-BE49-F238E27FC236}">
                <a16:creationId xmlns:a16="http://schemas.microsoft.com/office/drawing/2014/main" id="{DEED4053-370E-F267-5060-6F0E4DD78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9164" y="2507928"/>
            <a:ext cx="478885" cy="47888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ABA558E-C10D-4CE7-8969-C1D2F1047D4B}"/>
              </a:ext>
            </a:extLst>
          </p:cNvPr>
          <p:cNvSpPr txBox="1"/>
          <p:nvPr/>
        </p:nvSpPr>
        <p:spPr>
          <a:xfrm>
            <a:off x="1975538" y="2596880"/>
            <a:ext cx="26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Transportation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2F2222-A20F-AAE9-BC77-FB8E83289753}"/>
              </a:ext>
            </a:extLst>
          </p:cNvPr>
          <p:cNvSpPr txBox="1"/>
          <p:nvPr/>
        </p:nvSpPr>
        <p:spPr>
          <a:xfrm>
            <a:off x="1975536" y="3094686"/>
            <a:ext cx="26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Electricity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92C3E5-4139-1D09-60B5-EF9C50D416DF}"/>
              </a:ext>
            </a:extLst>
          </p:cNvPr>
          <p:cNvSpPr txBox="1"/>
          <p:nvPr/>
        </p:nvSpPr>
        <p:spPr>
          <a:xfrm>
            <a:off x="1975538" y="4109759"/>
            <a:ext cx="26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Corruption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0E7E2D-D3AD-8EB5-91B4-38865FB21056}"/>
              </a:ext>
            </a:extLst>
          </p:cNvPr>
          <p:cNvSpPr txBox="1"/>
          <p:nvPr/>
        </p:nvSpPr>
        <p:spPr>
          <a:xfrm>
            <a:off x="1975537" y="5149527"/>
            <a:ext cx="26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Labour regulations</a:t>
            </a:r>
          </a:p>
        </p:txBody>
      </p:sp>
      <p:pic>
        <p:nvPicPr>
          <p:cNvPr id="84" name="Picture 83" descr="A cartoon of a balance scale&#10;&#10;Description automatically generated">
            <a:extLst>
              <a:ext uri="{FF2B5EF4-FFF2-40B4-BE49-F238E27FC236}">
                <a16:creationId xmlns:a16="http://schemas.microsoft.com/office/drawing/2014/main" id="{9383B77B-16DB-30EF-E8B0-6665F23080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730" y="5622566"/>
            <a:ext cx="443218" cy="44321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C042D8F-2085-4CCB-97B7-2ED912EE0845}"/>
              </a:ext>
            </a:extLst>
          </p:cNvPr>
          <p:cNvSpPr txBox="1"/>
          <p:nvPr/>
        </p:nvSpPr>
        <p:spPr>
          <a:xfrm>
            <a:off x="1975537" y="5648677"/>
            <a:ext cx="26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Dispute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76402-8213-A34B-5FA9-EA9E1089E08A}"/>
              </a:ext>
            </a:extLst>
          </p:cNvPr>
          <p:cNvSpPr txBox="1"/>
          <p:nvPr/>
        </p:nvSpPr>
        <p:spPr>
          <a:xfrm>
            <a:off x="914164" y="165709"/>
            <a:ext cx="10053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…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other obstacles </a:t>
            </a:r>
            <a:r>
              <a:rPr lang="en-US" sz="2800" b="1" dirty="0">
                <a:solidFill>
                  <a:srgbClr val="002E6E"/>
                </a:solidFill>
                <a:latin typeface="Helvetica" pitchFamily="2" charset="0"/>
                <a:ea typeface="+mj-ea"/>
                <a:cs typeface="+mj-cs"/>
              </a:rPr>
              <a:t>affecting SMEs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are related to the cost of doing business…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12421-F226-7913-642A-2B8D5D5AE452}"/>
              </a:ext>
            </a:extLst>
          </p:cNvPr>
          <p:cNvSpPr txBox="1"/>
          <p:nvPr/>
        </p:nvSpPr>
        <p:spPr>
          <a:xfrm>
            <a:off x="5321965" y="1007172"/>
            <a:ext cx="68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Share of SMEs in APEC economies identifying cost of doing business issues as their biggest obstacle (%)</a:t>
            </a:r>
            <a:endParaRPr lang="en-SG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64EB47-8124-45B0-B4EE-15A3D069A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64605"/>
              </p:ext>
            </p:extLst>
          </p:nvPr>
        </p:nvGraphicFramePr>
        <p:xfrm>
          <a:off x="5941042" y="1824797"/>
          <a:ext cx="5890166" cy="3011895"/>
        </p:xfrm>
        <a:graphic>
          <a:graphicData uri="http://schemas.openxmlformats.org/drawingml/2006/table">
            <a:tbl>
              <a:tblPr/>
              <a:tblGrid>
                <a:gridCol w="3517149">
                  <a:extLst>
                    <a:ext uri="{9D8B030D-6E8A-4147-A177-3AD203B41FA5}">
                      <a16:colId xmlns:a16="http://schemas.microsoft.com/office/drawing/2014/main" val="947506574"/>
                    </a:ext>
                  </a:extLst>
                </a:gridCol>
                <a:gridCol w="2373017">
                  <a:extLst>
                    <a:ext uri="{9D8B030D-6E8A-4147-A177-3AD203B41FA5}">
                      <a16:colId xmlns:a16="http://schemas.microsoft.com/office/drawing/2014/main" val="3845107951"/>
                    </a:ext>
                  </a:extLst>
                </a:gridCol>
              </a:tblGrid>
              <a:tr h="334655">
                <a:tc>
                  <a:txBody>
                    <a:bodyPr/>
                    <a:lstStyle/>
                    <a:p>
                      <a:pPr algn="ctr" fontAlgn="b"/>
                      <a:r>
                        <a:rPr lang="en-S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Biggest Obstacle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Share (%)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77998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administration and rates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774319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Corruption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6916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203170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15596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Labour regulations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07475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licensing and permits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450878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Customs and trade regulations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35155"/>
                  </a:ext>
                </a:extLst>
              </a:tr>
              <a:tr h="334655">
                <a:tc>
                  <a:txBody>
                    <a:bodyPr/>
                    <a:lstStyle/>
                    <a:p>
                      <a:pPr algn="l" fontAlgn="ctr"/>
                      <a:r>
                        <a:rPr lang="en-S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Dispute resolution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60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9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4F9015B4-7DF1-7287-D8F1-CC844EAC5B26}"/>
              </a:ext>
            </a:extLst>
          </p:cNvPr>
          <p:cNvSpPr txBox="1"/>
          <p:nvPr/>
        </p:nvSpPr>
        <p:spPr>
          <a:xfrm>
            <a:off x="447779" y="6583045"/>
            <a:ext cx="2848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000" i="1" dirty="0">
                <a:solidFill>
                  <a:schemeClr val="bg1"/>
                </a:solidFill>
                <a:latin typeface="Helvetica Light"/>
              </a:rPr>
              <a:t>Source: World Bank Enterprise Survey, 2021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2C8DEA-81A4-0C9D-2993-1113B7DE1CA2}"/>
              </a:ext>
            </a:extLst>
          </p:cNvPr>
          <p:cNvSpPr txBox="1"/>
          <p:nvPr/>
        </p:nvSpPr>
        <p:spPr>
          <a:xfrm>
            <a:off x="5712122" y="4142182"/>
            <a:ext cx="6075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i="1" dirty="0">
                <a:latin typeface="Helvetica Light"/>
              </a:rPr>
              <a:t>Note: Data for CHL and MEX were from 2010; data for PRC was from 2012; data for INA, PNG, and VN were from 2015; data for THA was from 2016; data for PE was from 2017; data for MAS and RUS were from 2019.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AA92AA-2BE7-3966-9269-83680EF5FC29}"/>
              </a:ext>
            </a:extLst>
          </p:cNvPr>
          <p:cNvSpPr/>
          <p:nvPr/>
        </p:nvSpPr>
        <p:spPr>
          <a:xfrm>
            <a:off x="1041872" y="1514933"/>
            <a:ext cx="3676436" cy="3374504"/>
          </a:xfrm>
          <a:prstGeom prst="roundRect">
            <a:avLst/>
          </a:prstGeom>
          <a:noFill/>
          <a:ln w="76200">
            <a:solidFill>
              <a:srgbClr val="002E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5F182-7889-C38D-35AF-589DABC29555}"/>
              </a:ext>
            </a:extLst>
          </p:cNvPr>
          <p:cNvSpPr txBox="1"/>
          <p:nvPr/>
        </p:nvSpPr>
        <p:spPr>
          <a:xfrm>
            <a:off x="1872112" y="2218549"/>
            <a:ext cx="25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Practices of the informal sector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C40D2-6B03-F1EF-3C21-02D3E57C89E0}"/>
              </a:ext>
            </a:extLst>
          </p:cNvPr>
          <p:cNvSpPr txBox="1"/>
          <p:nvPr/>
        </p:nvSpPr>
        <p:spPr>
          <a:xfrm>
            <a:off x="1936309" y="3121223"/>
            <a:ext cx="23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Political instability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DDD33-3864-5767-4356-3497FFB5C0AA}"/>
              </a:ext>
            </a:extLst>
          </p:cNvPr>
          <p:cNvSpPr txBox="1"/>
          <p:nvPr/>
        </p:nvSpPr>
        <p:spPr>
          <a:xfrm>
            <a:off x="1485697" y="1640712"/>
            <a:ext cx="289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002E6E"/>
                </a:solidFill>
                <a:latin typeface="Helvetica Light"/>
              </a:rPr>
              <a:t>Sociopolitical issues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A4F05-2B00-543A-A19F-ED28CFF9946D}"/>
              </a:ext>
            </a:extLst>
          </p:cNvPr>
          <p:cNvSpPr txBox="1"/>
          <p:nvPr/>
        </p:nvSpPr>
        <p:spPr>
          <a:xfrm>
            <a:off x="1910318" y="4031921"/>
            <a:ext cx="19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Helvetica Light"/>
              </a:rPr>
              <a:t>Social unrest</a:t>
            </a:r>
          </a:p>
        </p:txBody>
      </p:sp>
      <p:pic>
        <p:nvPicPr>
          <p:cNvPr id="14" name="Picture 13" descr="A colorful square with arrows pointing up&#10;&#10;Description automatically generated">
            <a:extLst>
              <a:ext uri="{FF2B5EF4-FFF2-40B4-BE49-F238E27FC236}">
                <a16:creationId xmlns:a16="http://schemas.microsoft.com/office/drawing/2014/main" id="{3DA37E81-6669-AA3E-5804-957AEEA2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2" y="1404937"/>
            <a:ext cx="540000" cy="540000"/>
          </a:xfrm>
          <a:prstGeom prst="rect">
            <a:avLst/>
          </a:prstGeom>
        </p:spPr>
      </p:pic>
      <p:pic>
        <p:nvPicPr>
          <p:cNvPr id="25" name="Picture 24" descr="A group of people with different colored objects&#10;&#10;Description automatically generated">
            <a:extLst>
              <a:ext uri="{FF2B5EF4-FFF2-40B4-BE49-F238E27FC236}">
                <a16:creationId xmlns:a16="http://schemas.microsoft.com/office/drawing/2014/main" id="{C80B96C6-4D3C-F517-B76D-B98AFF0E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04" y="3943942"/>
            <a:ext cx="545290" cy="545290"/>
          </a:xfrm>
          <a:prstGeom prst="rect">
            <a:avLst/>
          </a:prstGeom>
        </p:spPr>
      </p:pic>
      <p:pic>
        <p:nvPicPr>
          <p:cNvPr id="27" name="Picture 26" descr="A green and yellow building with a dome&#10;&#10;Description automatically generated">
            <a:extLst>
              <a:ext uri="{FF2B5EF4-FFF2-40B4-BE49-F238E27FC236}">
                <a16:creationId xmlns:a16="http://schemas.microsoft.com/office/drawing/2014/main" id="{C2DE67FB-CE0F-0BC4-0113-E0C2AC6CE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02" y="2982732"/>
            <a:ext cx="623010" cy="623010"/>
          </a:xfrm>
          <a:prstGeom prst="rect">
            <a:avLst/>
          </a:prstGeom>
        </p:spPr>
      </p:pic>
      <p:pic>
        <p:nvPicPr>
          <p:cNvPr id="29" name="Picture 28" descr="A person sleeping on a desk&#10;&#10;Description automatically generated">
            <a:extLst>
              <a:ext uri="{FF2B5EF4-FFF2-40B4-BE49-F238E27FC236}">
                <a16:creationId xmlns:a16="http://schemas.microsoft.com/office/drawing/2014/main" id="{845BE4CC-8141-5F9E-2C81-422EC916D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02" y="2161303"/>
            <a:ext cx="456990" cy="456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1C6E-5FAA-84F9-481E-8E0A5951F64D}"/>
              </a:ext>
            </a:extLst>
          </p:cNvPr>
          <p:cNvSpPr txBox="1"/>
          <p:nvPr/>
        </p:nvSpPr>
        <p:spPr>
          <a:xfrm>
            <a:off x="1047999" y="318356"/>
            <a:ext cx="105888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…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and finally sociopolitical issues can also be a significant obstacle for SMEs …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06724-A4A8-018B-D505-BCC049406B84}"/>
              </a:ext>
            </a:extLst>
          </p:cNvPr>
          <p:cNvSpPr txBox="1"/>
          <p:nvPr/>
        </p:nvSpPr>
        <p:spPr>
          <a:xfrm>
            <a:off x="5321965" y="1318087"/>
            <a:ext cx="68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Share of SMEs in APEC economies identifying sociopolitical issues as their biggest obstacle (%)</a:t>
            </a:r>
            <a:endParaRPr lang="en-SG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FC8D82-42E7-CAFA-747A-9DBF9EE3B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07234"/>
              </p:ext>
            </p:extLst>
          </p:nvPr>
        </p:nvGraphicFramePr>
        <p:xfrm>
          <a:off x="5712122" y="2163873"/>
          <a:ext cx="6075018" cy="1868048"/>
        </p:xfrm>
        <a:graphic>
          <a:graphicData uri="http://schemas.openxmlformats.org/drawingml/2006/table">
            <a:tbl>
              <a:tblPr/>
              <a:tblGrid>
                <a:gridCol w="3627529">
                  <a:extLst>
                    <a:ext uri="{9D8B030D-6E8A-4147-A177-3AD203B41FA5}">
                      <a16:colId xmlns:a16="http://schemas.microsoft.com/office/drawing/2014/main" val="3427329944"/>
                    </a:ext>
                  </a:extLst>
                </a:gridCol>
                <a:gridCol w="2447489">
                  <a:extLst>
                    <a:ext uri="{9D8B030D-6E8A-4147-A177-3AD203B41FA5}">
                      <a16:colId xmlns:a16="http://schemas.microsoft.com/office/drawing/2014/main" val="2005117035"/>
                    </a:ext>
                  </a:extLst>
                </a:gridCol>
              </a:tblGrid>
              <a:tr h="467012">
                <a:tc>
                  <a:txBody>
                    <a:bodyPr/>
                    <a:lstStyle/>
                    <a:p>
                      <a:pPr algn="ctr" fontAlgn="b"/>
                      <a:r>
                        <a:rPr lang="en-SG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Biggest Obstacle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Share (%)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25618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Practices of the informal sector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454681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 algn="l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instability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451749"/>
                  </a:ext>
                </a:extLst>
              </a:tr>
              <a:tr h="467012">
                <a:tc>
                  <a:txBody>
                    <a:bodyPr/>
                    <a:lstStyle/>
                    <a:p>
                      <a:pPr algn="l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unrest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G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9507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E9CD59-A38C-256F-3170-A55C2A6DDC43}"/>
              </a:ext>
            </a:extLst>
          </p:cNvPr>
          <p:cNvSpPr txBox="1"/>
          <p:nvPr/>
        </p:nvSpPr>
        <p:spPr>
          <a:xfrm>
            <a:off x="631372" y="5127623"/>
            <a:ext cx="1115576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2200" b="1" dirty="0"/>
              <a:t>Informality</a:t>
            </a:r>
            <a:r>
              <a:rPr lang="en-SG" sz="2200" dirty="0"/>
              <a:t> is one of the main issues affecting SMEs. </a:t>
            </a:r>
            <a:r>
              <a:rPr lang="en-SG" sz="2200" b="1" dirty="0"/>
              <a:t>Unfair competition by informal actors </a:t>
            </a:r>
            <a:r>
              <a:rPr lang="en-SG" sz="2200" dirty="0"/>
              <a:t>is an impediment for formal SMEs to develop their businesses and grow.</a:t>
            </a:r>
          </a:p>
        </p:txBody>
      </p:sp>
    </p:spTree>
    <p:extLst>
      <p:ext uri="{BB962C8B-B14F-4D97-AF65-F5344CB8AC3E}">
        <p14:creationId xmlns:p14="http://schemas.microsoft.com/office/powerpoint/2010/main" val="319615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BFA5-A828-DD99-315A-7DDF6ABA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of obstacles affecting SMEs participation in GVC:</a:t>
            </a:r>
            <a:br>
              <a:rPr lang="en-US" b="1" dirty="0"/>
            </a:br>
            <a:r>
              <a:rPr lang="en-US" dirty="0">
                <a:solidFill>
                  <a:srgbClr val="00B050"/>
                </a:solidFill>
              </a:rPr>
              <a:t>Limited access to credit and at a higher borrowing cost …</a:t>
            </a:r>
            <a:endParaRPr lang="en-SG" dirty="0">
              <a:solidFill>
                <a:srgbClr val="00B050"/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631D378-9AB3-F9CA-9C14-C423CF51A48B}"/>
              </a:ext>
            </a:extLst>
          </p:cNvPr>
          <p:cNvSpPr txBox="1">
            <a:spLocks/>
          </p:cNvSpPr>
          <p:nvPr/>
        </p:nvSpPr>
        <p:spPr>
          <a:xfrm>
            <a:off x="152399" y="5447590"/>
            <a:ext cx="11963401" cy="1160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Obtaining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financing is relatively costly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SMEs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SMEs on average are charged with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higher interest rate, 2.9 percentage points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loans relative to larger firms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 often compounded by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strict requirements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up by banks or financial institutions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0209C-3B3A-AF33-6480-D03E4BF1AA14}"/>
              </a:ext>
            </a:extLst>
          </p:cNvPr>
          <p:cNvSpPr txBox="1"/>
          <p:nvPr/>
        </p:nvSpPr>
        <p:spPr>
          <a:xfrm>
            <a:off x="283027" y="6607778"/>
            <a:ext cx="1796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100" i="1" dirty="0">
                <a:solidFill>
                  <a:schemeClr val="bg1"/>
                </a:solidFill>
                <a:latin typeface="Helvetica Light"/>
              </a:rPr>
              <a:t>Source: OECD,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2E92C-4817-D0DC-3CFB-AC2DA470CF21}"/>
              </a:ext>
            </a:extLst>
          </p:cNvPr>
          <p:cNvSpPr txBox="1"/>
          <p:nvPr/>
        </p:nvSpPr>
        <p:spPr>
          <a:xfrm>
            <a:off x="152400" y="1253081"/>
            <a:ext cx="637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Light"/>
              </a:rPr>
              <a:t>Average interest rates to firms in APEC economies, 2020</a:t>
            </a:r>
            <a:endParaRPr lang="en-SG" sz="2000" b="1" dirty="0">
              <a:latin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08447B-19BD-79EB-087C-C5448E051EBB}"/>
              </a:ext>
            </a:extLst>
          </p:cNvPr>
          <p:cNvSpPr txBox="1"/>
          <p:nvPr/>
        </p:nvSpPr>
        <p:spPr>
          <a:xfrm>
            <a:off x="176658" y="5125764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i="1" dirty="0">
                <a:latin typeface="Helvetica Light"/>
              </a:rPr>
              <a:t>Note: Data for CDA and NZ were from 2019 and 2016 respectively.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A7D82-69E2-A065-7FEB-4F9166BE65E6}"/>
              </a:ext>
            </a:extLst>
          </p:cNvPr>
          <p:cNvSpPr txBox="1"/>
          <p:nvPr/>
        </p:nvSpPr>
        <p:spPr>
          <a:xfrm>
            <a:off x="6656146" y="5125764"/>
            <a:ext cx="4687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i="1" dirty="0">
                <a:latin typeface="Helvetica Light"/>
              </a:rPr>
              <a:t>Note: Data for CHL was from 2017 while CDA, ROK, and PE were from 2019.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39C72-5BC9-F86C-63FC-8E9D8E3F756C}"/>
              </a:ext>
            </a:extLst>
          </p:cNvPr>
          <p:cNvSpPr txBox="1"/>
          <p:nvPr/>
        </p:nvSpPr>
        <p:spPr>
          <a:xfrm>
            <a:off x="7010003" y="1268470"/>
            <a:ext cx="480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 Light"/>
              </a:rPr>
              <a:t>SMEs loan application and rejection rate, 2020</a:t>
            </a:r>
            <a:endParaRPr lang="en-SG" b="1" dirty="0">
              <a:latin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E3F1C-CD89-AA08-944E-9BECD29C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24" y="1572521"/>
            <a:ext cx="6599954" cy="3779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2D8BB-36C5-2653-2AA7-B893434AA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30" y="1579681"/>
            <a:ext cx="5660570" cy="35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8F564-0D72-FE96-607F-95D69C7F7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660" y="5192485"/>
            <a:ext cx="11498111" cy="8166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financing from SMEs is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quite high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sources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mostly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insufficient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Estimates in 9 APEC economies put the financing gap totaling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approx. USD 3.19 trillion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21354-12D6-836E-6428-6E167E0D9309}"/>
              </a:ext>
            </a:extLst>
          </p:cNvPr>
          <p:cNvSpPr txBox="1"/>
          <p:nvPr/>
        </p:nvSpPr>
        <p:spPr>
          <a:xfrm>
            <a:off x="2207635" y="1202112"/>
            <a:ext cx="7235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Light"/>
              </a:rPr>
              <a:t>SMEs unmet credit demand, 2017 (% of demand)</a:t>
            </a:r>
            <a:endParaRPr lang="en-SG" sz="2000" b="1" dirty="0">
              <a:latin typeface="Helvetica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9113AB-C325-2A96-DFF8-B5EA0BFDE3E7}"/>
              </a:ext>
            </a:extLst>
          </p:cNvPr>
          <p:cNvSpPr txBox="1"/>
          <p:nvPr/>
        </p:nvSpPr>
        <p:spPr>
          <a:xfrm>
            <a:off x="174171" y="6576980"/>
            <a:ext cx="1540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1200" i="1" dirty="0">
                <a:solidFill>
                  <a:schemeClr val="bg1"/>
                </a:solidFill>
                <a:latin typeface="Helvetica Light"/>
              </a:rPr>
              <a:t>Source: IFC, 2017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40B3CC-94DF-0D2F-D3AC-536046581C0D}"/>
              </a:ext>
            </a:extLst>
          </p:cNvPr>
          <p:cNvSpPr txBox="1">
            <a:spLocks/>
          </p:cNvSpPr>
          <p:nvPr/>
        </p:nvSpPr>
        <p:spPr>
          <a:xfrm>
            <a:off x="838200" y="385483"/>
            <a:ext cx="10515600" cy="816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2E6E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Example of obstacles affecting SMEs participation in GVC:</a:t>
            </a:r>
            <a:br>
              <a:rPr lang="en-US" b="1" dirty="0"/>
            </a:br>
            <a:r>
              <a:rPr lang="en-US" dirty="0">
                <a:solidFill>
                  <a:srgbClr val="00B050"/>
                </a:solidFill>
              </a:rPr>
              <a:t>Credits available to SMEs are not meeting demand…</a:t>
            </a:r>
            <a:endParaRPr lang="en-SG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71DB2-5E6D-EB64-B5E3-DEE47A9A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4" y="1498704"/>
            <a:ext cx="10515599" cy="34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06E51-8B8F-3AB4-DFD2-713CA0AD7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943" y="3178292"/>
            <a:ext cx="3189514" cy="3018561"/>
          </a:xfrm>
        </p:spPr>
        <p:txBody>
          <a:bodyPr>
            <a:normAutofit/>
          </a:bodyPr>
          <a:lstStyle/>
          <a:p>
            <a:r>
              <a:rPr lang="en-US" sz="2000" dirty="0"/>
              <a:t>Difficult requirements</a:t>
            </a:r>
          </a:p>
          <a:p>
            <a:r>
              <a:rPr lang="en-US" sz="2000" dirty="0"/>
              <a:t>Lengthy and uncertain process</a:t>
            </a:r>
          </a:p>
          <a:p>
            <a:r>
              <a:rPr lang="en-US" sz="2000" dirty="0"/>
              <a:t>High cost of borrowing</a:t>
            </a:r>
          </a:p>
          <a:p>
            <a:r>
              <a:rPr lang="en-SG" sz="2000" dirty="0"/>
              <a:t>Rejection concerns</a:t>
            </a:r>
          </a:p>
          <a:p>
            <a:r>
              <a:rPr lang="en-SG" sz="2000" dirty="0"/>
              <a:t>Low turnover</a:t>
            </a:r>
          </a:p>
          <a:p>
            <a:r>
              <a:rPr lang="en-SG" sz="2000" dirty="0"/>
              <a:t>Insufficient loan amounts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F68F10-4F62-DD93-0672-56F69941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457" y="1360714"/>
            <a:ext cx="6444343" cy="49638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international cooperation do to improve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inclusion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SMEs?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promote transparency supporting:</a:t>
            </a:r>
          </a:p>
          <a:p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regulation to establish solid </a:t>
            </a:r>
            <a:r>
              <a:rPr lang="en-S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information bureau 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  <a:p>
            <a:r>
              <a:rPr lang="en-S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Digitizing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SMEs transactions in supply chain platforms and </a:t>
            </a:r>
            <a:r>
              <a:rPr lang="en-S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leveraging data 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SMEs online activities</a:t>
            </a:r>
          </a:p>
          <a:p>
            <a:pPr lvl="1"/>
            <a:r>
              <a:rPr lang="en-S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Faster assessment of SMEs credit-worthiness</a:t>
            </a:r>
          </a:p>
          <a:p>
            <a:pPr lvl="1"/>
            <a:r>
              <a:rPr lang="en-S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physical documentation</a:t>
            </a:r>
          </a:p>
          <a:p>
            <a:r>
              <a:rPr lang="en-S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 factoring systems 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</a:t>
            </a:r>
            <a:r>
              <a:rPr lang="en-S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sources</a:t>
            </a:r>
            <a:r>
              <a:rPr lang="en-SG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funding via accounts receivable </a:t>
            </a:r>
          </a:p>
          <a:p>
            <a:pPr marL="0" indent="0">
              <a:buNone/>
            </a:pPr>
            <a:endParaRPr lang="en-SG" sz="1800" dirty="0"/>
          </a:p>
        </p:txBody>
      </p:sp>
      <p:pic>
        <p:nvPicPr>
          <p:cNvPr id="6" name="Picture 5" descr="A person holding a bag of vegetables&#10;&#10;Description automatically generated">
            <a:extLst>
              <a:ext uri="{FF2B5EF4-FFF2-40B4-BE49-F238E27FC236}">
                <a16:creationId xmlns:a16="http://schemas.microsoft.com/office/drawing/2014/main" id="{084B7716-B26F-C486-E249-1ED6BE3F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00" y="1727739"/>
            <a:ext cx="1080000" cy="1080000"/>
          </a:xfrm>
          <a:prstGeom prst="rect">
            <a:avLst/>
          </a:prstGeom>
        </p:spPr>
      </p:pic>
      <p:pic>
        <p:nvPicPr>
          <p:cNvPr id="8" name="Picture 7" descr="A green and white building with a yellow dollar sign&#10;&#10;Description automatically generated">
            <a:extLst>
              <a:ext uri="{FF2B5EF4-FFF2-40B4-BE49-F238E27FC236}">
                <a16:creationId xmlns:a16="http://schemas.microsoft.com/office/drawing/2014/main" id="{8395B81E-6BB4-D440-7191-1BCEC4123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665" y="1723057"/>
            <a:ext cx="1080000" cy="10800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9F12F4-F6DC-104D-F2AB-267A64B4F6C3}"/>
              </a:ext>
            </a:extLst>
          </p:cNvPr>
          <p:cNvSpPr txBox="1">
            <a:spLocks/>
          </p:cNvSpPr>
          <p:nvPr/>
        </p:nvSpPr>
        <p:spPr>
          <a:xfrm>
            <a:off x="3403172" y="3178292"/>
            <a:ext cx="2495012" cy="303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Higher credit risk</a:t>
            </a:r>
          </a:p>
          <a:p>
            <a:r>
              <a:rPr lang="en-SG" sz="2000" dirty="0"/>
              <a:t>Higher lending cost</a:t>
            </a:r>
          </a:p>
          <a:p>
            <a:r>
              <a:rPr lang="en-SG" sz="2000" dirty="0"/>
              <a:t>Lower revenue-cost ratio</a:t>
            </a:r>
          </a:p>
          <a:p>
            <a:r>
              <a:rPr lang="en-SG" sz="2000" dirty="0"/>
              <a:t>Customer retention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52923-E92A-A3B0-3007-6F3F2FCEF167}"/>
              </a:ext>
            </a:extLst>
          </p:cNvPr>
          <p:cNvSpPr txBox="1"/>
          <p:nvPr/>
        </p:nvSpPr>
        <p:spPr>
          <a:xfrm>
            <a:off x="661348" y="160385"/>
            <a:ext cx="114544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Role of International Cooperation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Constrained access to financing mostly due to information asymmetry, thus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policies should be directed at addressing this issue</a:t>
            </a:r>
            <a:endParaRPr lang="en-SG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76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48BDD3C349E428705B49C4A4D9D4A" ma:contentTypeVersion="13" ma:contentTypeDescription="Create a new document." ma:contentTypeScope="" ma:versionID="c3288a418e536b02c5d288d28889661a">
  <xsd:schema xmlns:xsd="http://www.w3.org/2001/XMLSchema" xmlns:xs="http://www.w3.org/2001/XMLSchema" xmlns:p="http://schemas.microsoft.com/office/2006/metadata/properties" xmlns:ns3="e9f57006-cb67-423c-98e1-fca9df3693ba" xmlns:ns4="0c37a32e-a24e-4c16-893a-11b2f220477b" targetNamespace="http://schemas.microsoft.com/office/2006/metadata/properties" ma:root="true" ma:fieldsID="d58c35adcdd48e9c150ce2f8e1f61630" ns3:_="" ns4:_="">
    <xsd:import namespace="e9f57006-cb67-423c-98e1-fca9df3693ba"/>
    <xsd:import namespace="0c37a32e-a24e-4c16-893a-11b2f22047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57006-cb67-423c-98e1-fca9df369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7a32e-a24e-4c16-893a-11b2f2204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A5EA9-A802-4A38-A74B-7801212BF4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22476-B261-4B2C-92B7-3949A5C59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57006-cb67-423c-98e1-fca9df3693ba"/>
    <ds:schemaRef ds:uri="0c37a32e-a24e-4c16-893a-11b2f2204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829874-7920-4407-AB44-FA11C6561D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9f57006-cb67-423c-98e1-fca9df3693ba"/>
    <ds:schemaRef ds:uri="0c37a32e-a24e-4c16-893a-11b2f22047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12911</TotalTime>
  <Words>1299</Words>
  <Application>Microsoft Office PowerPoint</Application>
  <PresentationFormat>Widescreen</PresentationFormat>
  <Paragraphs>154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Light</vt:lpstr>
      <vt:lpstr>Custom Design</vt:lpstr>
      <vt:lpstr>1_Custom Design</vt:lpstr>
      <vt:lpstr>PowerPoint Presentation</vt:lpstr>
      <vt:lpstr>Few SMEs are involved in international trade so far</vt:lpstr>
      <vt:lpstr>Accumulation of barriers to trade are growing SMEs are most affected by non-tariff measures (NTMs) in comparison to larger firms</vt:lpstr>
      <vt:lpstr>While SMEs could benefit from GVCs, significant internal obstacles constraint their participation in it…</vt:lpstr>
      <vt:lpstr>PowerPoint Presentation</vt:lpstr>
      <vt:lpstr>PowerPoint Presentation</vt:lpstr>
      <vt:lpstr>Example of obstacles affecting SMEs participation in GVC: Limited access to credit and at a higher borrowing cost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Carlos A. Kuriyama</cp:lastModifiedBy>
  <cp:revision>125</cp:revision>
  <dcterms:created xsi:type="dcterms:W3CDTF">2021-07-22T02:23:09Z</dcterms:created>
  <dcterms:modified xsi:type="dcterms:W3CDTF">2023-11-26T14:39:29Z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0x0101005B548BDD3C349E428705B49C4A4D9D4A</vt:lpwstr>
  </property>
</Properties>
</file>