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2" roundtripDataSignature="AMtx7mgCYvPAD8xzmPK+NpKgKPl47OO7V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7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s-CL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CL"/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24a12c3782a_0_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/>
          </a:p>
        </p:txBody>
      </p:sp>
      <p:sp>
        <p:nvSpPr>
          <p:cNvPr id="101" name="Google Shape;101;g24a12c3782a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28c513509ec_0_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/>
          </a:p>
        </p:txBody>
      </p:sp>
      <p:sp>
        <p:nvSpPr>
          <p:cNvPr id="109" name="Google Shape;109;g28c513509ec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28c513509ec_0_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/>
          </a:p>
        </p:txBody>
      </p:sp>
      <p:sp>
        <p:nvSpPr>
          <p:cNvPr id="116" name="Google Shape;116;g28c513509ec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24dd1c2f8ff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/>
          </a:p>
        </p:txBody>
      </p:sp>
      <p:sp>
        <p:nvSpPr>
          <p:cNvPr id="124" name="Google Shape;124;g24dd1c2f8f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24dd1c2f8ff_0_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/>
          </a:p>
        </p:txBody>
      </p:sp>
      <p:sp>
        <p:nvSpPr>
          <p:cNvPr id="139" name="Google Shape;139;g24dd1c2f8ff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24a00e732f1_0_1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1" name="Google Shape;151;g24a00e732f1_0_1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2" name="Google Shape;152;g24a00e732f1_0_12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CL"/>
              <a:t>7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8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9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9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6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24" name="Google Shape;24;p26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5" name="Google Shape;25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3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3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1" name="Google Shape;31;p23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23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3" name="Google Shape;33;p23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21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1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6" name="Google Shape;46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22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7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7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8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6.png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8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10" Type="http://schemas.openxmlformats.org/officeDocument/2006/relationships/image" Target="../media/image6.png"/><Relationship Id="rId4" Type="http://schemas.openxmlformats.org/officeDocument/2006/relationships/image" Target="../media/image7.png"/><Relationship Id="rId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776"/>
        </a:soli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"/>
          <p:cNvPicPr preferRelativeResize="0"/>
          <p:nvPr/>
        </p:nvPicPr>
        <p:blipFill rotWithShape="1">
          <a:blip r:embed="rId3">
            <a:alphaModFix amt="18000"/>
          </a:blip>
          <a:srcRect b="44109"/>
          <a:stretch/>
        </p:blipFill>
        <p:spPr>
          <a:xfrm>
            <a:off x="-39239" y="-11"/>
            <a:ext cx="12270325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9435" y="5139889"/>
            <a:ext cx="3646933" cy="1718111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400204">
            <a:off x="-494850" y="-453894"/>
            <a:ext cx="3691227" cy="3114741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837334">
            <a:off x="8027575" y="4942574"/>
            <a:ext cx="4471402" cy="1556344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"/>
          <p:cNvSpPr txBox="1"/>
          <p:nvPr/>
        </p:nvSpPr>
        <p:spPr>
          <a:xfrm>
            <a:off x="726980" y="3876316"/>
            <a:ext cx="10737900" cy="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8D8D8"/>
              </a:buClr>
              <a:buSzPts val="2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4" name="Google Shape;94;p1"/>
          <p:cNvPicPr preferRelativeResize="0"/>
          <p:nvPr/>
        </p:nvPicPr>
        <p:blipFill rotWithShape="1">
          <a:blip r:embed="rId7">
            <a:alphaModFix/>
          </a:blip>
          <a:srcRect r="-4876" b="2190"/>
          <a:stretch/>
        </p:blipFill>
        <p:spPr>
          <a:xfrm>
            <a:off x="4914338" y="1055210"/>
            <a:ext cx="1023241" cy="934369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"/>
          <p:cNvSpPr txBox="1"/>
          <p:nvPr/>
        </p:nvSpPr>
        <p:spPr>
          <a:xfrm>
            <a:off x="1592950" y="2699400"/>
            <a:ext cx="9371700" cy="199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8D8D8"/>
              </a:buClr>
              <a:buSzPts val="2600"/>
              <a:buFont typeface="Arial"/>
              <a:buNone/>
            </a:pPr>
            <a:r>
              <a:rPr lang="es-CL" sz="4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Ciudadanía Digital</a:t>
            </a:r>
            <a:r>
              <a:rPr lang="es-CL" sz="4800" b="1">
                <a:solidFill>
                  <a:schemeClr val="lt1"/>
                </a:solidFill>
              </a:rPr>
              <a:t> para los desafíos de las comunidades educativas</a:t>
            </a:r>
            <a:endParaRPr sz="5700" b="1" i="0" u="none" strike="noStrike" cap="none">
              <a:solidFill>
                <a:srgbClr val="D8D8D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1"/>
          <p:cNvSpPr/>
          <p:nvPr/>
        </p:nvSpPr>
        <p:spPr>
          <a:xfrm>
            <a:off x="4485150" y="5307625"/>
            <a:ext cx="3374100" cy="459300"/>
          </a:xfrm>
          <a:prstGeom prst="roundRect">
            <a:avLst>
              <a:gd name="adj" fmla="val 16667"/>
            </a:avLst>
          </a:prstGeom>
          <a:solidFill>
            <a:srgbClr val="CC412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CL" sz="2400" b="1">
                <a:solidFill>
                  <a:schemeClr val="lt1"/>
                </a:solidFill>
              </a:rPr>
              <a:t>Noviembre</a:t>
            </a:r>
            <a:r>
              <a:rPr lang="es-CL"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2023</a:t>
            </a:r>
            <a:endParaRPr sz="24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7" name="Google Shape;97;p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063361" y="926450"/>
            <a:ext cx="1146451" cy="1163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 rot="503582">
            <a:off x="8709947" y="-230419"/>
            <a:ext cx="3484269" cy="25540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g24a12c3782a_0_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1775" y="0"/>
            <a:ext cx="2194575" cy="89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g24a12c3782a_0_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237300" y="89850"/>
            <a:ext cx="821600" cy="834125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g24a12c3782a_0_15"/>
          <p:cNvSpPr/>
          <p:nvPr/>
        </p:nvSpPr>
        <p:spPr>
          <a:xfrm>
            <a:off x="2148400" y="1012050"/>
            <a:ext cx="8148300" cy="1283700"/>
          </a:xfrm>
          <a:prstGeom prst="roundRect">
            <a:avLst>
              <a:gd name="adj" fmla="val 16667"/>
            </a:avLst>
          </a:prstGeom>
          <a:solidFill>
            <a:srgbClr val="4472C4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s-CL" sz="28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¿Cómo enfrentar los desafíos de la creciente digitalización de la sociedad?</a:t>
            </a:r>
            <a:endParaRPr sz="28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6" name="Google Shape;106;g24a12c3782a_0_1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057400" y="2905350"/>
            <a:ext cx="8696325" cy="240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Google Shape;111;g28c513509ec_0_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1775" y="0"/>
            <a:ext cx="2194575" cy="89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g28c513509ec_0_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237300" y="89850"/>
            <a:ext cx="821600" cy="834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g28c513509ec_0_1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981800" y="1266675"/>
            <a:ext cx="4553550" cy="4401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g28c513509ec_0_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1775" y="0"/>
            <a:ext cx="2194575" cy="89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g28c513509ec_0_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237300" y="89850"/>
            <a:ext cx="821600" cy="834125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g28c513509ec_0_6"/>
          <p:cNvSpPr/>
          <p:nvPr/>
        </p:nvSpPr>
        <p:spPr>
          <a:xfrm>
            <a:off x="1368250" y="861975"/>
            <a:ext cx="5792700" cy="1002600"/>
          </a:xfrm>
          <a:prstGeom prst="roundRect">
            <a:avLst>
              <a:gd name="adj" fmla="val 16667"/>
            </a:avLst>
          </a:prstGeom>
          <a:solidFill>
            <a:srgbClr val="4472C4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s-CL" sz="2800" b="1">
                <a:solidFill>
                  <a:srgbClr val="FFFFFF"/>
                </a:solidFill>
              </a:rPr>
              <a:t>Algunos desafíos conceptuales</a:t>
            </a:r>
            <a:endParaRPr sz="28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Google Shape;121;g28c513509ec_0_6"/>
          <p:cNvSpPr txBox="1"/>
          <p:nvPr/>
        </p:nvSpPr>
        <p:spPr>
          <a:xfrm>
            <a:off x="990600" y="2362200"/>
            <a:ext cx="10246800" cy="320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s-CL" sz="2800">
                <a:solidFill>
                  <a:schemeClr val="dk1"/>
                </a:solidFill>
              </a:rPr>
              <a:t>¿Habilidades técnicas o reflexión crítica y uso emancipatorio?</a:t>
            </a:r>
            <a:endParaRPr sz="280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s-CL" sz="2800">
                <a:solidFill>
                  <a:schemeClr val="dk1"/>
                </a:solidFill>
              </a:rPr>
              <a:t>¿Local o global? </a:t>
            </a:r>
            <a:endParaRPr sz="280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s-CL" sz="2800">
                <a:solidFill>
                  <a:schemeClr val="dk1"/>
                </a:solidFill>
              </a:rPr>
              <a:t>¿Institucional o son nuevas formas de participar?</a:t>
            </a:r>
            <a:endParaRPr sz="280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s-CL" sz="2800">
                <a:solidFill>
                  <a:schemeClr val="dk1"/>
                </a:solidFill>
              </a:rPr>
              <a:t>¿Qué temáticas abarca? </a:t>
            </a:r>
            <a:endParaRPr sz="280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s-CL" sz="2800">
                <a:solidFill>
                  <a:schemeClr val="dk1"/>
                </a:solidFill>
              </a:rPr>
              <a:t>¿Participación, ética, resistencia crítica, habilidades para el trabajo?</a:t>
            </a:r>
            <a:endParaRPr sz="280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s-CL" sz="2800">
                <a:solidFill>
                  <a:schemeClr val="dk1"/>
                </a:solidFill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Google Shape;126;g24dd1c2f8ff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1775" y="0"/>
            <a:ext cx="2194575" cy="89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g24dd1c2f8ff_0_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043300" y="483850"/>
            <a:ext cx="821600" cy="834125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g24dd1c2f8ff_0_0"/>
          <p:cNvSpPr/>
          <p:nvPr/>
        </p:nvSpPr>
        <p:spPr>
          <a:xfrm>
            <a:off x="5405000" y="1317975"/>
            <a:ext cx="2581500" cy="21633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64328A"/>
          </a:solidFill>
          <a:ln>
            <a:noFill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6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6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CL" sz="18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Alfabetización digital crítica y reflexiva</a:t>
            </a:r>
            <a:endParaRPr sz="18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g24dd1c2f8ff_0_0"/>
          <p:cNvSpPr/>
          <p:nvPr/>
        </p:nvSpPr>
        <p:spPr>
          <a:xfrm>
            <a:off x="8124010" y="1317975"/>
            <a:ext cx="2581500" cy="21633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71C6D2"/>
          </a:solidFill>
          <a:ln>
            <a:noFill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br>
              <a:rPr lang="es-CL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s-CL" sz="17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Cuidado y responsabilidades digitales</a:t>
            </a:r>
            <a:endParaRPr sz="17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g24dd1c2f8ff_0_0"/>
          <p:cNvSpPr/>
          <p:nvPr/>
        </p:nvSpPr>
        <p:spPr>
          <a:xfrm>
            <a:off x="5432810" y="3886300"/>
            <a:ext cx="2581500" cy="21633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E94860"/>
          </a:solidFill>
          <a:ln>
            <a:noFill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br>
              <a:rPr lang="es-CL"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s-CL" sz="18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Participación ciudadana </a:t>
            </a:r>
            <a:br>
              <a:rPr lang="es-CL" sz="18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s-CL" sz="18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digital</a:t>
            </a:r>
            <a:endParaRPr sz="1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g24dd1c2f8ff_0_0"/>
          <p:cNvSpPr/>
          <p:nvPr/>
        </p:nvSpPr>
        <p:spPr>
          <a:xfrm>
            <a:off x="8151810" y="3832575"/>
            <a:ext cx="2581500" cy="21633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F3D03D"/>
          </a:solidFill>
          <a:ln>
            <a:noFill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br>
              <a:rPr lang="es-CL"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s-CL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Creatividad digital e innovación</a:t>
            </a:r>
            <a:endParaRPr sz="1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2" name="Google Shape;132;g24dd1c2f8ff_0_0"/>
          <p:cNvPicPr preferRelativeResize="0"/>
          <p:nvPr/>
        </p:nvPicPr>
        <p:blipFill rotWithShape="1">
          <a:blip r:embed="rId5">
            <a:alphaModFix amt="71000"/>
          </a:blip>
          <a:srcRect/>
          <a:stretch/>
        </p:blipFill>
        <p:spPr>
          <a:xfrm>
            <a:off x="6219450" y="1411550"/>
            <a:ext cx="818651" cy="865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g24dd1c2f8ff_0_0"/>
          <p:cNvPicPr preferRelativeResize="0"/>
          <p:nvPr/>
        </p:nvPicPr>
        <p:blipFill rotWithShape="1">
          <a:blip r:embed="rId6">
            <a:alphaModFix amt="51000"/>
          </a:blip>
          <a:srcRect/>
          <a:stretch/>
        </p:blipFill>
        <p:spPr>
          <a:xfrm>
            <a:off x="8908727" y="1411563"/>
            <a:ext cx="818651" cy="8650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g24dd1c2f8ff_0_0"/>
          <p:cNvPicPr preferRelativeResize="0"/>
          <p:nvPr/>
        </p:nvPicPr>
        <p:blipFill rotWithShape="1">
          <a:blip r:embed="rId7">
            <a:alphaModFix amt="51000"/>
          </a:blip>
          <a:srcRect/>
          <a:stretch/>
        </p:blipFill>
        <p:spPr>
          <a:xfrm>
            <a:off x="6314226" y="3993737"/>
            <a:ext cx="818650" cy="8650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g24dd1c2f8ff_0_0"/>
          <p:cNvPicPr preferRelativeResize="0"/>
          <p:nvPr/>
        </p:nvPicPr>
        <p:blipFill rotWithShape="1">
          <a:blip r:embed="rId8">
            <a:alphaModFix amt="51000"/>
          </a:blip>
          <a:srcRect/>
          <a:stretch/>
        </p:blipFill>
        <p:spPr>
          <a:xfrm>
            <a:off x="8955775" y="3911886"/>
            <a:ext cx="973549" cy="1028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g24dd1c2f8ff_0_0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431550" y="1071300"/>
            <a:ext cx="4702000" cy="50781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g24dd1c2f8ff_0_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1775" y="0"/>
            <a:ext cx="2194575" cy="89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g24dd1c2f8ff_0_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043300" y="483850"/>
            <a:ext cx="821600" cy="834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g24dd1c2f8ff_0_15"/>
          <p:cNvPicPr preferRelativeResize="0"/>
          <p:nvPr/>
        </p:nvPicPr>
        <p:blipFill rotWithShape="1">
          <a:blip r:embed="rId5">
            <a:alphaModFix amt="71000"/>
          </a:blip>
          <a:srcRect/>
          <a:stretch/>
        </p:blipFill>
        <p:spPr>
          <a:xfrm>
            <a:off x="6219450" y="1411550"/>
            <a:ext cx="818651" cy="865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g24dd1c2f8ff_0_15"/>
          <p:cNvPicPr preferRelativeResize="0"/>
          <p:nvPr/>
        </p:nvPicPr>
        <p:blipFill rotWithShape="1">
          <a:blip r:embed="rId6">
            <a:alphaModFix amt="51000"/>
          </a:blip>
          <a:srcRect/>
          <a:stretch/>
        </p:blipFill>
        <p:spPr>
          <a:xfrm>
            <a:off x="8908727" y="1411563"/>
            <a:ext cx="818651" cy="8650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g24dd1c2f8ff_0_15"/>
          <p:cNvPicPr preferRelativeResize="0"/>
          <p:nvPr/>
        </p:nvPicPr>
        <p:blipFill rotWithShape="1">
          <a:blip r:embed="rId7">
            <a:alphaModFix amt="51000"/>
          </a:blip>
          <a:srcRect/>
          <a:stretch/>
        </p:blipFill>
        <p:spPr>
          <a:xfrm>
            <a:off x="6314226" y="3993737"/>
            <a:ext cx="818650" cy="8650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g24dd1c2f8ff_0_15"/>
          <p:cNvPicPr preferRelativeResize="0"/>
          <p:nvPr/>
        </p:nvPicPr>
        <p:blipFill rotWithShape="1">
          <a:blip r:embed="rId8">
            <a:alphaModFix amt="51000"/>
          </a:blip>
          <a:srcRect/>
          <a:stretch/>
        </p:blipFill>
        <p:spPr>
          <a:xfrm>
            <a:off x="8987525" y="3911899"/>
            <a:ext cx="973549" cy="1028725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g24dd1c2f8ff_0_15"/>
          <p:cNvSpPr txBox="1"/>
          <p:nvPr/>
        </p:nvSpPr>
        <p:spPr>
          <a:xfrm>
            <a:off x="1469225" y="2170125"/>
            <a:ext cx="7518300" cy="277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●"/>
            </a:pPr>
            <a:r>
              <a:rPr lang="es-CL" sz="2800">
                <a:solidFill>
                  <a:schemeClr val="dk1"/>
                </a:solidFill>
              </a:rPr>
              <a:t>Desarrollo profesional docente</a:t>
            </a:r>
            <a:endParaRPr sz="2800">
              <a:solidFill>
                <a:schemeClr val="dk1"/>
              </a:solidFill>
            </a:endParaRPr>
          </a:p>
          <a:p>
            <a:pPr marL="457200" marR="0" lvl="0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●"/>
            </a:pPr>
            <a:r>
              <a:rPr lang="es-CL" sz="2800">
                <a:solidFill>
                  <a:schemeClr val="dk1"/>
                </a:solidFill>
              </a:rPr>
              <a:t>Campañas de divulgación</a:t>
            </a:r>
            <a:endParaRPr sz="2800">
              <a:solidFill>
                <a:schemeClr val="dk1"/>
              </a:solidFill>
            </a:endParaRPr>
          </a:p>
          <a:p>
            <a:pPr marL="457200" marR="0" lvl="0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●"/>
            </a:pPr>
            <a:r>
              <a:rPr lang="es-CL" sz="2800">
                <a:solidFill>
                  <a:schemeClr val="dk1"/>
                </a:solidFill>
              </a:rPr>
              <a:t>Orientaciones y recursos pedagógicos</a:t>
            </a:r>
            <a:endParaRPr sz="2800">
              <a:solidFill>
                <a:schemeClr val="dk1"/>
              </a:solidFill>
            </a:endParaRPr>
          </a:p>
          <a:p>
            <a:pPr marL="457200" marR="0" lvl="0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●"/>
            </a:pPr>
            <a:r>
              <a:rPr lang="es-CL" sz="2800">
                <a:solidFill>
                  <a:schemeClr val="dk1"/>
                </a:solidFill>
              </a:rPr>
              <a:t>Actualización del currículum</a:t>
            </a:r>
            <a:endParaRPr sz="280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s-CL" sz="2800">
                <a:solidFill>
                  <a:schemeClr val="dk1"/>
                </a:solidFill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g24dd1c2f8ff_0_15"/>
          <p:cNvSpPr/>
          <p:nvPr/>
        </p:nvSpPr>
        <p:spPr>
          <a:xfrm>
            <a:off x="1340175" y="872575"/>
            <a:ext cx="3358800" cy="865200"/>
          </a:xfrm>
          <a:prstGeom prst="roundRect">
            <a:avLst>
              <a:gd name="adj" fmla="val 16667"/>
            </a:avLst>
          </a:prstGeom>
          <a:solidFill>
            <a:srgbClr val="4472C4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s-CL" sz="2800" b="1">
                <a:solidFill>
                  <a:srgbClr val="FFFFFF"/>
                </a:solidFill>
              </a:rPr>
              <a:t>Líneas de acción</a:t>
            </a:r>
            <a:endParaRPr sz="28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776"/>
        </a:solidFill>
        <a:effectLst/>
      </p:bgPr>
    </p:bg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g24a00e732f1_0_128"/>
          <p:cNvPicPr preferRelativeResize="0"/>
          <p:nvPr/>
        </p:nvPicPr>
        <p:blipFill rotWithShape="1">
          <a:blip r:embed="rId3">
            <a:alphaModFix amt="18000"/>
          </a:blip>
          <a:srcRect b="44109"/>
          <a:stretch/>
        </p:blipFill>
        <p:spPr>
          <a:xfrm>
            <a:off x="-78326" y="-1"/>
            <a:ext cx="12270325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g24a00e732f1_0_12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503582">
            <a:off x="8709947" y="-230419"/>
            <a:ext cx="3484269" cy="25540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g24a00e732f1_0_12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39435" y="5139889"/>
            <a:ext cx="3646933" cy="17181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g24a00e732f1_0_12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400203">
            <a:off x="192027" y="242493"/>
            <a:ext cx="4209077" cy="35517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g24a00e732f1_0_128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837334">
            <a:off x="8327027" y="4294310"/>
            <a:ext cx="4471402" cy="15563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g24a00e732f1_0_128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818052" y="2569941"/>
            <a:ext cx="1895846" cy="17181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g24a00e732f1_0_128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697086" y="74811"/>
            <a:ext cx="1785343" cy="19435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g24a00e732f1_0_128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5980425" y="2492138"/>
            <a:ext cx="1845600" cy="1873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109</Words>
  <Application>Microsoft Office PowerPoint</Application>
  <PresentationFormat>Panorámica</PresentationFormat>
  <Paragraphs>32</Paragraphs>
  <Slides>7</Slides>
  <Notes>7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0" baseType="lpstr">
      <vt:lpstr>Arial</vt:lpstr>
      <vt:lpstr>Calibri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Guillermo Andres De Armas Gonzalez</dc:creator>
  <cp:lastModifiedBy>Luis Pino</cp:lastModifiedBy>
  <cp:revision>1</cp:revision>
  <dcterms:created xsi:type="dcterms:W3CDTF">2022-07-08T01:50:03Z</dcterms:created>
  <dcterms:modified xsi:type="dcterms:W3CDTF">2023-11-28T01:55:25Z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0x01010037381947F2F66F4A9A3C09815912B4D4</vt:lpwstr>
  </property>
</Properties>
</file>