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tags/tag6.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tags/tag7.xml" ContentType="application/vnd.openxmlformats-officedocument.presentationml.tags+xml"/>
  <Override PartName="/ppt/theme/theme5.xml" ContentType="application/vnd.openxmlformats-officedocument.theme+xml"/>
  <Override PartName="/ppt/notesSlides/notesSlide1.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7FFFC6FA_B62D8521.xml" ContentType="application/vnd.ms-powerpoint.comments+xml"/>
  <Override PartName="/ppt/tags/tag1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9" r:id="rId5"/>
    <p:sldMasterId id="2147483656" r:id="rId6"/>
    <p:sldMasterId id="2147483812" r:id="rId7"/>
  </p:sldMasterIdLst>
  <p:notesMasterIdLst>
    <p:notesMasterId r:id="rId16"/>
  </p:notesMasterIdLst>
  <p:sldIdLst>
    <p:sldId id="6685" r:id="rId8"/>
    <p:sldId id="6686" r:id="rId9"/>
    <p:sldId id="2147468980" r:id="rId10"/>
    <p:sldId id="2147469051" r:id="rId11"/>
    <p:sldId id="2147469048" r:id="rId12"/>
    <p:sldId id="2147469050" r:id="rId13"/>
    <p:sldId id="2147469052" r:id="rId14"/>
    <p:sldId id="2147469053" r:id="rId15"/>
  </p:sldIdLst>
  <p:sldSz cx="12192000" cy="6858000"/>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F513F01-C884-4A40-BB98-4FE323A96898}" name="Francisca Morales" initials="FM" userId="S::Francisca.Morales@cl.ey.com::ef0f3881-7866-4f59-89af-91d5b82c74e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ersta E Gustafson" initials="KG" lastIdx="1" clrIdx="0">
    <p:extLst>
      <p:ext uri="{19B8F6BF-5375-455C-9EA6-DF929625EA0E}">
        <p15:presenceInfo xmlns:p15="http://schemas.microsoft.com/office/powerpoint/2012/main" userId="S::kersta.gustafson@ey.com::956c78f0-e116-4c13-9633-fdeacb5ecaed" providerId="AD"/>
      </p:ext>
    </p:extLst>
  </p:cmAuthor>
  <p:cmAuthor id="2" name="Steven Brown" initials="SB" lastIdx="1" clrIdx="1">
    <p:extLst>
      <p:ext uri="{19B8F6BF-5375-455C-9EA6-DF929625EA0E}">
        <p15:presenceInfo xmlns:p15="http://schemas.microsoft.com/office/powerpoint/2012/main" userId="S-1-5-21-3814449816-1147414744-3287126245-445484" providerId="AD"/>
      </p:ext>
    </p:extLst>
  </p:cmAuthor>
  <p:cmAuthor id="3" name="John Callaghan" initials="JC" lastIdx="109" clrIdx="2">
    <p:extLst>
      <p:ext uri="{19B8F6BF-5375-455C-9EA6-DF929625EA0E}">
        <p15:presenceInfo xmlns:p15="http://schemas.microsoft.com/office/powerpoint/2012/main" userId="S::John.Callaghan@ey.com::4a3c233b-e498-4847-a798-22a7a241a390" providerId="AD"/>
      </p:ext>
    </p:extLst>
  </p:cmAuthor>
  <p:cmAuthor id="4" name="Chris Kubik" initials="CK" lastIdx="126" clrIdx="3">
    <p:extLst>
      <p:ext uri="{19B8F6BF-5375-455C-9EA6-DF929625EA0E}">
        <p15:presenceInfo xmlns:p15="http://schemas.microsoft.com/office/powerpoint/2012/main" userId="S::Chris.Kubik@ey.com::fad0d6a2-f4e8-4aa5-b240-2d95bd3c04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8EC00"/>
    <a:srgbClr val="FFE600"/>
    <a:srgbClr val="2E2E38"/>
    <a:srgbClr val="F5D33F"/>
    <a:srgbClr val="C4C4CD"/>
    <a:srgbClr val="FFFFFF"/>
    <a:srgbClr val="FEF9E8"/>
    <a:srgbClr val="ED7D31"/>
    <a:srgbClr val="404040"/>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323C5B-FFDC-4E1B-AAA9-C4EED56472EB}" v="2" dt="2023-10-06T22:45:40.7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86" autoAdjust="0"/>
    <p:restoredTop sz="88249" autoAdjust="0"/>
  </p:normalViewPr>
  <p:slideViewPr>
    <p:cSldViewPr snapToGrid="0">
      <p:cViewPr varScale="1">
        <p:scale>
          <a:sx n="36" d="100"/>
          <a:sy n="36" d="100"/>
        </p:scale>
        <p:origin x="928"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8.xml"/><Relationship Id="rId23" Type="http://schemas.microsoft.com/office/2015/10/relationships/revisionInfo" Target="revisionInfo.xml"/><Relationship Id="rId10" Type="http://schemas.openxmlformats.org/officeDocument/2006/relationships/slide" Target="slides/slide3.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ableStyles" Target="tableStyles.xml"/></Relationships>
</file>

<file path=ppt/comments/modernComment_7FFFC6FA_B62D8521.xml><?xml version="1.0" encoding="utf-8"?>
<p188:cmLst xmlns:a="http://schemas.openxmlformats.org/drawingml/2006/main" xmlns:r="http://schemas.openxmlformats.org/officeDocument/2006/relationships" xmlns:p188="http://schemas.microsoft.com/office/powerpoint/2018/8/main">
  <p188:cm id="{26E5D52A-A1E8-461F-B355-1513AEF94655}" authorId="{7F513F01-C884-4A40-BB98-4FE323A96898}" created="2023-10-05T20:56:25.718">
    <pc:sldMkLst xmlns:pc="http://schemas.microsoft.com/office/powerpoint/2013/main/command">
      <pc:docMk/>
      <pc:sldMk cId="3056436513" sldId="2147469050"/>
    </pc:sldMkLst>
    <p188:replyLst>
      <p188:reply id="{7D426800-F550-44AD-9A78-0CD872F3CF81}" authorId="{7F513F01-C884-4A40-BB98-4FE323A96898}" created="2023-10-05T21:11:19.932">
        <p188:txBody>
          <a:bodyPr/>
          <a:lstStyle/>
          <a:p>
            <a:r>
              <a:rPr lang="es-CL"/>
              <a:t>Chile, Brasil, México y Costa Rica</a:t>
            </a:r>
          </a:p>
        </p188:txBody>
      </p188:reply>
    </p188:replyLst>
    <p188:txBody>
      <a:bodyPr/>
      <a:lstStyle/>
      <a:p>
        <a:r>
          <a:rPr lang="es-CL"/>
          <a:t>Las banderas representan donde tiene oficina el CCPIT</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1D23C4-C8EB-614F-8BEE-0B185C56304F}" type="datetimeFigureOut">
              <a:rPr lang="en-US" smtClean="0"/>
              <a:t>10/10/2023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257EB1-13D0-A543-99D7-1BA6B2957D7A}" type="slidenum">
              <a:rPr lang="en-US" smtClean="0"/>
              <a:t>‹#›</a:t>
            </a:fld>
            <a:endParaRPr lang="en-US" dirty="0"/>
          </a:p>
        </p:txBody>
      </p:sp>
    </p:spTree>
    <p:extLst>
      <p:ext uri="{BB962C8B-B14F-4D97-AF65-F5344CB8AC3E}">
        <p14:creationId xmlns:p14="http://schemas.microsoft.com/office/powerpoint/2010/main" val="4286124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257EB1-13D0-A543-99D7-1BA6B2957D7A}" type="slidenum">
              <a:rPr lang="en-US" smtClean="0"/>
              <a:t>1</a:t>
            </a:fld>
            <a:endParaRPr lang="en-US" dirty="0"/>
          </a:p>
        </p:txBody>
      </p:sp>
    </p:spTree>
    <p:extLst>
      <p:ext uri="{BB962C8B-B14F-4D97-AF65-F5344CB8AC3E}">
        <p14:creationId xmlns:p14="http://schemas.microsoft.com/office/powerpoint/2010/main" val="3166678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342900" lvl="0" indent="-342900">
              <a:buFont typeface="Calibri" panose="020F0502020204030204" pitchFamily="34" charset="0"/>
              <a:buAutoNum type="arabicPeriod"/>
            </a:pPr>
            <a:r>
              <a:rPr lang="es-CL" sz="1800" dirty="0">
                <a:effectLst/>
                <a:latin typeface="Calibri" panose="020F0502020204030204" pitchFamily="34" charset="0"/>
                <a:ea typeface="Times New Roman" panose="02020603050405020304" pitchFamily="18" charset="0"/>
              </a:rPr>
              <a:t>dar algunos </a:t>
            </a:r>
            <a:r>
              <a:rPr lang="es-CL" sz="1800" i="1" dirty="0">
                <a:effectLst/>
                <a:latin typeface="Calibri" panose="020F0502020204030204" pitchFamily="34" charset="0"/>
                <a:ea typeface="Times New Roman" panose="02020603050405020304" pitchFamily="18" charset="0"/>
              </a:rPr>
              <a:t>tips</a:t>
            </a:r>
            <a:r>
              <a:rPr lang="es-CL" sz="1800" dirty="0">
                <a:effectLst/>
                <a:latin typeface="Calibri" panose="020F0502020204030204" pitchFamily="34" charset="0"/>
                <a:ea typeface="Times New Roman" panose="02020603050405020304" pitchFamily="18" charset="0"/>
              </a:rPr>
              <a:t> de lo que les interesa a los chinos de Chile, qué sectores, que productos</a:t>
            </a:r>
          </a:p>
          <a:p>
            <a:pPr marL="0" lvl="0" indent="0">
              <a:buFont typeface="Calibri" panose="020F0502020204030204" pitchFamily="34" charset="0"/>
              <a:buNone/>
            </a:pPr>
            <a:r>
              <a:rPr lang="es-CL" sz="1800" dirty="0">
                <a:effectLst/>
                <a:latin typeface="Calibri" panose="020F0502020204030204" pitchFamily="34" charset="0"/>
                <a:ea typeface="Calibri" panose="020F0502020204030204" pitchFamily="34" charset="0"/>
              </a:rPr>
              <a:t>En general hay 2 forma de negocios entre china y latino america. Comercio de exportación y importación. Es una forma de demanda y supply, donde china necesita los productos de chile por ejemplo (con el crecimiento de clase medio en china, es mas grande que habitante total de EEUU. Quien tiene mucho buying power como consumidor) : vino, salmón y frutas etc etc- Chile necesita los productos de fabricantes, por ejemplo: retail, materiales industriales etc etc. Hoy en día, Chile esta haciendo un excelente trabajo como país en latino america: ASOEX, procurement office de Falabella. </a:t>
            </a:r>
          </a:p>
          <a:p>
            <a:endParaRPr lang="es-CL" dirty="0"/>
          </a:p>
        </p:txBody>
      </p:sp>
      <p:sp>
        <p:nvSpPr>
          <p:cNvPr id="4" name="Marcador de número de diapositiva 3"/>
          <p:cNvSpPr>
            <a:spLocks noGrp="1"/>
          </p:cNvSpPr>
          <p:nvPr>
            <p:ph type="sldNum" sz="quarter" idx="5"/>
          </p:nvPr>
        </p:nvSpPr>
        <p:spPr/>
        <p:txBody>
          <a:bodyPr/>
          <a:lstStyle/>
          <a:p>
            <a:fld id="{C0257EB1-13D0-A543-99D7-1BA6B2957D7A}" type="slidenum">
              <a:rPr lang="en-US" smtClean="0"/>
              <a:t>3</a:t>
            </a:fld>
            <a:endParaRPr lang="en-US" dirty="0"/>
          </a:p>
        </p:txBody>
      </p:sp>
    </p:spTree>
    <p:extLst>
      <p:ext uri="{BB962C8B-B14F-4D97-AF65-F5344CB8AC3E}">
        <p14:creationId xmlns:p14="http://schemas.microsoft.com/office/powerpoint/2010/main" val="3810216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457200"/>
            <a:r>
              <a:rPr lang="es-CL" sz="1800" dirty="0">
                <a:effectLst/>
                <a:latin typeface="Calibri" panose="020F0502020204030204" pitchFamily="34" charset="0"/>
                <a:ea typeface="Calibri" panose="020F0502020204030204" pitchFamily="34" charset="0"/>
              </a:rPr>
              <a:t>1. El segundo tipo de negocio entre china y latam es inversión en latam: TMT, automotriz, minería (especialmente litio), energía (especialmente renovables), infraestructura. Las formas de entradas son: 1, M&amp;A. empresas chinas necesita los knowhows de empresas que ya existe para adapartse localmente. 2, participación de licitaciones, públicos y privados, donde china tiene que presentar la oferta mas competitivo, y chile tiene mas pociones de elección entre players globales. 3, survey, luego definir sus estrategia, para empezar con su equipo propio desde 0. Eso requiere talentos locales con capacidad de inglés, y visión local para ayudar la empresa nueva china establecer sus networks en chile. </a:t>
            </a:r>
          </a:p>
          <a:p>
            <a:endParaRPr lang="es-CL" dirty="0"/>
          </a:p>
        </p:txBody>
      </p:sp>
      <p:sp>
        <p:nvSpPr>
          <p:cNvPr id="4" name="Marcador de número de diapositiva 3"/>
          <p:cNvSpPr>
            <a:spLocks noGrp="1"/>
          </p:cNvSpPr>
          <p:nvPr>
            <p:ph type="sldNum" sz="quarter" idx="5"/>
          </p:nvPr>
        </p:nvSpPr>
        <p:spPr/>
        <p:txBody>
          <a:bodyPr/>
          <a:lstStyle/>
          <a:p>
            <a:fld id="{C0257EB1-13D0-A543-99D7-1BA6B2957D7A}" type="slidenum">
              <a:rPr lang="en-US" smtClean="0"/>
              <a:t>4</a:t>
            </a:fld>
            <a:endParaRPr lang="en-US" dirty="0"/>
          </a:p>
        </p:txBody>
      </p:sp>
    </p:spTree>
    <p:extLst>
      <p:ext uri="{BB962C8B-B14F-4D97-AF65-F5344CB8AC3E}">
        <p14:creationId xmlns:p14="http://schemas.microsoft.com/office/powerpoint/2010/main" val="4004721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lvl="0" indent="0">
              <a:buFont typeface="Calibri" panose="020F0502020204030204" pitchFamily="34" charset="0"/>
              <a:buNone/>
            </a:pPr>
            <a:r>
              <a:rPr lang="es-CL" sz="1800" dirty="0">
                <a:effectLst/>
                <a:latin typeface="Calibri" panose="020F0502020204030204" pitchFamily="34" charset="0"/>
                <a:ea typeface="Times New Roman" panose="02020603050405020304" pitchFamily="18" charset="0"/>
              </a:rPr>
              <a:t>2. aspectos más culturales como los tiempos para hacer negocios</a:t>
            </a:r>
            <a:endParaRPr lang="es-CL" sz="1800" dirty="0">
              <a:effectLst/>
              <a:latin typeface="Calibri" panose="020F0502020204030204" pitchFamily="34" charset="0"/>
              <a:ea typeface="Calibri" panose="020F0502020204030204" pitchFamily="34" charset="0"/>
            </a:endParaRPr>
          </a:p>
          <a:p>
            <a:pPr marL="457200"/>
            <a:r>
              <a:rPr lang="es-CL" sz="1800" dirty="0">
                <a:effectLst/>
                <a:latin typeface="Calibri" panose="020F0502020204030204" pitchFamily="34" charset="0"/>
                <a:ea typeface="Calibri" panose="020F0502020204030204" pitchFamily="34" charset="0"/>
              </a:rPr>
              <a:t>En tema de negocio mas que diferencia, hay mucho en común, todas empresas deben ser profesionales, respecta contraparte, sus colaboradores, cumplir las reglas del país, y eso requiere un guía correctos en un mercado unknown para muchas empresas chinas. para llegar un win win para chile y china </a:t>
            </a:r>
          </a:p>
          <a:p>
            <a:pPr marL="457200"/>
            <a:r>
              <a:rPr lang="es-CL" sz="1800" dirty="0">
                <a:effectLst/>
                <a:latin typeface="Calibri" panose="020F0502020204030204" pitchFamily="34" charset="0"/>
                <a:ea typeface="Calibri" panose="020F0502020204030204" pitchFamily="34" charset="0"/>
              </a:rPr>
              <a:t>Hoy en día, muchas empresas chinas están enviando talentos jóvenes, quien tiene gana de estudiar, adaptarse (Colombia esta llevando muchas empresas chinas, uno de los razones, están adaptándose con colombianans locales), y desarrollar negocio en largo plazo.  </a:t>
            </a:r>
          </a:p>
          <a:p>
            <a:pPr marL="457200"/>
            <a:r>
              <a:rPr lang="es-CL" sz="1800" dirty="0">
                <a:effectLst/>
                <a:latin typeface="Calibri" panose="020F0502020204030204" pitchFamily="34" charset="0"/>
                <a:ea typeface="Calibri" panose="020F0502020204030204" pitchFamily="34" charset="0"/>
              </a:rPr>
              <a:t>En tema de cultura, yo interpretaría es una forma de conocer. Cuando la gente no se conocen, es difícil construir confianza, y hacer negocio. Unos ejemplo para compartir: cultura de cena, culturalmente, hay mucho protocolos de respecto en la mesa de cena, donde cierra negocio y hablando detallas de confianza en construir una relación. (las empresas chinas no espera chilenos seguir todos protocolos, pero si appreciate si alguien entiende un poco), por ejemplo, cuando hacer “gan ben”, si la copa de vino esta más debajo de otra copa de invitado, es un forma de respecto. </a:t>
            </a:r>
          </a:p>
          <a:p>
            <a:endParaRPr lang="es-CL" dirty="0"/>
          </a:p>
        </p:txBody>
      </p:sp>
      <p:sp>
        <p:nvSpPr>
          <p:cNvPr id="4" name="Marcador de número de diapositiva 3"/>
          <p:cNvSpPr>
            <a:spLocks noGrp="1"/>
          </p:cNvSpPr>
          <p:nvPr>
            <p:ph type="sldNum" sz="quarter" idx="5"/>
          </p:nvPr>
        </p:nvSpPr>
        <p:spPr/>
        <p:txBody>
          <a:bodyPr/>
          <a:lstStyle/>
          <a:p>
            <a:fld id="{C0257EB1-13D0-A543-99D7-1BA6B2957D7A}" type="slidenum">
              <a:rPr lang="en-US" smtClean="0"/>
              <a:t>5</a:t>
            </a:fld>
            <a:endParaRPr lang="en-US" dirty="0"/>
          </a:p>
        </p:txBody>
      </p:sp>
    </p:spTree>
    <p:extLst>
      <p:ext uri="{BB962C8B-B14F-4D97-AF65-F5344CB8AC3E}">
        <p14:creationId xmlns:p14="http://schemas.microsoft.com/office/powerpoint/2010/main" val="2999652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lvl="0" indent="0">
              <a:buFont typeface="Calibri" panose="020F0502020204030204" pitchFamily="34" charset="0"/>
              <a:buNone/>
            </a:pPr>
            <a:r>
              <a:rPr lang="es-CL" sz="1800" dirty="0">
                <a:effectLst/>
                <a:latin typeface="Calibri" panose="020F0502020204030204" pitchFamily="34" charset="0"/>
                <a:ea typeface="Times New Roman" panose="02020603050405020304" pitchFamily="18" charset="0"/>
              </a:rPr>
              <a:t>3. quiénes son los actores idóneos para contactar al llegar a China (gremios o instituciones claves que faciliten la información y trabajo allá).</a:t>
            </a:r>
            <a:endParaRPr lang="es-CL" sz="1800" dirty="0">
              <a:effectLst/>
              <a:latin typeface="Calibri" panose="020F0502020204030204" pitchFamily="34" charset="0"/>
              <a:ea typeface="Calibri" panose="020F0502020204030204" pitchFamily="34" charset="0"/>
            </a:endParaRPr>
          </a:p>
          <a:p>
            <a:pPr marL="457200"/>
            <a:r>
              <a:rPr lang="es-CL" sz="1800" dirty="0">
                <a:effectLst/>
                <a:latin typeface="Calibri" panose="020F0502020204030204" pitchFamily="34" charset="0"/>
                <a:ea typeface="Calibri" panose="020F0502020204030204" pitchFamily="34" charset="0"/>
              </a:rPr>
              <a:t>Con muchas iniciativas de inversión hacia afuera, por ejemplo Belt and Road iniciative, china esta promoviendo desde gobierno central, providencial y cuidades, todos lados, para poder capturar mayor colaboración y relación con otros países. Tiene muchos instituciones proactivos para ayudar empresas en eso. </a:t>
            </a:r>
          </a:p>
          <a:p>
            <a:pPr marL="457200"/>
            <a:r>
              <a:rPr lang="es-CL" sz="1800" dirty="0">
                <a:effectLst/>
                <a:latin typeface="Calibri" panose="020F0502020204030204" pitchFamily="34" charset="0"/>
                <a:ea typeface="Calibri" panose="020F0502020204030204" pitchFamily="34" charset="0"/>
              </a:rPr>
              <a:t>Entidad gobierno: por ejemplo CCPIT, tienen 4 oficinas en latino america, promoviendo los negocios de china y latam, también tiene un rol importante de conectarse con china, sobre tema legales, certificaciones origines etc etc. En China, con una guía central de gobierno, cada providencia y cuidad tiene sus entidad para manejar sus temas locales. Así que depende la industria y la zona de china, tiene que asociase con entidad distintos. Se puede pensar en la forma que China es un mini mundo, donde cada cuidad tiene sus políticas sobre desarrollor y KPI de su cuidad. Un ejemplo: en Chile hay un RUT, en china, cada cuidad tiene su RUT para manejar bien su movimiento de la gente, y seguro, AFP que se asociase con ese RUT. Para poder tener RUT de cuidades importantes como Beijing, Shanghái, es más difícil que tener green card de EEUU. </a:t>
            </a:r>
          </a:p>
          <a:p>
            <a:pPr marL="457200"/>
            <a:r>
              <a:rPr lang="es-CL" sz="1800" dirty="0">
                <a:effectLst/>
                <a:latin typeface="Calibri" panose="020F0502020204030204" pitchFamily="34" charset="0"/>
                <a:ea typeface="Calibri" panose="020F0502020204030204" pitchFamily="34" charset="0"/>
              </a:rPr>
              <a:t>Entidad privados, hay varios asociaciones en industriales importantes, como minería, energía. Pero lo mas importante que todo es network network y network. El circulo de gente son chicos como todo el mundo, donde los expertos y knowhows esta en un grupo de gente </a:t>
            </a:r>
          </a:p>
          <a:p>
            <a:endParaRPr lang="es-CL" dirty="0"/>
          </a:p>
        </p:txBody>
      </p:sp>
      <p:sp>
        <p:nvSpPr>
          <p:cNvPr id="4" name="Marcador de número de diapositiva 3"/>
          <p:cNvSpPr>
            <a:spLocks noGrp="1"/>
          </p:cNvSpPr>
          <p:nvPr>
            <p:ph type="sldNum" sz="quarter" idx="5"/>
          </p:nvPr>
        </p:nvSpPr>
        <p:spPr/>
        <p:txBody>
          <a:bodyPr/>
          <a:lstStyle/>
          <a:p>
            <a:fld id="{C0257EB1-13D0-A543-99D7-1BA6B2957D7A}" type="slidenum">
              <a:rPr lang="en-US" smtClean="0"/>
              <a:t>6</a:t>
            </a:fld>
            <a:endParaRPr lang="en-US" dirty="0"/>
          </a:p>
        </p:txBody>
      </p:sp>
    </p:spTree>
    <p:extLst>
      <p:ext uri="{BB962C8B-B14F-4D97-AF65-F5344CB8AC3E}">
        <p14:creationId xmlns:p14="http://schemas.microsoft.com/office/powerpoint/2010/main" val="3374209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lvl="0" indent="0">
              <a:buFont typeface="Calibri" panose="020F0502020204030204" pitchFamily="34" charset="0"/>
              <a:buNone/>
            </a:pPr>
            <a:r>
              <a:rPr lang="es-CL" sz="1800" dirty="0">
                <a:effectLst/>
                <a:latin typeface="Calibri" panose="020F0502020204030204" pitchFamily="34" charset="0"/>
                <a:ea typeface="Times New Roman" panose="02020603050405020304" pitchFamily="18" charset="0"/>
              </a:rPr>
              <a:t>4. otro aspecto que consideres relevante para un empresario chico o mediano que llegue a China a hacer negocios.</a:t>
            </a:r>
            <a:endParaRPr lang="es-CL" sz="1800" dirty="0">
              <a:effectLst/>
              <a:latin typeface="Calibri" panose="020F0502020204030204" pitchFamily="34" charset="0"/>
              <a:ea typeface="Calibri" panose="020F0502020204030204" pitchFamily="34" charset="0"/>
            </a:endParaRPr>
          </a:p>
          <a:p>
            <a:pPr marL="457200"/>
            <a:r>
              <a:rPr lang="es-CL" sz="1800" dirty="0">
                <a:effectLst/>
                <a:latin typeface="Calibri" panose="020F0502020204030204" pitchFamily="34" charset="0"/>
                <a:ea typeface="Calibri" panose="020F0502020204030204" pitchFamily="34" charset="0"/>
              </a:rPr>
              <a:t>Entre varios otros aspectos para conversar mucho más, una parte muy importante me gustaría mencionar: china tiene un nombre: fabricante del mundo. La mayoría corporativos grandes compra materiales en china. Hoy en día, china esta transformando un mercado de innovación y inversión, ya está muchas empresas de Europa y EEUU con capitales. Por ejemplo, uno de la razón en el éxito de Tik Tok es inversión y equipo globales. Tenemos cliente que su 55% revenue se inverte en su R&amp;D. Estamos ayudando corporaciones evaluar una mirada mas profundo y definir negocios futuro con china: oportunidades de inversiones, especialmente en industria de tecnología </a:t>
            </a:r>
          </a:p>
          <a:p>
            <a:pPr marL="457200"/>
            <a:r>
              <a:rPr lang="es-CL" sz="1800" dirty="0">
                <a:effectLst/>
                <a:latin typeface="Calibri" panose="020F0502020204030204" pitchFamily="34" charset="0"/>
                <a:ea typeface="Calibri" panose="020F0502020204030204" pitchFamily="34" charset="0"/>
              </a:rPr>
              <a:t>Para las empresas chico o medianos, es importante de tener un background check, hay demasiados empresas en chinas, ofreciendo servicios, y compras. En este caso, ASOEX hace un trabajo excelente, resolviendo problemas conjuntos para los exportadores, con sus temas en china, hacer campaña de imagines de chile, etc etc </a:t>
            </a:r>
          </a:p>
          <a:p>
            <a:endParaRPr lang="es-CL" dirty="0"/>
          </a:p>
        </p:txBody>
      </p:sp>
      <p:sp>
        <p:nvSpPr>
          <p:cNvPr id="4" name="Marcador de número de diapositiva 3"/>
          <p:cNvSpPr>
            <a:spLocks noGrp="1"/>
          </p:cNvSpPr>
          <p:nvPr>
            <p:ph type="sldNum" sz="quarter" idx="5"/>
          </p:nvPr>
        </p:nvSpPr>
        <p:spPr/>
        <p:txBody>
          <a:bodyPr/>
          <a:lstStyle/>
          <a:p>
            <a:fld id="{C0257EB1-13D0-A543-99D7-1BA6B2957D7A}" type="slidenum">
              <a:rPr lang="en-US" smtClean="0"/>
              <a:t>7</a:t>
            </a:fld>
            <a:endParaRPr lang="en-US" dirty="0"/>
          </a:p>
        </p:txBody>
      </p:sp>
    </p:spTree>
    <p:extLst>
      <p:ext uri="{BB962C8B-B14F-4D97-AF65-F5344CB8AC3E}">
        <p14:creationId xmlns:p14="http://schemas.microsoft.com/office/powerpoint/2010/main" val="96207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257EB1-13D0-A543-99D7-1BA6B2957D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8330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3.bin"/><Relationship Id="rId7" Type="http://schemas.openxmlformats.org/officeDocument/2006/relationships/image" Target="../media/image4.svg"/><Relationship Id="rId2" Type="http://schemas.openxmlformats.org/officeDocument/2006/relationships/slideMaster" Target="../slideMasters/slideMaster1.xml"/><Relationship Id="rId1" Type="http://schemas.openxmlformats.org/officeDocument/2006/relationships/tags" Target="../tags/tag4.xml"/><Relationship Id="rId6" Type="http://schemas.openxmlformats.org/officeDocument/2006/relationships/image" Target="../media/image3.png"/><Relationship Id="rId5" Type="http://schemas.openxmlformats.org/officeDocument/2006/relationships/image" Target="../media/image6.jpg"/><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5A657-0E37-C4FA-BFA0-F5136DFA3195}"/>
              </a:ext>
            </a:extLst>
          </p:cNvPr>
          <p:cNvSpPr>
            <a:spLocks noGrp="1"/>
          </p:cNvSpPr>
          <p:nvPr>
            <p:ph type="title"/>
          </p:nvPr>
        </p:nvSpPr>
        <p:spPr/>
        <p:txBody>
          <a:bodyPr/>
          <a:lstStyle/>
          <a:p>
            <a:r>
              <a:rPr lang="en-US"/>
              <a:t>Click to edit Master title style</a:t>
            </a:r>
            <a:endParaRPr lang="es-CL"/>
          </a:p>
        </p:txBody>
      </p:sp>
    </p:spTree>
    <p:extLst>
      <p:ext uri="{BB962C8B-B14F-4D97-AF65-F5344CB8AC3E}">
        <p14:creationId xmlns:p14="http://schemas.microsoft.com/office/powerpoint/2010/main" val="1655293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BF520FF-951F-F84A-893D-197EDBB11500}"/>
              </a:ext>
            </a:extLst>
          </p:cNvPr>
          <p:cNvSpPr/>
          <p:nvPr userDrawn="1"/>
        </p:nvSpPr>
        <p:spPr>
          <a:xfrm>
            <a:off x="0" y="0"/>
            <a:ext cx="12192000" cy="685800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60004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BF520FF-951F-F84A-893D-197EDBB11500}"/>
              </a:ext>
            </a:extLst>
          </p:cNvPr>
          <p:cNvSpPr/>
          <p:nvPr userDrawn="1"/>
        </p:nvSpPr>
        <p:spPr>
          <a:xfrm>
            <a:off x="0" y="0"/>
            <a:ext cx="12192000" cy="685800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person looking at a map of asia&#10;&#10;Description automatically generated">
            <a:extLst>
              <a:ext uri="{FF2B5EF4-FFF2-40B4-BE49-F238E27FC236}">
                <a16:creationId xmlns:a16="http://schemas.microsoft.com/office/drawing/2014/main" id="{D6238E58-8F90-58D0-D33E-6C554F56D017}"/>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9936319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BF520FF-951F-F84A-893D-197EDBB11500}"/>
              </a:ext>
            </a:extLst>
          </p:cNvPr>
          <p:cNvSpPr/>
          <p:nvPr userDrawn="1"/>
        </p:nvSpPr>
        <p:spPr>
          <a:xfrm>
            <a:off x="0" y="0"/>
            <a:ext cx="12192000" cy="685800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134F9EE1-8D24-B14A-BDBC-392508BC0DBF}"/>
              </a:ext>
            </a:extLst>
          </p:cNvPr>
          <p:cNvSpPr txBox="1"/>
          <p:nvPr userDrawn="1"/>
        </p:nvSpPr>
        <p:spPr>
          <a:xfrm>
            <a:off x="9198610" y="6564049"/>
            <a:ext cx="2755900" cy="123111"/>
          </a:xfrm>
          <a:prstGeom prst="rect">
            <a:avLst/>
          </a:prstGeom>
          <a:noFill/>
        </p:spPr>
        <p:txBody>
          <a:bodyPr wrap="square" lIns="0" tIns="0" rIns="0" bIns="0" rtlCol="0">
            <a:spAutoFit/>
          </a:bodyPr>
          <a:lstStyle/>
          <a:p>
            <a:pPr algn="r"/>
            <a:fld id="{2135166B-E6B5-5442-A197-9A41AD2914CC}" type="slidenum">
              <a:rPr lang="en-US" sz="800" b="0" i="0" smtClean="0">
                <a:latin typeface="EYInterstate Light" panose="02000506000000020004" pitchFamily="2" charset="0"/>
              </a:rPr>
              <a:t>‹#›</a:t>
            </a:fld>
            <a:endParaRPr lang="en-US" sz="800" b="0" i="0" dirty="0">
              <a:latin typeface="EYInterstate Light" panose="02000506000000020004" pitchFamily="2" charset="0"/>
            </a:endParaRPr>
          </a:p>
        </p:txBody>
      </p:sp>
      <p:grpSp>
        <p:nvGrpSpPr>
          <p:cNvPr id="10" name="Group 9">
            <a:extLst>
              <a:ext uri="{FF2B5EF4-FFF2-40B4-BE49-F238E27FC236}">
                <a16:creationId xmlns:a16="http://schemas.microsoft.com/office/drawing/2014/main" id="{45021D0D-1DFA-9D4A-AC43-22224B8691DC}"/>
              </a:ext>
            </a:extLst>
          </p:cNvPr>
          <p:cNvGrpSpPr/>
          <p:nvPr userDrawn="1"/>
        </p:nvGrpSpPr>
        <p:grpSpPr>
          <a:xfrm>
            <a:off x="335888" y="6125891"/>
            <a:ext cx="1716689" cy="548697"/>
            <a:chOff x="335888" y="5564738"/>
            <a:chExt cx="1716689" cy="548697"/>
          </a:xfrm>
        </p:grpSpPr>
        <p:grpSp>
          <p:nvGrpSpPr>
            <p:cNvPr id="11" name="Group 10">
              <a:extLst>
                <a:ext uri="{FF2B5EF4-FFF2-40B4-BE49-F238E27FC236}">
                  <a16:creationId xmlns:a16="http://schemas.microsoft.com/office/drawing/2014/main" id="{D9E48445-DE47-8E4F-8963-9370921349EA}"/>
                </a:ext>
              </a:extLst>
            </p:cNvPr>
            <p:cNvGrpSpPr/>
            <p:nvPr/>
          </p:nvGrpSpPr>
          <p:grpSpPr>
            <a:xfrm>
              <a:off x="335888" y="5564738"/>
              <a:ext cx="493016" cy="505924"/>
              <a:chOff x="11363325" y="6236389"/>
              <a:chExt cx="303213" cy="311152"/>
            </a:xfrm>
          </p:grpSpPr>
          <p:sp>
            <p:nvSpPr>
              <p:cNvPr id="13" name="Freeform 5">
                <a:extLst>
                  <a:ext uri="{FF2B5EF4-FFF2-40B4-BE49-F238E27FC236}">
                    <a16:creationId xmlns:a16="http://schemas.microsoft.com/office/drawing/2014/main" id="{293A3A64-6077-9148-B0D6-E8C84DCEA21D}"/>
                  </a:ext>
                </a:extLst>
              </p:cNvPr>
              <p:cNvSpPr>
                <a:spLocks/>
              </p:cNvSpPr>
              <p:nvPr userDrawn="1"/>
            </p:nvSpPr>
            <p:spPr bwMode="auto">
              <a:xfrm>
                <a:off x="11363325" y="6236389"/>
                <a:ext cx="303213" cy="111125"/>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rgbClr val="FFE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92" tIns="45696" rIns="91392" bIns="45696" numCol="1" anchor="t" anchorCtr="0" compatLnSpc="1">
                <a:prstTxWarp prst="textNoShape">
                  <a:avLst/>
                </a:prstTxWarp>
              </a:bodyPr>
              <a:lstStyle/>
              <a:p>
                <a:endParaRPr lang="en-IN" sz="1799" dirty="0"/>
              </a:p>
            </p:txBody>
          </p:sp>
          <p:sp>
            <p:nvSpPr>
              <p:cNvPr id="14" name="Freeform 6">
                <a:extLst>
                  <a:ext uri="{FF2B5EF4-FFF2-40B4-BE49-F238E27FC236}">
                    <a16:creationId xmlns:a16="http://schemas.microsoft.com/office/drawing/2014/main" id="{25E240D9-63C9-8E47-8A26-F7B556B2B5BE}"/>
                  </a:ext>
                </a:extLst>
              </p:cNvPr>
              <p:cNvSpPr>
                <a:spLocks/>
              </p:cNvSpPr>
              <p:nvPr/>
            </p:nvSpPr>
            <p:spPr bwMode="auto">
              <a:xfrm>
                <a:off x="11364913" y="6393552"/>
                <a:ext cx="123825" cy="153988"/>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rgbClr val="2E2E38"/>
              </a:solidFill>
              <a:ln>
                <a:noFill/>
              </a:ln>
            </p:spPr>
            <p:txBody>
              <a:bodyPr vert="horz" wrap="square" lIns="91392" tIns="45696" rIns="91392" bIns="45696" numCol="1" anchor="t" anchorCtr="0" compatLnSpc="1">
                <a:prstTxWarp prst="textNoShape">
                  <a:avLst/>
                </a:prstTxWarp>
              </a:bodyPr>
              <a:lstStyle/>
              <a:p>
                <a:endParaRPr lang="en-IN" sz="1799" dirty="0">
                  <a:solidFill>
                    <a:schemeClr val="bg1"/>
                  </a:solidFill>
                </a:endParaRPr>
              </a:p>
            </p:txBody>
          </p:sp>
          <p:sp>
            <p:nvSpPr>
              <p:cNvPr id="15" name="Freeform 7">
                <a:extLst>
                  <a:ext uri="{FF2B5EF4-FFF2-40B4-BE49-F238E27FC236}">
                    <a16:creationId xmlns:a16="http://schemas.microsoft.com/office/drawing/2014/main" id="{965EDD03-4EB4-5A48-A097-36E3814935ED}"/>
                  </a:ext>
                </a:extLst>
              </p:cNvPr>
              <p:cNvSpPr>
                <a:spLocks/>
              </p:cNvSpPr>
              <p:nvPr userDrawn="1"/>
            </p:nvSpPr>
            <p:spPr bwMode="auto">
              <a:xfrm>
                <a:off x="11468098" y="6393553"/>
                <a:ext cx="152400" cy="153988"/>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rgbClr val="2E2E38"/>
              </a:solidFill>
              <a:ln>
                <a:noFill/>
              </a:ln>
            </p:spPr>
            <p:txBody>
              <a:bodyPr vert="horz" wrap="square" lIns="91392" tIns="45696" rIns="91392" bIns="45696" numCol="1" anchor="t" anchorCtr="0" compatLnSpc="1">
                <a:prstTxWarp prst="textNoShape">
                  <a:avLst/>
                </a:prstTxWarp>
              </a:bodyPr>
              <a:lstStyle/>
              <a:p>
                <a:endParaRPr lang="en-IN" sz="1799" dirty="0">
                  <a:solidFill>
                    <a:schemeClr val="bg1"/>
                  </a:solidFill>
                </a:endParaRPr>
              </a:p>
            </p:txBody>
          </p:sp>
        </p:grpSp>
        <p:pic>
          <p:nvPicPr>
            <p:cNvPr id="12" name="Picture 11" descr="A screenshot of a video game&#10;&#10;Description automatically generated with low confidence">
              <a:extLst>
                <a:ext uri="{FF2B5EF4-FFF2-40B4-BE49-F238E27FC236}">
                  <a16:creationId xmlns:a16="http://schemas.microsoft.com/office/drawing/2014/main" id="{B529A701-0C7D-E147-8195-FD9A1470DA7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95392" y="5820281"/>
              <a:ext cx="1157185" cy="293154"/>
            </a:xfrm>
            <a:prstGeom prst="rect">
              <a:avLst/>
            </a:prstGeom>
          </p:spPr>
        </p:pic>
      </p:grpSp>
    </p:spTree>
    <p:extLst>
      <p:ext uri="{BB962C8B-B14F-4D97-AF65-F5344CB8AC3E}">
        <p14:creationId xmlns:p14="http://schemas.microsoft.com/office/powerpoint/2010/main" val="41676904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BF520FF-951F-F84A-893D-197EDBB11500}"/>
              </a:ext>
            </a:extLst>
          </p:cNvPr>
          <p:cNvSpPr/>
          <p:nvPr userDrawn="1"/>
        </p:nvSpPr>
        <p:spPr>
          <a:xfrm>
            <a:off x="0" y="0"/>
            <a:ext cx="12192000" cy="6858000"/>
          </a:xfrm>
          <a:prstGeom prst="rect">
            <a:avLst/>
          </a:prstGeom>
          <a:solidFill>
            <a:srgbClr val="FFE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70838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16782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39894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A695AF8-6B92-8244-9F52-B3BB577A53DB}"/>
              </a:ext>
            </a:extLst>
          </p:cNvPr>
          <p:cNvPicPr>
            <a:picLocks noChangeAspect="1"/>
          </p:cNvPicPr>
          <p:nvPr userDrawn="1"/>
        </p:nvPicPr>
        <p:blipFill>
          <a:blip r:embed="rId2" cstate="screen">
            <a:alphaModFix amt="60000"/>
            <a:extLst>
              <a:ext uri="{28A0092B-C50C-407E-A947-70E740481C1C}">
                <a14:useLocalDpi xmlns:a14="http://schemas.microsoft.com/office/drawing/2010/main"/>
              </a:ext>
            </a:extLst>
          </a:blip>
          <a:srcRect/>
          <a:stretch/>
        </p:blipFill>
        <p:spPr>
          <a:xfrm>
            <a:off x="1" y="508000"/>
            <a:ext cx="12184197" cy="6345936"/>
          </a:xfrm>
          <a:prstGeom prst="rect">
            <a:avLst/>
          </a:prstGeom>
        </p:spPr>
      </p:pic>
    </p:spTree>
    <p:extLst>
      <p:ext uri="{BB962C8B-B14F-4D97-AF65-F5344CB8AC3E}">
        <p14:creationId xmlns:p14="http://schemas.microsoft.com/office/powerpoint/2010/main" val="19209576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A695AF8-6B92-8244-9F52-B3BB577A53DB}"/>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a:stretch/>
        </p:blipFill>
        <p:spPr>
          <a:xfrm>
            <a:off x="2" y="-1"/>
            <a:ext cx="6193455" cy="6858000"/>
          </a:xfrm>
          <a:prstGeom prst="rect">
            <a:avLst/>
          </a:prstGeom>
        </p:spPr>
      </p:pic>
    </p:spTree>
    <p:extLst>
      <p:ext uri="{BB962C8B-B14F-4D97-AF65-F5344CB8AC3E}">
        <p14:creationId xmlns:p14="http://schemas.microsoft.com/office/powerpoint/2010/main" val="19463149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3C5C5A-B92B-4231-BCEA-555071B4292E}"/>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a:stretch/>
        </p:blipFill>
        <p:spPr>
          <a:xfrm>
            <a:off x="0" y="0"/>
            <a:ext cx="3657600" cy="6858000"/>
          </a:xfrm>
          <a:prstGeom prst="rect">
            <a:avLst/>
          </a:prstGeom>
        </p:spPr>
      </p:pic>
    </p:spTree>
    <p:extLst>
      <p:ext uri="{BB962C8B-B14F-4D97-AF65-F5344CB8AC3E}">
        <p14:creationId xmlns:p14="http://schemas.microsoft.com/office/powerpoint/2010/main" val="16921609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A6AC21-4AD3-49F1-8659-8E01FF363EC6}"/>
              </a:ext>
            </a:extLst>
          </p:cNvPr>
          <p:cNvPicPr>
            <a:picLocks noChangeAspect="1"/>
          </p:cNvPicPr>
          <p:nvPr userDrawn="1"/>
        </p:nvPicPr>
        <p:blipFill>
          <a:blip r:embed="rId2" cstate="screen">
            <a:alphaModFix amt="60000"/>
            <a:extLst>
              <a:ext uri="{28A0092B-C50C-407E-A947-70E740481C1C}">
                <a14:useLocalDpi xmlns:a14="http://schemas.microsoft.com/office/drawing/2010/main"/>
              </a:ext>
            </a:extLst>
          </a:blip>
          <a:srcRect/>
          <a:stretch/>
        </p:blipFill>
        <p:spPr>
          <a:xfrm>
            <a:off x="9067" y="508286"/>
            <a:ext cx="12184196" cy="6345936"/>
          </a:xfrm>
          <a:prstGeom prst="rect">
            <a:avLst/>
          </a:prstGeom>
        </p:spPr>
      </p:pic>
    </p:spTree>
    <p:extLst>
      <p:ext uri="{BB962C8B-B14F-4D97-AF65-F5344CB8AC3E}">
        <p14:creationId xmlns:p14="http://schemas.microsoft.com/office/powerpoint/2010/main" val="2369543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BF520FF-951F-F84A-893D-197EDBB11500}"/>
              </a:ext>
            </a:extLst>
          </p:cNvPr>
          <p:cNvSpPr/>
          <p:nvPr userDrawn="1"/>
        </p:nvSpPr>
        <p:spPr>
          <a:xfrm>
            <a:off x="0" y="0"/>
            <a:ext cx="12192000" cy="685800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person looking at a map of asia&#10;&#10;Description automatically generated">
            <a:extLst>
              <a:ext uri="{FF2B5EF4-FFF2-40B4-BE49-F238E27FC236}">
                <a16:creationId xmlns:a16="http://schemas.microsoft.com/office/drawing/2014/main" id="{D6238E58-8F90-58D0-D33E-6C554F56D017}"/>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8592734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BF520FF-951F-F84A-893D-197EDBB11500}"/>
              </a:ext>
            </a:extLst>
          </p:cNvPr>
          <p:cNvSpPr/>
          <p:nvPr userDrawn="1"/>
        </p:nvSpPr>
        <p:spPr>
          <a:xfrm>
            <a:off x="0" y="0"/>
            <a:ext cx="12192000" cy="6858000"/>
          </a:xfrm>
          <a:prstGeom prst="rect">
            <a:avLst/>
          </a:prstGeom>
          <a:solidFill>
            <a:srgbClr val="FFE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345DCCF6-CC0B-0848-A125-E25DCC4AFC7F}"/>
              </a:ext>
            </a:extLst>
          </p:cNvPr>
          <p:cNvPicPr>
            <a:picLocks noChangeAspect="1"/>
          </p:cNvPicPr>
          <p:nvPr userDrawn="1"/>
        </p:nvPicPr>
        <p:blipFill>
          <a:blip r:embed="rId2" cstate="screen">
            <a:alphaModFix amt="60000"/>
            <a:extLst>
              <a:ext uri="{28A0092B-C50C-407E-A947-70E740481C1C}">
                <a14:useLocalDpi xmlns:a14="http://schemas.microsoft.com/office/drawing/2010/main"/>
              </a:ext>
            </a:extLst>
          </a:blip>
          <a:srcRect/>
          <a:stretch/>
        </p:blipFill>
        <p:spPr>
          <a:xfrm>
            <a:off x="1" y="508000"/>
            <a:ext cx="12184197" cy="6345936"/>
          </a:xfrm>
          <a:prstGeom prst="rect">
            <a:avLst/>
          </a:prstGeom>
        </p:spPr>
      </p:pic>
      <p:sp>
        <p:nvSpPr>
          <p:cNvPr id="4" name="TextBox 3">
            <a:extLst>
              <a:ext uri="{FF2B5EF4-FFF2-40B4-BE49-F238E27FC236}">
                <a16:creationId xmlns:a16="http://schemas.microsoft.com/office/drawing/2014/main" id="{D76D91E9-3B4B-2741-8D0E-AF353C443D58}"/>
              </a:ext>
            </a:extLst>
          </p:cNvPr>
          <p:cNvSpPr txBox="1"/>
          <p:nvPr userDrawn="1"/>
        </p:nvSpPr>
        <p:spPr>
          <a:xfrm>
            <a:off x="9198610" y="6564049"/>
            <a:ext cx="2755900" cy="123111"/>
          </a:xfrm>
          <a:prstGeom prst="rect">
            <a:avLst/>
          </a:prstGeom>
          <a:noFill/>
        </p:spPr>
        <p:txBody>
          <a:bodyPr wrap="square" lIns="0" tIns="0" rIns="0" bIns="0" rtlCol="0">
            <a:spAutoFit/>
          </a:bodyPr>
          <a:lstStyle/>
          <a:p>
            <a:pPr algn="r"/>
            <a:fld id="{2135166B-E6B5-5442-A197-9A41AD2914CC}" type="slidenum">
              <a:rPr lang="en-US" sz="800" b="0" i="0" smtClean="0">
                <a:latin typeface="EYInterstate Light" panose="02000506000000020004" pitchFamily="2" charset="0"/>
              </a:rPr>
              <a:t>‹#›</a:t>
            </a:fld>
            <a:endParaRPr lang="en-US" sz="800" b="0" i="0" dirty="0">
              <a:latin typeface="EYInterstate Light" panose="02000506000000020004" pitchFamily="2" charset="0"/>
            </a:endParaRPr>
          </a:p>
        </p:txBody>
      </p:sp>
    </p:spTree>
    <p:extLst>
      <p:ext uri="{BB962C8B-B14F-4D97-AF65-F5344CB8AC3E}">
        <p14:creationId xmlns:p14="http://schemas.microsoft.com/office/powerpoint/2010/main" val="27942312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BF520FF-951F-F84A-893D-197EDBB11500}"/>
              </a:ext>
            </a:extLst>
          </p:cNvPr>
          <p:cNvSpPr/>
          <p:nvPr userDrawn="1"/>
        </p:nvSpPr>
        <p:spPr>
          <a:xfrm>
            <a:off x="0" y="0"/>
            <a:ext cx="12192000" cy="6858000"/>
          </a:xfrm>
          <a:prstGeom prst="rect">
            <a:avLst/>
          </a:prstGeom>
          <a:solidFill>
            <a:srgbClr val="FFE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BB1D9751-4E53-8942-84C9-5E275FEC2B74}"/>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a:stretch/>
        </p:blipFill>
        <p:spPr>
          <a:xfrm>
            <a:off x="2" y="-1"/>
            <a:ext cx="6193455" cy="6858000"/>
          </a:xfrm>
          <a:prstGeom prst="rect">
            <a:avLst/>
          </a:prstGeom>
        </p:spPr>
      </p:pic>
      <p:sp>
        <p:nvSpPr>
          <p:cNvPr id="5" name="TextBox 4">
            <a:extLst>
              <a:ext uri="{FF2B5EF4-FFF2-40B4-BE49-F238E27FC236}">
                <a16:creationId xmlns:a16="http://schemas.microsoft.com/office/drawing/2014/main" id="{C291DC9E-5AE1-CE4E-A261-A04FB15A308A}"/>
              </a:ext>
            </a:extLst>
          </p:cNvPr>
          <p:cNvSpPr txBox="1"/>
          <p:nvPr userDrawn="1"/>
        </p:nvSpPr>
        <p:spPr>
          <a:xfrm>
            <a:off x="9198610" y="6564049"/>
            <a:ext cx="2755900" cy="123111"/>
          </a:xfrm>
          <a:prstGeom prst="rect">
            <a:avLst/>
          </a:prstGeom>
          <a:noFill/>
        </p:spPr>
        <p:txBody>
          <a:bodyPr wrap="square" lIns="0" tIns="0" rIns="0" bIns="0" rtlCol="0">
            <a:spAutoFit/>
          </a:bodyPr>
          <a:lstStyle/>
          <a:p>
            <a:pPr algn="r"/>
            <a:fld id="{2135166B-E6B5-5442-A197-9A41AD2914CC}" type="slidenum">
              <a:rPr lang="en-US" sz="800" b="0" i="0" smtClean="0">
                <a:latin typeface="EYInterstate Light" panose="02000506000000020004" pitchFamily="2" charset="0"/>
              </a:rPr>
              <a:t>‹#›</a:t>
            </a:fld>
            <a:endParaRPr lang="en-US" sz="800" b="0" i="0" dirty="0">
              <a:latin typeface="EYInterstate Light" panose="02000506000000020004" pitchFamily="2" charset="0"/>
            </a:endParaRPr>
          </a:p>
        </p:txBody>
      </p:sp>
    </p:spTree>
    <p:extLst>
      <p:ext uri="{BB962C8B-B14F-4D97-AF65-F5344CB8AC3E}">
        <p14:creationId xmlns:p14="http://schemas.microsoft.com/office/powerpoint/2010/main" val="127832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BF520FF-951F-F84A-893D-197EDBB11500}"/>
              </a:ext>
            </a:extLst>
          </p:cNvPr>
          <p:cNvSpPr/>
          <p:nvPr userDrawn="1"/>
        </p:nvSpPr>
        <p:spPr>
          <a:xfrm>
            <a:off x="0" y="0"/>
            <a:ext cx="12192000" cy="6858000"/>
          </a:xfrm>
          <a:prstGeom prst="rect">
            <a:avLst/>
          </a:prstGeom>
          <a:solidFill>
            <a:srgbClr val="FFE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BCA8E8F5-AD4E-9247-94A0-0B682D65282E}"/>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a:stretch/>
        </p:blipFill>
        <p:spPr>
          <a:xfrm>
            <a:off x="0" y="0"/>
            <a:ext cx="3657600" cy="6858000"/>
          </a:xfrm>
          <a:prstGeom prst="rect">
            <a:avLst/>
          </a:prstGeom>
        </p:spPr>
      </p:pic>
      <p:sp>
        <p:nvSpPr>
          <p:cNvPr id="5" name="TextBox 4">
            <a:extLst>
              <a:ext uri="{FF2B5EF4-FFF2-40B4-BE49-F238E27FC236}">
                <a16:creationId xmlns:a16="http://schemas.microsoft.com/office/drawing/2014/main" id="{632FED55-DF97-3C4A-B821-5FD44E5CD93D}"/>
              </a:ext>
            </a:extLst>
          </p:cNvPr>
          <p:cNvSpPr txBox="1"/>
          <p:nvPr userDrawn="1"/>
        </p:nvSpPr>
        <p:spPr>
          <a:xfrm>
            <a:off x="9198610" y="6564049"/>
            <a:ext cx="2755900" cy="123111"/>
          </a:xfrm>
          <a:prstGeom prst="rect">
            <a:avLst/>
          </a:prstGeom>
          <a:noFill/>
        </p:spPr>
        <p:txBody>
          <a:bodyPr wrap="square" lIns="0" tIns="0" rIns="0" bIns="0" rtlCol="0">
            <a:spAutoFit/>
          </a:bodyPr>
          <a:lstStyle/>
          <a:p>
            <a:pPr algn="r"/>
            <a:fld id="{2135166B-E6B5-5442-A197-9A41AD2914CC}" type="slidenum">
              <a:rPr lang="en-US" sz="800" b="0" i="0" smtClean="0">
                <a:latin typeface="EYInterstate Light" panose="02000506000000020004" pitchFamily="2" charset="0"/>
              </a:rPr>
              <a:t>‹#›</a:t>
            </a:fld>
            <a:endParaRPr lang="en-US" sz="800" b="0" i="0" dirty="0">
              <a:latin typeface="EYInterstate Light" panose="02000506000000020004" pitchFamily="2" charset="0"/>
            </a:endParaRPr>
          </a:p>
        </p:txBody>
      </p:sp>
    </p:spTree>
    <p:extLst>
      <p:ext uri="{BB962C8B-B14F-4D97-AF65-F5344CB8AC3E}">
        <p14:creationId xmlns:p14="http://schemas.microsoft.com/office/powerpoint/2010/main" val="39839821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BF520FF-951F-F84A-893D-197EDBB11500}"/>
              </a:ext>
            </a:extLst>
          </p:cNvPr>
          <p:cNvSpPr/>
          <p:nvPr userDrawn="1"/>
        </p:nvSpPr>
        <p:spPr>
          <a:xfrm>
            <a:off x="0" y="0"/>
            <a:ext cx="12192000" cy="6858000"/>
          </a:xfrm>
          <a:prstGeom prst="rect">
            <a:avLst/>
          </a:prstGeom>
          <a:solidFill>
            <a:srgbClr val="FFE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B08949D8-5624-7146-A0F1-5ABD3D32840C}"/>
              </a:ext>
            </a:extLst>
          </p:cNvPr>
          <p:cNvPicPr>
            <a:picLocks noChangeAspect="1"/>
          </p:cNvPicPr>
          <p:nvPr userDrawn="1"/>
        </p:nvPicPr>
        <p:blipFill>
          <a:blip r:embed="rId2" cstate="screen">
            <a:alphaModFix amt="60000"/>
            <a:extLst>
              <a:ext uri="{28A0092B-C50C-407E-A947-70E740481C1C}">
                <a14:useLocalDpi xmlns:a14="http://schemas.microsoft.com/office/drawing/2010/main"/>
              </a:ext>
            </a:extLst>
          </a:blip>
          <a:srcRect/>
          <a:stretch/>
        </p:blipFill>
        <p:spPr>
          <a:xfrm>
            <a:off x="9067" y="508286"/>
            <a:ext cx="12184196" cy="6345936"/>
          </a:xfrm>
          <a:prstGeom prst="rect">
            <a:avLst/>
          </a:prstGeom>
        </p:spPr>
      </p:pic>
      <p:sp>
        <p:nvSpPr>
          <p:cNvPr id="6" name="TextBox 5">
            <a:extLst>
              <a:ext uri="{FF2B5EF4-FFF2-40B4-BE49-F238E27FC236}">
                <a16:creationId xmlns:a16="http://schemas.microsoft.com/office/drawing/2014/main" id="{50B8F28B-68AE-5244-AE72-D3A28548DF0E}"/>
              </a:ext>
            </a:extLst>
          </p:cNvPr>
          <p:cNvSpPr txBox="1"/>
          <p:nvPr userDrawn="1"/>
        </p:nvSpPr>
        <p:spPr>
          <a:xfrm>
            <a:off x="9198610" y="6564049"/>
            <a:ext cx="2755900" cy="123111"/>
          </a:xfrm>
          <a:prstGeom prst="rect">
            <a:avLst/>
          </a:prstGeom>
          <a:noFill/>
        </p:spPr>
        <p:txBody>
          <a:bodyPr wrap="square" lIns="0" tIns="0" rIns="0" bIns="0" rtlCol="0">
            <a:spAutoFit/>
          </a:bodyPr>
          <a:lstStyle/>
          <a:p>
            <a:pPr algn="r"/>
            <a:fld id="{2135166B-E6B5-5442-A197-9A41AD2914CC}" type="slidenum">
              <a:rPr lang="en-US" sz="800" b="0" i="0" smtClean="0">
                <a:latin typeface="EYInterstate Light" panose="02000506000000020004" pitchFamily="2" charset="0"/>
              </a:rPr>
              <a:t>‹#›</a:t>
            </a:fld>
            <a:endParaRPr lang="en-US" sz="800" b="0" i="0" dirty="0">
              <a:latin typeface="EYInterstate Light" panose="02000506000000020004" pitchFamily="2" charset="0"/>
            </a:endParaRPr>
          </a:p>
        </p:txBody>
      </p:sp>
    </p:spTree>
    <p:extLst>
      <p:ext uri="{BB962C8B-B14F-4D97-AF65-F5344CB8AC3E}">
        <p14:creationId xmlns:p14="http://schemas.microsoft.com/office/powerpoint/2010/main" val="3403905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Gradient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DEBA4E-924D-0147-8844-597E87B66D68}"/>
              </a:ext>
            </a:extLst>
          </p:cNvPr>
          <p:cNvPicPr>
            <a:picLocks noChangeAspect="1"/>
          </p:cNvPicPr>
          <p:nvPr userDrawn="1"/>
        </p:nvPicPr>
        <p:blipFill>
          <a:blip r:embed="rId2"/>
          <a:stretch>
            <a:fillRect/>
          </a:stretch>
        </p:blipFill>
        <p:spPr>
          <a:xfrm flipH="1">
            <a:off x="0" y="3428"/>
            <a:ext cx="12192000" cy="6854572"/>
          </a:xfrm>
          <a:prstGeom prst="rect">
            <a:avLst/>
          </a:prstGeom>
        </p:spPr>
      </p:pic>
    </p:spTree>
    <p:extLst>
      <p:ext uri="{BB962C8B-B14F-4D97-AF65-F5344CB8AC3E}">
        <p14:creationId xmlns:p14="http://schemas.microsoft.com/office/powerpoint/2010/main" val="38081533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radient 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DBE5FA8-6D31-463E-943E-70D1D422302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0113222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Gradient 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55D427-6998-4DFF-98A1-6EEFD4E771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5157023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Gradient with graphic 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F586DF1-E89D-4A61-8DF4-BBB93BE88386}"/>
              </a:ext>
            </a:extLst>
          </p:cNvPr>
          <p:cNvPicPr>
            <a:picLocks noChangeAspect="1"/>
          </p:cNvPicPr>
          <p:nvPr userDrawn="1"/>
        </p:nvPicPr>
        <p:blipFill>
          <a:blip r:embed="rId2"/>
          <a:stretch>
            <a:fillRect/>
          </a:stretch>
        </p:blipFill>
        <p:spPr>
          <a:xfrm rot="10800000">
            <a:off x="0" y="3428"/>
            <a:ext cx="12192000" cy="6854572"/>
          </a:xfrm>
          <a:prstGeom prst="rect">
            <a:avLst/>
          </a:prstGeom>
        </p:spPr>
      </p:pic>
      <p:pic>
        <p:nvPicPr>
          <p:cNvPr id="4" name="Picture 3">
            <a:extLst>
              <a:ext uri="{FF2B5EF4-FFF2-40B4-BE49-F238E27FC236}">
                <a16:creationId xmlns:a16="http://schemas.microsoft.com/office/drawing/2014/main" id="{8BD8D600-1FDA-4310-B764-453D2E94E61A}"/>
              </a:ext>
            </a:extLst>
          </p:cNvPr>
          <p:cNvPicPr>
            <a:picLocks noChangeAspect="1"/>
          </p:cNvPicPr>
          <p:nvPr userDrawn="1"/>
        </p:nvPicPr>
        <p:blipFill>
          <a:blip r:embed="rId3" cstate="screen">
            <a:alphaModFix amt="50000"/>
            <a:extLst>
              <a:ext uri="{28A0092B-C50C-407E-A947-70E740481C1C}">
                <a14:useLocalDpi xmlns:a14="http://schemas.microsoft.com/office/drawing/2010/main"/>
              </a:ext>
            </a:extLst>
          </a:blip>
          <a:srcRect/>
          <a:stretch/>
        </p:blipFill>
        <p:spPr>
          <a:xfrm>
            <a:off x="1" y="1"/>
            <a:ext cx="12192000" cy="6858000"/>
          </a:xfrm>
          <a:prstGeom prst="rect">
            <a:avLst/>
          </a:prstGeom>
        </p:spPr>
      </p:pic>
    </p:spTree>
    <p:extLst>
      <p:ext uri="{BB962C8B-B14F-4D97-AF65-F5344CB8AC3E}">
        <p14:creationId xmlns:p14="http://schemas.microsoft.com/office/powerpoint/2010/main" val="6101887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Gradient with graphic 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EB7530-5A18-4C38-9FBF-4B3A8927BB3F}"/>
              </a:ext>
            </a:extLst>
          </p:cNvPr>
          <p:cNvPicPr>
            <a:picLocks noChangeAspect="1"/>
          </p:cNvPicPr>
          <p:nvPr userDrawn="1"/>
        </p:nvPicPr>
        <p:blipFill>
          <a:blip r:embed="rId2"/>
          <a:stretch>
            <a:fillRect/>
          </a:stretch>
        </p:blipFill>
        <p:spPr>
          <a:xfrm>
            <a:off x="0" y="0"/>
            <a:ext cx="12192000" cy="6854572"/>
          </a:xfrm>
          <a:prstGeom prst="rect">
            <a:avLst/>
          </a:prstGeom>
        </p:spPr>
      </p:pic>
      <p:pic>
        <p:nvPicPr>
          <p:cNvPr id="4" name="Picture 3">
            <a:extLst>
              <a:ext uri="{FF2B5EF4-FFF2-40B4-BE49-F238E27FC236}">
                <a16:creationId xmlns:a16="http://schemas.microsoft.com/office/drawing/2014/main" id="{A9A55324-4906-4D01-9013-E6D5854F8D00}"/>
              </a:ext>
            </a:extLst>
          </p:cNvPr>
          <p:cNvPicPr>
            <a:picLocks noChangeAspect="1"/>
          </p:cNvPicPr>
          <p:nvPr userDrawn="1"/>
        </p:nvPicPr>
        <p:blipFill>
          <a:blip r:embed="rId3" cstate="screen">
            <a:alphaModFix amt="60000"/>
            <a:extLst>
              <a:ext uri="{28A0092B-C50C-407E-A947-70E740481C1C}">
                <a14:useLocalDpi xmlns:a14="http://schemas.microsoft.com/office/drawing/2010/main"/>
              </a:ext>
            </a:extLst>
          </a:blip>
          <a:srcRect/>
          <a:stretch/>
        </p:blipFill>
        <p:spPr>
          <a:xfrm>
            <a:off x="1" y="508000"/>
            <a:ext cx="12184197" cy="6345936"/>
          </a:xfrm>
          <a:prstGeom prst="rect">
            <a:avLst/>
          </a:prstGeom>
        </p:spPr>
      </p:pic>
    </p:spTree>
    <p:extLst>
      <p:ext uri="{BB962C8B-B14F-4D97-AF65-F5344CB8AC3E}">
        <p14:creationId xmlns:p14="http://schemas.microsoft.com/office/powerpoint/2010/main" val="2806413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53364AF-A28F-FA53-8E16-58CAF7F96B0F}"/>
              </a:ext>
            </a:extLst>
          </p:cNvPr>
          <p:cNvGraphicFramePr>
            <a:graphicFrameLocks noChangeAspect="1"/>
          </p:cNvGraphicFramePr>
          <p:nvPr userDrawn="1">
            <p:custDataLst>
              <p:tags r:id="rId1"/>
            </p:custDataLst>
            <p:extLst>
              <p:ext uri="{D42A27DB-BD31-4B8C-83A1-F6EECF244321}">
                <p14:modId xmlns:p14="http://schemas.microsoft.com/office/powerpoint/2010/main" val="20025509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07" imgH="307" progId="TCLayout.ActiveDocument.1">
                  <p:embed/>
                </p:oleObj>
              </mc:Choice>
              <mc:Fallback>
                <p:oleObj name="Diapositiva de think-cell" r:id="rId3" imgW="307" imgH="307" progId="TCLayout.ActiveDocument.1">
                  <p:embed/>
                  <p:pic>
                    <p:nvPicPr>
                      <p:cNvPr id="7" name="Object 6" hidden="1">
                        <a:extLst>
                          <a:ext uri="{FF2B5EF4-FFF2-40B4-BE49-F238E27FC236}">
                            <a16:creationId xmlns:a16="http://schemas.microsoft.com/office/drawing/2014/main" id="{353364AF-A28F-FA53-8E16-58CAF7F96B0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1379FA89-B847-B387-87DA-EECEA0CC5282}"/>
              </a:ext>
            </a:extLst>
          </p:cNvPr>
          <p:cNvSpPr>
            <a:spLocks noGrp="1"/>
          </p:cNvSpPr>
          <p:nvPr>
            <p:ph type="title"/>
          </p:nvPr>
        </p:nvSpPr>
        <p:spPr>
          <a:xfrm>
            <a:off x="334501" y="285750"/>
            <a:ext cx="10515600" cy="911283"/>
          </a:xfrm>
        </p:spPr>
        <p:txBody>
          <a:bodyPr vert="horz"/>
          <a:lstStyle/>
          <a:p>
            <a:r>
              <a:rPr lang="en-US" dirty="0"/>
              <a:t>Click to edit Master title style</a:t>
            </a:r>
            <a:endParaRPr lang="es-CL" dirty="0"/>
          </a:p>
        </p:txBody>
      </p:sp>
      <p:sp>
        <p:nvSpPr>
          <p:cNvPr id="5" name="TextBox 4">
            <a:extLst>
              <a:ext uri="{FF2B5EF4-FFF2-40B4-BE49-F238E27FC236}">
                <a16:creationId xmlns:a16="http://schemas.microsoft.com/office/drawing/2014/main" id="{B007DA46-6C2C-1CED-D81E-A3774D468D08}"/>
              </a:ext>
            </a:extLst>
          </p:cNvPr>
          <p:cNvSpPr txBox="1"/>
          <p:nvPr userDrawn="1"/>
        </p:nvSpPr>
        <p:spPr>
          <a:xfrm>
            <a:off x="239251" y="104145"/>
            <a:ext cx="1905000" cy="261610"/>
          </a:xfrm>
          <a:prstGeom prst="rect">
            <a:avLst/>
          </a:prstGeom>
          <a:noFill/>
        </p:spPr>
        <p:txBody>
          <a:bodyPr wrap="square">
            <a:spAutoFit/>
          </a:bodyPr>
          <a:lstStyle/>
          <a:p>
            <a:pPr defTabSz="914446">
              <a:defRPr/>
            </a:pPr>
            <a:r>
              <a:rPr lang="en-US" sz="1100" kern="0" dirty="0">
                <a:solidFill>
                  <a:srgbClr val="FFE600"/>
                </a:solidFill>
                <a:latin typeface="EYInterstate Regular" panose="02000503020000020004" pitchFamily="2" charset="0"/>
              </a:rPr>
              <a:t>EY Latam – China Market</a:t>
            </a:r>
            <a:endParaRPr lang="en-US" sz="1100" kern="0" dirty="0">
              <a:solidFill>
                <a:srgbClr val="FFE600"/>
              </a:solidFill>
              <a:latin typeface="EYInterstate Light" panose="02000503020000020004" pitchFamily="2" charset="0"/>
            </a:endParaRPr>
          </a:p>
        </p:txBody>
      </p:sp>
    </p:spTree>
    <p:extLst>
      <p:ext uri="{BB962C8B-B14F-4D97-AF65-F5344CB8AC3E}">
        <p14:creationId xmlns:p14="http://schemas.microsoft.com/office/powerpoint/2010/main" val="3490928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53364AF-A28F-FA53-8E16-58CAF7F96B0F}"/>
              </a:ext>
            </a:extLst>
          </p:cNvPr>
          <p:cNvGraphicFramePr>
            <a:graphicFrameLocks noChangeAspect="1"/>
          </p:cNvGraphicFramePr>
          <p:nvPr userDrawn="1">
            <p:custDataLst>
              <p:tags r:id="rId1"/>
            </p:custDataLst>
            <p:extLst>
              <p:ext uri="{D42A27DB-BD31-4B8C-83A1-F6EECF244321}">
                <p14:modId xmlns:p14="http://schemas.microsoft.com/office/powerpoint/2010/main" val="38273959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07" imgH="307" progId="TCLayout.ActiveDocument.1">
                  <p:embed/>
                </p:oleObj>
              </mc:Choice>
              <mc:Fallback>
                <p:oleObj name="Diapositiva de think-cell" r:id="rId3" imgW="307" imgH="307" progId="TCLayout.ActiveDocument.1">
                  <p:embed/>
                  <p:pic>
                    <p:nvPicPr>
                      <p:cNvPr id="7" name="Object 6" hidden="1">
                        <a:extLst>
                          <a:ext uri="{FF2B5EF4-FFF2-40B4-BE49-F238E27FC236}">
                            <a16:creationId xmlns:a16="http://schemas.microsoft.com/office/drawing/2014/main" id="{353364AF-A28F-FA53-8E16-58CAF7F96B0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4" name="Picture 3" descr="A red and black flag&#10;&#10;Description automatically generated">
            <a:extLst>
              <a:ext uri="{FF2B5EF4-FFF2-40B4-BE49-F238E27FC236}">
                <a16:creationId xmlns:a16="http://schemas.microsoft.com/office/drawing/2014/main" id="{FC4A2216-91E5-C571-4401-038A89BD158B}"/>
              </a:ext>
            </a:extLst>
          </p:cNvPr>
          <p:cNvPicPr>
            <a:picLocks noChangeAspect="1"/>
          </p:cNvPicPr>
          <p:nvPr userDrawn="1"/>
        </p:nvPicPr>
        <p:blipFill>
          <a:blip r:embed="rId5"/>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B007DA46-6C2C-1CED-D81E-A3774D468D08}"/>
              </a:ext>
            </a:extLst>
          </p:cNvPr>
          <p:cNvSpPr txBox="1"/>
          <p:nvPr userDrawn="1"/>
        </p:nvSpPr>
        <p:spPr>
          <a:xfrm>
            <a:off x="239251" y="104145"/>
            <a:ext cx="1905000" cy="261610"/>
          </a:xfrm>
          <a:prstGeom prst="rect">
            <a:avLst/>
          </a:prstGeom>
          <a:noFill/>
        </p:spPr>
        <p:txBody>
          <a:bodyPr wrap="square">
            <a:spAutoFit/>
          </a:bodyPr>
          <a:lstStyle/>
          <a:p>
            <a:pPr defTabSz="914446">
              <a:defRPr/>
            </a:pPr>
            <a:r>
              <a:rPr lang="en-US" sz="1100" kern="0" dirty="0">
                <a:solidFill>
                  <a:srgbClr val="FFE600"/>
                </a:solidFill>
                <a:latin typeface="EYInterstate Regular" panose="02000503020000020004" pitchFamily="2" charset="0"/>
              </a:rPr>
              <a:t>EY Latam – China Market</a:t>
            </a:r>
            <a:endParaRPr lang="en-US" sz="1100" kern="0" dirty="0">
              <a:solidFill>
                <a:srgbClr val="FFE600"/>
              </a:solidFill>
              <a:latin typeface="EYInterstate Light" panose="02000503020000020004" pitchFamily="2" charset="0"/>
            </a:endParaRPr>
          </a:p>
        </p:txBody>
      </p:sp>
      <p:pic>
        <p:nvPicPr>
          <p:cNvPr id="6" name="Graphic 5">
            <a:extLst>
              <a:ext uri="{FF2B5EF4-FFF2-40B4-BE49-F238E27FC236}">
                <a16:creationId xmlns:a16="http://schemas.microsoft.com/office/drawing/2014/main" id="{AF08312C-5B50-ED74-3A13-3547126485E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1424059" y="346450"/>
            <a:ext cx="471540" cy="484823"/>
          </a:xfrm>
          <a:prstGeom prst="rect">
            <a:avLst/>
          </a:prstGeom>
        </p:spPr>
      </p:pic>
      <p:sp>
        <p:nvSpPr>
          <p:cNvPr id="8" name="Title 7">
            <a:extLst>
              <a:ext uri="{FF2B5EF4-FFF2-40B4-BE49-F238E27FC236}">
                <a16:creationId xmlns:a16="http://schemas.microsoft.com/office/drawing/2014/main" id="{2BDBC394-C73D-DD3A-F001-BF73B4384DF3}"/>
              </a:ext>
            </a:extLst>
          </p:cNvPr>
          <p:cNvSpPr>
            <a:spLocks noGrp="1"/>
          </p:cNvSpPr>
          <p:nvPr>
            <p:ph type="title"/>
          </p:nvPr>
        </p:nvSpPr>
        <p:spPr>
          <a:xfrm>
            <a:off x="334501" y="2830483"/>
            <a:ext cx="10515600" cy="1197033"/>
          </a:xfrm>
        </p:spPr>
        <p:txBody>
          <a:bodyPr vert="horz">
            <a:normAutofit/>
          </a:bodyPr>
          <a:lstStyle>
            <a:lvl1pPr>
              <a:defRPr sz="5400"/>
            </a:lvl1pPr>
          </a:lstStyle>
          <a:p>
            <a:r>
              <a:rPr lang="en-US" dirty="0"/>
              <a:t>Click to edit Master title style</a:t>
            </a:r>
            <a:endParaRPr lang="es-CL" dirty="0"/>
          </a:p>
        </p:txBody>
      </p:sp>
    </p:spTree>
    <p:extLst>
      <p:ext uri="{BB962C8B-B14F-4D97-AF65-F5344CB8AC3E}">
        <p14:creationId xmlns:p14="http://schemas.microsoft.com/office/powerpoint/2010/main" val="417049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77829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A695AF8-6B92-8244-9F52-B3BB577A53DB}"/>
              </a:ext>
            </a:extLst>
          </p:cNvPr>
          <p:cNvPicPr>
            <a:picLocks noChangeAspect="1"/>
          </p:cNvPicPr>
          <p:nvPr userDrawn="1"/>
        </p:nvPicPr>
        <p:blipFill>
          <a:blip r:embed="rId2" cstate="screen">
            <a:alphaModFix amt="60000"/>
            <a:extLst>
              <a:ext uri="{28A0092B-C50C-407E-A947-70E740481C1C}">
                <a14:useLocalDpi xmlns:a14="http://schemas.microsoft.com/office/drawing/2010/main"/>
              </a:ext>
            </a:extLst>
          </a:blip>
          <a:srcRect/>
          <a:stretch/>
        </p:blipFill>
        <p:spPr>
          <a:xfrm>
            <a:off x="1" y="508000"/>
            <a:ext cx="12184197" cy="6345936"/>
          </a:xfrm>
          <a:prstGeom prst="rect">
            <a:avLst/>
          </a:prstGeom>
        </p:spPr>
      </p:pic>
    </p:spTree>
    <p:extLst>
      <p:ext uri="{BB962C8B-B14F-4D97-AF65-F5344CB8AC3E}">
        <p14:creationId xmlns:p14="http://schemas.microsoft.com/office/powerpoint/2010/main" val="2029344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A695AF8-6B92-8244-9F52-B3BB577A53DB}"/>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a:stretch/>
        </p:blipFill>
        <p:spPr>
          <a:xfrm>
            <a:off x="2" y="-1"/>
            <a:ext cx="6193455" cy="6858000"/>
          </a:xfrm>
          <a:prstGeom prst="rect">
            <a:avLst/>
          </a:prstGeom>
        </p:spPr>
      </p:pic>
    </p:spTree>
    <p:extLst>
      <p:ext uri="{BB962C8B-B14F-4D97-AF65-F5344CB8AC3E}">
        <p14:creationId xmlns:p14="http://schemas.microsoft.com/office/powerpoint/2010/main" val="3954814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3C5C5A-B92B-4231-BCEA-555071B4292E}"/>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a:stretch/>
        </p:blipFill>
        <p:spPr>
          <a:xfrm>
            <a:off x="0" y="0"/>
            <a:ext cx="3657600" cy="6858000"/>
          </a:xfrm>
          <a:prstGeom prst="rect">
            <a:avLst/>
          </a:prstGeom>
        </p:spPr>
      </p:pic>
    </p:spTree>
    <p:extLst>
      <p:ext uri="{BB962C8B-B14F-4D97-AF65-F5344CB8AC3E}">
        <p14:creationId xmlns:p14="http://schemas.microsoft.com/office/powerpoint/2010/main" val="295173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A6AC21-4AD3-49F1-8659-8E01FF363EC6}"/>
              </a:ext>
            </a:extLst>
          </p:cNvPr>
          <p:cNvPicPr>
            <a:picLocks noChangeAspect="1"/>
          </p:cNvPicPr>
          <p:nvPr userDrawn="1"/>
        </p:nvPicPr>
        <p:blipFill>
          <a:blip r:embed="rId2" cstate="screen">
            <a:alphaModFix amt="60000"/>
            <a:extLst>
              <a:ext uri="{28A0092B-C50C-407E-A947-70E740481C1C}">
                <a14:useLocalDpi xmlns:a14="http://schemas.microsoft.com/office/drawing/2010/main"/>
              </a:ext>
            </a:extLst>
          </a:blip>
          <a:srcRect/>
          <a:stretch/>
        </p:blipFill>
        <p:spPr>
          <a:xfrm>
            <a:off x="9067" y="508286"/>
            <a:ext cx="12184196" cy="6345936"/>
          </a:xfrm>
          <a:prstGeom prst="rect">
            <a:avLst/>
          </a:prstGeom>
        </p:spPr>
      </p:pic>
    </p:spTree>
    <p:extLst>
      <p:ext uri="{BB962C8B-B14F-4D97-AF65-F5344CB8AC3E}">
        <p14:creationId xmlns:p14="http://schemas.microsoft.com/office/powerpoint/2010/main" val="113335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11" Type="http://schemas.openxmlformats.org/officeDocument/2006/relationships/image" Target="../media/image4.svg"/><Relationship Id="rId5" Type="http://schemas.openxmlformats.org/officeDocument/2006/relationships/theme" Target="../theme/theme1.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slideLayout" Target="../slideLayouts/slideLayout7.xml"/><Relationship Id="rId7" Type="http://schemas.openxmlformats.org/officeDocument/2006/relationships/tags" Target="../tags/tag5.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10" Type="http://schemas.openxmlformats.org/officeDocument/2006/relationships/image" Target="../media/image7.png"/><Relationship Id="rId4" Type="http://schemas.openxmlformats.org/officeDocument/2006/relationships/slideLayout" Target="../slideLayouts/slideLayout8.xml"/><Relationship Id="rId9"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slideLayout" Target="../slideLayouts/slideLayout12.xml"/><Relationship Id="rId7" Type="http://schemas.openxmlformats.org/officeDocument/2006/relationships/tags" Target="../tags/tag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3.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image" Target="../media/image1.emf"/><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oleObject" Target="../embeddings/oleObject6.bin"/><Relationship Id="rId2" Type="http://schemas.openxmlformats.org/officeDocument/2006/relationships/slideLayout" Target="../slideLayouts/slideLayout16.xml"/><Relationship Id="rId16" Type="http://schemas.openxmlformats.org/officeDocument/2006/relationships/tags" Target="../tags/tag7.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4.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12B3F99-367B-B287-CDED-71F0752D1FB7}"/>
              </a:ext>
            </a:extLst>
          </p:cNvPr>
          <p:cNvGraphicFramePr>
            <a:graphicFrameLocks noChangeAspect="1"/>
          </p:cNvGraphicFramePr>
          <p:nvPr userDrawn="1">
            <p:custDataLst>
              <p:tags r:id="rId6"/>
            </p:custDataLst>
            <p:extLst>
              <p:ext uri="{D42A27DB-BD31-4B8C-83A1-F6EECF244321}">
                <p14:modId xmlns:p14="http://schemas.microsoft.com/office/powerpoint/2010/main" val="10516866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7" imgW="307" imgH="307" progId="TCLayout.ActiveDocument.1">
                  <p:embed/>
                </p:oleObj>
              </mc:Choice>
              <mc:Fallback>
                <p:oleObj name="Diapositiva de think-cell" r:id="rId7" imgW="307" imgH="307" progId="TCLayout.ActiveDocument.1">
                  <p:embed/>
                  <p:pic>
                    <p:nvPicPr>
                      <p:cNvPr id="5" name="Object 4" hidden="1">
                        <a:extLst>
                          <a:ext uri="{FF2B5EF4-FFF2-40B4-BE49-F238E27FC236}">
                            <a16:creationId xmlns:a16="http://schemas.microsoft.com/office/drawing/2014/main" id="{D12B3F99-367B-B287-CDED-71F0752D1FB7}"/>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pic>
        <p:nvPicPr>
          <p:cNvPr id="7" name="Picture 6" descr="A red and black background&#10;&#10;Description automatically generated">
            <a:extLst>
              <a:ext uri="{FF2B5EF4-FFF2-40B4-BE49-F238E27FC236}">
                <a16:creationId xmlns:a16="http://schemas.microsoft.com/office/drawing/2014/main" id="{474A1C56-B03B-194F-B219-E1BDC4C85BE5}"/>
              </a:ext>
            </a:extLst>
          </p:cNvPr>
          <p:cNvPicPr>
            <a:picLocks noChangeAspect="1"/>
          </p:cNvPicPr>
          <p:nvPr userDrawn="1"/>
        </p:nvPicPr>
        <p:blipFill>
          <a:blip r:embed="rId9"/>
          <a:stretch>
            <a:fillRect/>
          </a:stretch>
        </p:blipFill>
        <p:spPr>
          <a:xfrm>
            <a:off x="0" y="0"/>
            <a:ext cx="12192000" cy="6858000"/>
          </a:xfrm>
          <a:prstGeom prst="rect">
            <a:avLst/>
          </a:prstGeom>
        </p:spPr>
      </p:pic>
      <p:pic>
        <p:nvPicPr>
          <p:cNvPr id="9" name="Graphic 8">
            <a:extLst>
              <a:ext uri="{FF2B5EF4-FFF2-40B4-BE49-F238E27FC236}">
                <a16:creationId xmlns:a16="http://schemas.microsoft.com/office/drawing/2014/main" id="{639292AC-1E52-5691-5B70-0082344DC6C8}"/>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11424059" y="346450"/>
            <a:ext cx="471540" cy="484823"/>
          </a:xfrm>
          <a:prstGeom prst="rect">
            <a:avLst/>
          </a:prstGeom>
        </p:spPr>
      </p:pic>
      <p:sp>
        <p:nvSpPr>
          <p:cNvPr id="11" name="Title Placeholder 10">
            <a:extLst>
              <a:ext uri="{FF2B5EF4-FFF2-40B4-BE49-F238E27FC236}">
                <a16:creationId xmlns:a16="http://schemas.microsoft.com/office/drawing/2014/main" id="{D729064E-7F6D-3912-6C14-2D90BCC75FBE}"/>
              </a:ext>
            </a:extLst>
          </p:cNvPr>
          <p:cNvSpPr>
            <a:spLocks noGrp="1"/>
          </p:cNvSpPr>
          <p:nvPr>
            <p:ph type="title"/>
          </p:nvPr>
        </p:nvSpPr>
        <p:spPr>
          <a:xfrm>
            <a:off x="334501" y="0"/>
            <a:ext cx="10515600" cy="1197033"/>
          </a:xfrm>
          <a:prstGeom prst="rect">
            <a:avLst/>
          </a:prstGeom>
        </p:spPr>
        <p:txBody>
          <a:bodyPr vert="horz" lIns="0" tIns="45720" rIns="91440" bIns="45720" rtlCol="0" anchor="ctr">
            <a:normAutofit/>
          </a:bodyPr>
          <a:lstStyle/>
          <a:p>
            <a:r>
              <a:rPr lang="en-US" dirty="0"/>
              <a:t>Click to edit Master title style</a:t>
            </a:r>
            <a:endParaRPr lang="es-CL" dirty="0"/>
          </a:p>
        </p:txBody>
      </p:sp>
    </p:spTree>
    <p:extLst>
      <p:ext uri="{BB962C8B-B14F-4D97-AF65-F5344CB8AC3E}">
        <p14:creationId xmlns:p14="http://schemas.microsoft.com/office/powerpoint/2010/main" val="2861531795"/>
      </p:ext>
    </p:extLst>
  </p:cSld>
  <p:clrMap bg1="lt1" tx1="dk1" bg2="lt2" tx2="dk2" accent1="accent1" accent2="accent2" accent3="accent3" accent4="accent4" accent5="accent5" accent6="accent6" hlink="hlink" folHlink="folHlink"/>
  <p:sldLayoutIdLst>
    <p:sldLayoutId id="2147483649" r:id="rId1"/>
    <p:sldLayoutId id="2147483830" r:id="rId2"/>
    <p:sldLayoutId id="2147483828" r:id="rId3"/>
    <p:sldLayoutId id="2147483831" r:id="rId4"/>
  </p:sldLayoutIdLst>
  <p:hf hdr="0" ftr="0" dt="0"/>
  <p:txStyles>
    <p:titleStyle>
      <a:lvl1pPr algn="l" defTabSz="914400" rtl="0" eaLnBrk="1" latinLnBrk="0" hangingPunct="1">
        <a:lnSpc>
          <a:spcPct val="90000"/>
        </a:lnSpc>
        <a:spcBef>
          <a:spcPct val="0"/>
        </a:spcBef>
        <a:buNone/>
        <a:defRPr sz="4000" kern="1200">
          <a:solidFill>
            <a:schemeClr val="bg1"/>
          </a:solidFill>
          <a:latin typeface="EYInterstate Light" panose="02000506000000020004"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181F6FE4-C732-05A9-233A-2867763D529F}"/>
              </a:ext>
            </a:extLst>
          </p:cNvPr>
          <p:cNvGraphicFramePr>
            <a:graphicFrameLocks noChangeAspect="1"/>
          </p:cNvGraphicFramePr>
          <p:nvPr userDrawn="1">
            <p:custDataLst>
              <p:tags r:id="rId7"/>
            </p:custDataLst>
            <p:extLst>
              <p:ext uri="{D42A27DB-BD31-4B8C-83A1-F6EECF244321}">
                <p14:modId xmlns:p14="http://schemas.microsoft.com/office/powerpoint/2010/main" val="30904266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8" imgW="307" imgH="307" progId="TCLayout.ActiveDocument.1">
                  <p:embed/>
                </p:oleObj>
              </mc:Choice>
              <mc:Fallback>
                <p:oleObj name="Diapositiva de think-cell" r:id="rId8" imgW="307" imgH="307" progId="TCLayout.ActiveDocument.1">
                  <p:embed/>
                  <p:pic>
                    <p:nvPicPr>
                      <p:cNvPr id="4" name="Object 3" hidden="1">
                        <a:extLst>
                          <a:ext uri="{FF2B5EF4-FFF2-40B4-BE49-F238E27FC236}">
                            <a16:creationId xmlns:a16="http://schemas.microsoft.com/office/drawing/2014/main" id="{181F6FE4-C732-05A9-233A-2867763D529F}"/>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TextBox 1">
            <a:extLst>
              <a:ext uri="{FF2B5EF4-FFF2-40B4-BE49-F238E27FC236}">
                <a16:creationId xmlns:a16="http://schemas.microsoft.com/office/drawing/2014/main" id="{5C41DD98-2A66-3F4A-856F-A8E3DEBAF62A}"/>
              </a:ext>
            </a:extLst>
          </p:cNvPr>
          <p:cNvSpPr txBox="1"/>
          <p:nvPr userDrawn="1"/>
        </p:nvSpPr>
        <p:spPr>
          <a:xfrm>
            <a:off x="9198610" y="6564049"/>
            <a:ext cx="2755900" cy="123111"/>
          </a:xfrm>
          <a:prstGeom prst="rect">
            <a:avLst/>
          </a:prstGeom>
          <a:noFill/>
        </p:spPr>
        <p:txBody>
          <a:bodyPr wrap="square" lIns="0" tIns="0" rIns="0" bIns="0" rtlCol="0">
            <a:spAutoFit/>
          </a:bodyPr>
          <a:lstStyle/>
          <a:p>
            <a:pPr algn="r"/>
            <a:fld id="{2135166B-E6B5-5442-A197-9A41AD2914CC}" type="slidenum">
              <a:rPr lang="en-US" sz="800" b="0" i="0" smtClean="0">
                <a:latin typeface="EYInterstate Light" panose="02000506000000020004" pitchFamily="2" charset="0"/>
              </a:rPr>
              <a:t>‹#›</a:t>
            </a:fld>
            <a:endParaRPr lang="en-US" sz="800" b="0" i="0" dirty="0">
              <a:latin typeface="EYInterstate Light" panose="02000506000000020004" pitchFamily="2" charset="0"/>
            </a:endParaRPr>
          </a:p>
        </p:txBody>
      </p:sp>
      <p:pic>
        <p:nvPicPr>
          <p:cNvPr id="3" name="Picture 2">
            <a:extLst>
              <a:ext uri="{FF2B5EF4-FFF2-40B4-BE49-F238E27FC236}">
                <a16:creationId xmlns:a16="http://schemas.microsoft.com/office/drawing/2014/main" id="{FCE70EEB-2D78-493E-891A-614210CC8EC0}"/>
              </a:ext>
            </a:extLst>
          </p:cNvPr>
          <p:cNvPicPr>
            <a:picLocks noChangeAspect="1"/>
          </p:cNvPicPr>
          <p:nvPr userDrawn="1"/>
        </p:nvPicPr>
        <p:blipFill>
          <a:blip r:embed="rId10">
            <a:alphaModFix amt="50000"/>
          </a:blip>
          <a:stretch>
            <a:fillRect/>
          </a:stretch>
        </p:blipFill>
        <p:spPr>
          <a:xfrm>
            <a:off x="0" y="0"/>
            <a:ext cx="10558273" cy="6858000"/>
          </a:xfrm>
          <a:prstGeom prst="rect">
            <a:avLst/>
          </a:prstGeom>
        </p:spPr>
      </p:pic>
    </p:spTree>
    <p:extLst>
      <p:ext uri="{BB962C8B-B14F-4D97-AF65-F5344CB8AC3E}">
        <p14:creationId xmlns:p14="http://schemas.microsoft.com/office/powerpoint/2010/main" val="3267429315"/>
      </p:ext>
    </p:extLst>
  </p:cSld>
  <p:clrMap bg1="lt1" tx1="dk1" bg2="lt2" tx2="dk2" accent1="accent1" accent2="accent2" accent3="accent3" accent4="accent4" accent5="accent5" accent6="accent6" hlink="hlink" folHlink="folHlink"/>
  <p:sldLayoutIdLst>
    <p:sldLayoutId id="2147483660" r:id="rId1"/>
    <p:sldLayoutId id="2147483740" r:id="rId2"/>
    <p:sldLayoutId id="2147483731" r:id="rId3"/>
    <p:sldLayoutId id="2147483732" r:id="rId4"/>
    <p:sldLayoutId id="2147483733"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B1E4B9D-EE85-7CE2-0E92-BCD4948B1207}"/>
              </a:ext>
            </a:extLst>
          </p:cNvPr>
          <p:cNvGraphicFramePr>
            <a:graphicFrameLocks noChangeAspect="1"/>
          </p:cNvGraphicFramePr>
          <p:nvPr userDrawn="1">
            <p:custDataLst>
              <p:tags r:id="rId7"/>
            </p:custDataLst>
            <p:extLst>
              <p:ext uri="{D42A27DB-BD31-4B8C-83A1-F6EECF244321}">
                <p14:modId xmlns:p14="http://schemas.microsoft.com/office/powerpoint/2010/main" val="20599538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8" imgW="307" imgH="307" progId="TCLayout.ActiveDocument.1">
                  <p:embed/>
                </p:oleObj>
              </mc:Choice>
              <mc:Fallback>
                <p:oleObj name="Diapositiva de think-cell" r:id="rId8" imgW="307" imgH="307" progId="TCLayout.ActiveDocument.1">
                  <p:embed/>
                  <p:pic>
                    <p:nvPicPr>
                      <p:cNvPr id="2" name="Object 1" hidden="1">
                        <a:extLst>
                          <a:ext uri="{FF2B5EF4-FFF2-40B4-BE49-F238E27FC236}">
                            <a16:creationId xmlns:a16="http://schemas.microsoft.com/office/drawing/2014/main" id="{1B1E4B9D-EE85-7CE2-0E92-BCD4948B1207}"/>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160771087"/>
      </p:ext>
    </p:extLst>
  </p:cSld>
  <p:clrMap bg1="lt1" tx1="dk1" bg2="lt2" tx2="dk2" accent1="accent1" accent2="accent2" accent3="accent3" accent4="accent4" accent5="accent5" accent6="accent6" hlink="hlink" folHlink="folHlink"/>
  <p:sldLayoutIdLst>
    <p:sldLayoutId id="2147483669" r:id="rId1"/>
    <p:sldLayoutId id="2147483829" r:id="rId2"/>
    <p:sldLayoutId id="2147483671" r:id="rId3"/>
    <p:sldLayoutId id="2147483670" r:id="rId4"/>
    <p:sldLayoutId id="2147483658"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BA5AE45-BA39-6874-69E0-BE3014291B3B}"/>
              </a:ext>
            </a:extLst>
          </p:cNvPr>
          <p:cNvGraphicFramePr>
            <a:graphicFrameLocks noChangeAspect="1"/>
          </p:cNvGraphicFramePr>
          <p:nvPr userDrawn="1">
            <p:custDataLst>
              <p:tags r:id="rId16"/>
            </p:custDataLst>
            <p:extLst>
              <p:ext uri="{D42A27DB-BD31-4B8C-83A1-F6EECF244321}">
                <p14:modId xmlns:p14="http://schemas.microsoft.com/office/powerpoint/2010/main" val="8245086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17" imgW="307" imgH="307" progId="TCLayout.ActiveDocument.1">
                  <p:embed/>
                </p:oleObj>
              </mc:Choice>
              <mc:Fallback>
                <p:oleObj name="Diapositiva de think-cell" r:id="rId17" imgW="307" imgH="307" progId="TCLayout.ActiveDocument.1">
                  <p:embed/>
                  <p:pic>
                    <p:nvPicPr>
                      <p:cNvPr id="3" name="Object 2" hidden="1">
                        <a:extLst>
                          <a:ext uri="{FF2B5EF4-FFF2-40B4-BE49-F238E27FC236}">
                            <a16:creationId xmlns:a16="http://schemas.microsoft.com/office/drawing/2014/main" id="{DBA5AE45-BA39-6874-69E0-BE3014291B3B}"/>
                          </a:ext>
                        </a:extLst>
                      </p:cNvPr>
                      <p:cNvPicPr/>
                      <p:nvPr/>
                    </p:nvPicPr>
                    <p:blipFill>
                      <a:blip r:embed="rId18"/>
                      <a:stretch>
                        <a:fillRect/>
                      </a:stretch>
                    </p:blipFill>
                    <p:spPr>
                      <a:xfrm>
                        <a:off x="1588" y="1588"/>
                        <a:ext cx="1588" cy="1588"/>
                      </a:xfrm>
                      <a:prstGeom prst="rect">
                        <a:avLst/>
                      </a:prstGeom>
                    </p:spPr>
                  </p:pic>
                </p:oleObj>
              </mc:Fallback>
            </mc:AlternateContent>
          </a:graphicData>
        </a:graphic>
      </p:graphicFrame>
      <p:sp>
        <p:nvSpPr>
          <p:cNvPr id="2" name="TextBox 1">
            <a:extLst>
              <a:ext uri="{FF2B5EF4-FFF2-40B4-BE49-F238E27FC236}">
                <a16:creationId xmlns:a16="http://schemas.microsoft.com/office/drawing/2014/main" id="{5C41DD98-2A66-3F4A-856F-A8E3DEBAF62A}"/>
              </a:ext>
            </a:extLst>
          </p:cNvPr>
          <p:cNvSpPr txBox="1"/>
          <p:nvPr userDrawn="1"/>
        </p:nvSpPr>
        <p:spPr>
          <a:xfrm>
            <a:off x="9198610" y="6564049"/>
            <a:ext cx="2755900" cy="123111"/>
          </a:xfrm>
          <a:prstGeom prst="rect">
            <a:avLst/>
          </a:prstGeom>
          <a:noFill/>
        </p:spPr>
        <p:txBody>
          <a:bodyPr wrap="square" lIns="0" tIns="0" rIns="0" bIns="0" rtlCol="0">
            <a:spAutoFit/>
          </a:bodyPr>
          <a:lstStyle/>
          <a:p>
            <a:pPr algn="r"/>
            <a:fld id="{2135166B-E6B5-5442-A197-9A41AD2914CC}" type="slidenum">
              <a:rPr lang="en-US" sz="800" b="0" i="0" smtClean="0">
                <a:latin typeface="EYInterstate Light" panose="02000506000000020004" pitchFamily="2" charset="0"/>
              </a:rPr>
              <a:t>‹#›</a:t>
            </a:fld>
            <a:endParaRPr lang="en-US" sz="800" b="0" i="0" dirty="0">
              <a:latin typeface="EYInterstate Light" panose="02000506000000020004" pitchFamily="2" charset="0"/>
            </a:endParaRPr>
          </a:p>
        </p:txBody>
      </p:sp>
    </p:spTree>
    <p:extLst>
      <p:ext uri="{BB962C8B-B14F-4D97-AF65-F5344CB8AC3E}">
        <p14:creationId xmlns:p14="http://schemas.microsoft.com/office/powerpoint/2010/main" val="3895566869"/>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 id="2147483824" r:id="rId12"/>
    <p:sldLayoutId id="2147483825" r:id="rId13"/>
    <p:sldLayoutId id="2147483826"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3.xml"/><Relationship Id="rId1" Type="http://schemas.openxmlformats.org/officeDocument/2006/relationships/tags" Target="../tags/tag8.xml"/><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8" Type="http://schemas.openxmlformats.org/officeDocument/2006/relationships/image" Target="../media/image21.jpg"/><Relationship Id="rId13" Type="http://schemas.openxmlformats.org/officeDocument/2006/relationships/image" Target="../media/image26.png"/><Relationship Id="rId3" Type="http://schemas.openxmlformats.org/officeDocument/2006/relationships/notesSlide" Target="../notesSlides/notesSlide2.xml"/><Relationship Id="rId7" Type="http://schemas.openxmlformats.org/officeDocument/2006/relationships/image" Target="../media/image20.svg"/><Relationship Id="rId12" Type="http://schemas.openxmlformats.org/officeDocument/2006/relationships/image" Target="../media/image25.svg"/><Relationship Id="rId2" Type="http://schemas.openxmlformats.org/officeDocument/2006/relationships/slideLayout" Target="../slideLayouts/slideLayout3.xml"/><Relationship Id="rId1" Type="http://schemas.openxmlformats.org/officeDocument/2006/relationships/tags" Target="../tags/tag9.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emf"/><Relationship Id="rId10" Type="http://schemas.openxmlformats.org/officeDocument/2006/relationships/image" Target="../media/image23.png"/><Relationship Id="rId4" Type="http://schemas.openxmlformats.org/officeDocument/2006/relationships/oleObject" Target="../embeddings/oleObject8.bin"/><Relationship Id="rId9" Type="http://schemas.openxmlformats.org/officeDocument/2006/relationships/image" Target="../media/image22.jpg"/><Relationship Id="rId14" Type="http://schemas.openxmlformats.org/officeDocument/2006/relationships/image" Target="../media/image27.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10.xml"/><Relationship Id="rId5" Type="http://schemas.openxmlformats.org/officeDocument/2006/relationships/image" Target="../media/image28.emf"/><Relationship Id="rId4" Type="http://schemas.openxmlformats.org/officeDocument/2006/relationships/oleObject" Target="../embeddings/oleObject9.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30.png"/><Relationship Id="rId2" Type="http://schemas.openxmlformats.org/officeDocument/2006/relationships/slideLayout" Target="../slideLayouts/slideLayout3.xml"/><Relationship Id="rId1" Type="http://schemas.openxmlformats.org/officeDocument/2006/relationships/tags" Target="../tags/tag11.xml"/><Relationship Id="rId6" Type="http://schemas.openxmlformats.org/officeDocument/2006/relationships/image" Target="../media/image29.jpg"/><Relationship Id="rId5" Type="http://schemas.openxmlformats.org/officeDocument/2006/relationships/image" Target="../media/image1.emf"/><Relationship Id="rId4" Type="http://schemas.openxmlformats.org/officeDocument/2006/relationships/oleObject" Target="../embeddings/oleObject10.bin"/></Relationships>
</file>

<file path=ppt/slides/_rels/slide6.xml.rels><?xml version="1.0" encoding="UTF-8" standalone="yes"?>
<Relationships xmlns="http://schemas.openxmlformats.org/package/2006/relationships"><Relationship Id="rId8" Type="http://schemas.openxmlformats.org/officeDocument/2006/relationships/image" Target="../media/image35.png"/><Relationship Id="rId3" Type="http://schemas.microsoft.com/office/2018/10/relationships/comments" Target="../comments/modernComment_7FFFC6FA_B62D8521.xml"/><Relationship Id="rId7" Type="http://schemas.openxmlformats.org/officeDocument/2006/relationships/image" Target="../media/image34.svg"/><Relationship Id="rId12" Type="http://schemas.openxmlformats.org/officeDocument/2006/relationships/image" Target="../media/image39.jp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33.png"/><Relationship Id="rId11" Type="http://schemas.openxmlformats.org/officeDocument/2006/relationships/image" Target="../media/image38.svg"/><Relationship Id="rId5" Type="http://schemas.openxmlformats.org/officeDocument/2006/relationships/image" Target="../media/image32.sv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sv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12.xml"/><Relationship Id="rId6" Type="http://schemas.openxmlformats.org/officeDocument/2006/relationships/image" Target="../media/image40.png"/><Relationship Id="rId5" Type="http://schemas.openxmlformats.org/officeDocument/2006/relationships/image" Target="../media/image28.emf"/><Relationship Id="rId4" Type="http://schemas.openxmlformats.org/officeDocument/2006/relationships/oleObject" Target="../embeddings/oleObject11.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69518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54F125C-00C2-43FD-4EDE-D7E0227C3086}"/>
              </a:ext>
            </a:extLst>
          </p:cNvPr>
          <p:cNvGraphicFramePr>
            <a:graphicFrameLocks noChangeAspect="1"/>
          </p:cNvGraphicFramePr>
          <p:nvPr>
            <p:custDataLst>
              <p:tags r:id="rId1"/>
            </p:custDataLst>
            <p:extLst>
              <p:ext uri="{D42A27DB-BD31-4B8C-83A1-F6EECF244321}">
                <p14:modId xmlns:p14="http://schemas.microsoft.com/office/powerpoint/2010/main" val="36556187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07" imgH="307" progId="TCLayout.ActiveDocument.1">
                  <p:embed/>
                </p:oleObj>
              </mc:Choice>
              <mc:Fallback>
                <p:oleObj name="Diapositiva de think-cell" r:id="rId3" imgW="307" imgH="307" progId="TCLayout.ActiveDocument.1">
                  <p:embed/>
                  <p:pic>
                    <p:nvPicPr>
                      <p:cNvPr id="3" name="Object 2" hidden="1">
                        <a:extLst>
                          <a:ext uri="{FF2B5EF4-FFF2-40B4-BE49-F238E27FC236}">
                            <a16:creationId xmlns:a16="http://schemas.microsoft.com/office/drawing/2014/main" id="{E54F125C-00C2-43FD-4EDE-D7E0227C308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aphicFrame>
        <p:nvGraphicFramePr>
          <p:cNvPr id="4" name="Table 5">
            <a:extLst>
              <a:ext uri="{FF2B5EF4-FFF2-40B4-BE49-F238E27FC236}">
                <a16:creationId xmlns:a16="http://schemas.microsoft.com/office/drawing/2014/main" id="{BFDA4847-BABF-4A97-84CC-4440CB2235A9}"/>
              </a:ext>
            </a:extLst>
          </p:cNvPr>
          <p:cNvGraphicFramePr>
            <a:graphicFrameLocks noGrp="1"/>
          </p:cNvGraphicFramePr>
          <p:nvPr>
            <p:extLst>
              <p:ext uri="{D42A27DB-BD31-4B8C-83A1-F6EECF244321}">
                <p14:modId xmlns:p14="http://schemas.microsoft.com/office/powerpoint/2010/main" val="3790201478"/>
              </p:ext>
            </p:extLst>
          </p:nvPr>
        </p:nvGraphicFramePr>
        <p:xfrm>
          <a:off x="2535684" y="1355080"/>
          <a:ext cx="9827766" cy="3698885"/>
        </p:xfrm>
        <a:graphic>
          <a:graphicData uri="http://schemas.openxmlformats.org/drawingml/2006/table">
            <a:tbl>
              <a:tblPr firstRow="1" bandRow="1">
                <a:tableStyleId>{5C22544A-7EE6-4342-B048-85BDC9FD1C3A}</a:tableStyleId>
              </a:tblPr>
              <a:tblGrid>
                <a:gridCol w="9827766">
                  <a:extLst>
                    <a:ext uri="{9D8B030D-6E8A-4147-A177-3AD203B41FA5}">
                      <a16:colId xmlns:a16="http://schemas.microsoft.com/office/drawing/2014/main" val="1415058951"/>
                    </a:ext>
                  </a:extLst>
                </a:gridCol>
              </a:tblGrid>
              <a:tr h="528965">
                <a:tc>
                  <a:txBody>
                    <a:bodyPr/>
                    <a:lstStyle/>
                    <a:p>
                      <a:pPr rtl="0"/>
                      <a:r>
                        <a:rPr lang="es-CL" sz="3200" b="0" noProof="0" dirty="0">
                          <a:solidFill>
                            <a:schemeClr val="bg1"/>
                          </a:solidFill>
                          <a:latin typeface="EY Interstate light"/>
                        </a:rPr>
                        <a:t>1. Industrias de interés China - Chile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19939479"/>
                  </a:ext>
                </a:extLst>
              </a:tr>
              <a:tr h="528965">
                <a:tc>
                  <a:txBody>
                    <a:bodyPr/>
                    <a:lstStyle/>
                    <a:p>
                      <a:pPr rtl="0"/>
                      <a:r>
                        <a:rPr lang="es-CL" sz="3200" b="0" noProof="0" dirty="0">
                          <a:solidFill>
                            <a:schemeClr val="bg1"/>
                          </a:solidFill>
                          <a:latin typeface="EY Interstate light"/>
                        </a:rPr>
                        <a:t>2. Inversión en LATAM</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84940577"/>
                  </a:ext>
                </a:extLst>
              </a:tr>
              <a:tr h="528965">
                <a:tc>
                  <a:txBody>
                    <a:bodyPr/>
                    <a:lstStyle/>
                    <a:p>
                      <a:pPr rtl="0"/>
                      <a:r>
                        <a:rPr lang="es-CL" sz="3200" b="0" noProof="0" dirty="0">
                          <a:solidFill>
                            <a:schemeClr val="bg1"/>
                          </a:solidFill>
                          <a:latin typeface="EY Interstate light"/>
                        </a:rPr>
                        <a:t>3. Aspectos culturales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58309642"/>
                  </a:ext>
                </a:extLst>
              </a:tr>
              <a:tr h="528965">
                <a:tc>
                  <a:txBody>
                    <a:bodyPr/>
                    <a:lstStyle/>
                    <a:p>
                      <a:pPr rtl="0"/>
                      <a:r>
                        <a:rPr lang="es-CL" sz="3200" b="0" noProof="0" dirty="0">
                          <a:solidFill>
                            <a:schemeClr val="bg1"/>
                          </a:solidFill>
                          <a:latin typeface="EY Interstate light"/>
                        </a:rPr>
                        <a:t>4. Agentes clave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22600364"/>
                  </a:ext>
                </a:extLst>
              </a:tr>
              <a:tr h="5289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sz="3200" b="0" noProof="0" dirty="0">
                          <a:solidFill>
                            <a:schemeClr val="bg1"/>
                          </a:solidFill>
                          <a:latin typeface="EY Interstate light"/>
                        </a:rPr>
                        <a:t>5. Desarrollo e innovación</a:t>
                      </a:r>
                    </a:p>
                    <a:p>
                      <a:pPr rtl="0"/>
                      <a:endParaRPr lang="es-CL" sz="1800" noProof="0" dirty="0">
                        <a:solidFill>
                          <a:schemeClr val="bg1"/>
                        </a:solidFill>
                        <a:latin typeface="EYInterstate Regular" panose="02000503020000020004"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20530135"/>
                  </a:ext>
                </a:extLst>
              </a:tr>
              <a:tr h="528965">
                <a:tc>
                  <a:txBody>
                    <a:bodyPr/>
                    <a:lstStyle/>
                    <a:p>
                      <a:pPr rtl="0"/>
                      <a:endParaRPr lang="es-CL" sz="1800" noProof="0" dirty="0">
                        <a:solidFill>
                          <a:schemeClr val="bg1"/>
                        </a:solidFill>
                        <a:latin typeface="EYInterstate Regular" panose="02000503020000020004"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46071853"/>
                  </a:ext>
                </a:extLst>
              </a:tr>
            </a:tbl>
          </a:graphicData>
        </a:graphic>
      </p:graphicFrame>
      <p:sp>
        <p:nvSpPr>
          <p:cNvPr id="2" name="Title 1">
            <a:extLst>
              <a:ext uri="{FF2B5EF4-FFF2-40B4-BE49-F238E27FC236}">
                <a16:creationId xmlns:a16="http://schemas.microsoft.com/office/drawing/2014/main" id="{17192B22-2DD1-EC9E-8F79-28DC8DF3DCE6}"/>
              </a:ext>
            </a:extLst>
          </p:cNvPr>
          <p:cNvSpPr>
            <a:spLocks noGrp="1"/>
          </p:cNvSpPr>
          <p:nvPr>
            <p:ph type="title"/>
          </p:nvPr>
        </p:nvSpPr>
        <p:spPr/>
        <p:txBody>
          <a:bodyPr vert="horz"/>
          <a:lstStyle/>
          <a:p>
            <a:r>
              <a:rPr lang="es-CL" b="1" dirty="0"/>
              <a:t>Agenda</a:t>
            </a:r>
          </a:p>
        </p:txBody>
      </p:sp>
      <p:sp>
        <p:nvSpPr>
          <p:cNvPr id="24" name="Straight Connector 26">
            <a:extLst>
              <a:ext uri="{FF2B5EF4-FFF2-40B4-BE49-F238E27FC236}">
                <a16:creationId xmlns:a16="http://schemas.microsoft.com/office/drawing/2014/main" id="{84F5C53A-716D-E344-99B5-2D82671382C4}"/>
              </a:ext>
            </a:extLst>
          </p:cNvPr>
          <p:cNvSpPr/>
          <p:nvPr/>
        </p:nvSpPr>
        <p:spPr>
          <a:xfrm flipH="1">
            <a:off x="2404453" y="1197032"/>
            <a:ext cx="8266" cy="2947307"/>
          </a:xfrm>
          <a:prstGeom prst="line">
            <a:avLst/>
          </a:prstGeom>
          <a:ln w="38100">
            <a:solidFill>
              <a:srgbClr val="FFE600"/>
            </a:solidFill>
            <a:miter/>
          </a:ln>
        </p:spPr>
        <p:txBody>
          <a:bodyPr lIns="45719" rIns="45719"/>
          <a:lstStyle/>
          <a:p>
            <a:endParaRPr dirty="0"/>
          </a:p>
        </p:txBody>
      </p:sp>
      <p:sp>
        <p:nvSpPr>
          <p:cNvPr id="5" name="Elipse 4">
            <a:extLst>
              <a:ext uri="{FF2B5EF4-FFF2-40B4-BE49-F238E27FC236}">
                <a16:creationId xmlns:a16="http://schemas.microsoft.com/office/drawing/2014/main" id="{5A97AA8E-62CC-A5B5-7B41-B671F319398C}"/>
              </a:ext>
            </a:extLst>
          </p:cNvPr>
          <p:cNvSpPr/>
          <p:nvPr/>
        </p:nvSpPr>
        <p:spPr>
          <a:xfrm>
            <a:off x="2299678" y="3901780"/>
            <a:ext cx="209550" cy="242560"/>
          </a:xfrm>
          <a:prstGeom prst="ellipse">
            <a:avLst/>
          </a:prstGeom>
          <a:solidFill>
            <a:srgbClr val="FFE600"/>
          </a:solidFill>
          <a:ln>
            <a:solidFill>
              <a:srgbClr val="F5D3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Tree>
    <p:extLst>
      <p:ext uri="{BB962C8B-B14F-4D97-AF65-F5344CB8AC3E}">
        <p14:creationId xmlns:p14="http://schemas.microsoft.com/office/powerpoint/2010/main" val="2705712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3FFAFAB-1AC6-4CA1-2A61-44AB7B930F05}"/>
              </a:ext>
            </a:extLst>
          </p:cNvPr>
          <p:cNvGraphicFramePr>
            <a:graphicFrameLocks noChangeAspect="1"/>
          </p:cNvGraphicFramePr>
          <p:nvPr>
            <p:custDataLst>
              <p:tags r:id="rId1"/>
            </p:custDataLst>
            <p:extLst>
              <p:ext uri="{D42A27DB-BD31-4B8C-83A1-F6EECF244321}">
                <p14:modId xmlns:p14="http://schemas.microsoft.com/office/powerpoint/2010/main" val="1692532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4" imgW="307" imgH="307" progId="TCLayout.ActiveDocument.1">
                  <p:embed/>
                </p:oleObj>
              </mc:Choice>
              <mc:Fallback>
                <p:oleObj name="Diapositiva de think-cell" r:id="rId4" imgW="307" imgH="307" progId="TCLayout.ActiveDocument.1">
                  <p:embed/>
                  <p:pic>
                    <p:nvPicPr>
                      <p:cNvPr id="4" name="Object 3" hidden="1">
                        <a:extLst>
                          <a:ext uri="{FF2B5EF4-FFF2-40B4-BE49-F238E27FC236}">
                            <a16:creationId xmlns:a16="http://schemas.microsoft.com/office/drawing/2014/main" id="{A3FFAFAB-1AC6-4CA1-2A61-44AB7B930F0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7" name="Gráfico 16" descr="Flecha lineal: curva en sentido contrario de las agujas del reloj con relleno sólido">
            <a:extLst>
              <a:ext uri="{FF2B5EF4-FFF2-40B4-BE49-F238E27FC236}">
                <a16:creationId xmlns:a16="http://schemas.microsoft.com/office/drawing/2014/main" id="{14FD7241-9B7D-6017-BBF8-90907BDAE73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4035708">
            <a:off x="2278644" y="5205895"/>
            <a:ext cx="1019192" cy="1019192"/>
          </a:xfrm>
          <a:prstGeom prst="rect">
            <a:avLst/>
          </a:prstGeom>
        </p:spPr>
      </p:pic>
      <p:sp>
        <p:nvSpPr>
          <p:cNvPr id="5" name="Title 4">
            <a:extLst>
              <a:ext uri="{FF2B5EF4-FFF2-40B4-BE49-F238E27FC236}">
                <a16:creationId xmlns:a16="http://schemas.microsoft.com/office/drawing/2014/main" id="{A1692349-1F51-112C-4966-CB2BB6C5DD0B}"/>
              </a:ext>
            </a:extLst>
          </p:cNvPr>
          <p:cNvSpPr>
            <a:spLocks noGrp="1"/>
          </p:cNvSpPr>
          <p:nvPr>
            <p:ph type="title"/>
          </p:nvPr>
        </p:nvSpPr>
        <p:spPr/>
        <p:txBody>
          <a:bodyPr vert="horz"/>
          <a:lstStyle/>
          <a:p>
            <a:r>
              <a:rPr lang="es-CL" b="1" dirty="0"/>
              <a:t>Industrias de interés China - Chile </a:t>
            </a:r>
          </a:p>
        </p:txBody>
      </p:sp>
      <p:grpSp>
        <p:nvGrpSpPr>
          <p:cNvPr id="33" name="Group 32">
            <a:extLst>
              <a:ext uri="{FF2B5EF4-FFF2-40B4-BE49-F238E27FC236}">
                <a16:creationId xmlns:a16="http://schemas.microsoft.com/office/drawing/2014/main" id="{AAF70A0C-D625-D6F4-AF69-4A09E77DCBA2}"/>
              </a:ext>
            </a:extLst>
          </p:cNvPr>
          <p:cNvGrpSpPr/>
          <p:nvPr/>
        </p:nvGrpSpPr>
        <p:grpSpPr>
          <a:xfrm>
            <a:off x="4097082" y="1479796"/>
            <a:ext cx="3289428" cy="2246769"/>
            <a:chOff x="3229583" y="1811338"/>
            <a:chExt cx="2590800" cy="3906779"/>
          </a:xfrm>
        </p:grpSpPr>
        <p:sp>
          <p:nvSpPr>
            <p:cNvPr id="23" name="Rectangle 22">
              <a:extLst>
                <a:ext uri="{FF2B5EF4-FFF2-40B4-BE49-F238E27FC236}">
                  <a16:creationId xmlns:a16="http://schemas.microsoft.com/office/drawing/2014/main" id="{2EB198B8-4A93-D629-EB03-C5E3A52A75D2}"/>
                </a:ext>
              </a:extLst>
            </p:cNvPr>
            <p:cNvSpPr/>
            <p:nvPr/>
          </p:nvSpPr>
          <p:spPr>
            <a:xfrm>
              <a:off x="3229583" y="1811338"/>
              <a:ext cx="2590800" cy="3906779"/>
            </a:xfrm>
            <a:prstGeom prst="rect">
              <a:avLst/>
            </a:prstGeom>
            <a:solidFill>
              <a:srgbClr val="2E2E38"/>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216000" rIns="252000" rtlCol="0" anchor="t"/>
            <a:lstStyle/>
            <a:p>
              <a:pPr marR="0" lvl="0" algn="l" defTabSz="914400" eaLnBrk="1" fontAlgn="auto" latinLnBrk="0" hangingPunct="1">
                <a:lnSpc>
                  <a:spcPct val="100000"/>
                </a:lnSpc>
                <a:spcBef>
                  <a:spcPts val="0"/>
                </a:spcBef>
                <a:spcAft>
                  <a:spcPts val="0"/>
                </a:spcAft>
                <a:buClr>
                  <a:srgbClr val="FFE600"/>
                </a:buClr>
                <a:buSzTx/>
                <a:tabLst/>
                <a:defRPr/>
              </a:pPr>
              <a:r>
                <a:rPr kumimoji="0" lang="es-CL" b="0" i="0" u="none" strike="noStrike" kern="1200" cap="none" spc="0" normalizeH="0" baseline="0" noProof="0" dirty="0">
                  <a:ln>
                    <a:noFill/>
                  </a:ln>
                  <a:solidFill>
                    <a:schemeClr val="bg1"/>
                  </a:solidFill>
                  <a:effectLst/>
                  <a:uLnTx/>
                  <a:uFillTx/>
                  <a:latin typeface="EYInterstate Light" panose="02000506000000020004" pitchFamily="2" charset="0"/>
                </a:rPr>
                <a:t>China, principal </a:t>
              </a:r>
              <a:r>
                <a:rPr kumimoji="0" lang="es-CL" b="0" i="0" u="none" strike="noStrike" kern="1200" cap="none" spc="0" normalizeH="0" baseline="0" noProof="0" dirty="0">
                  <a:ln>
                    <a:noFill/>
                  </a:ln>
                  <a:solidFill>
                    <a:srgbClr val="FFE600"/>
                  </a:solidFill>
                  <a:effectLst/>
                  <a:uLnTx/>
                  <a:uFillTx/>
                  <a:latin typeface="EYInterstate Light" panose="02000506000000020004" pitchFamily="2" charset="0"/>
                </a:rPr>
                <a:t>comprador de productos </a:t>
              </a:r>
              <a:r>
                <a:rPr kumimoji="0" lang="es-CL" b="0" i="0" u="none" strike="noStrike" kern="1200" cap="none" spc="0" normalizeH="0" baseline="0" noProof="0" dirty="0">
                  <a:ln>
                    <a:noFill/>
                  </a:ln>
                  <a:solidFill>
                    <a:schemeClr val="bg1"/>
                  </a:solidFill>
                  <a:effectLst/>
                  <a:uLnTx/>
                  <a:uFillTx/>
                  <a:latin typeface="EYInterstate Light" panose="02000506000000020004" pitchFamily="2" charset="0"/>
                </a:rPr>
                <a:t>chilenos, con un </a:t>
              </a:r>
              <a:r>
                <a:rPr kumimoji="0" lang="es-CL" b="0" i="0" u="none" strike="noStrike" kern="1200" cap="none" spc="0" normalizeH="0" baseline="0" noProof="0" dirty="0">
                  <a:ln>
                    <a:noFill/>
                  </a:ln>
                  <a:solidFill>
                    <a:srgbClr val="FFE600"/>
                  </a:solidFill>
                  <a:effectLst/>
                  <a:uLnTx/>
                  <a:uFillTx/>
                  <a:latin typeface="EYInterstate Light" panose="02000506000000020004" pitchFamily="2" charset="0"/>
                </a:rPr>
                <a:t>39,4%</a:t>
              </a:r>
              <a:r>
                <a:rPr kumimoji="0" lang="es-CL" b="0" i="0" u="none" strike="noStrike" kern="1200" cap="none" spc="0" normalizeH="0" baseline="0" noProof="0" dirty="0">
                  <a:ln>
                    <a:noFill/>
                  </a:ln>
                  <a:solidFill>
                    <a:schemeClr val="bg1"/>
                  </a:solidFill>
                  <a:effectLst/>
                  <a:uLnTx/>
                  <a:uFillTx/>
                  <a:latin typeface="EYInterstate Light" panose="02000506000000020004" pitchFamily="2" charset="0"/>
                </a:rPr>
                <a:t> de </a:t>
              </a:r>
              <a:r>
                <a:rPr lang="es-CL" dirty="0">
                  <a:solidFill>
                    <a:schemeClr val="bg1"/>
                  </a:solidFill>
                  <a:latin typeface="EYInterstate Light" panose="02000506000000020004" pitchFamily="2" charset="0"/>
                </a:rPr>
                <a:t>participación total en </a:t>
              </a:r>
              <a:r>
                <a:rPr lang="es-CL" dirty="0">
                  <a:solidFill>
                    <a:srgbClr val="FFE600"/>
                  </a:solidFill>
                  <a:latin typeface="EYInterstate Light" panose="02000506000000020004" pitchFamily="2" charset="0"/>
                </a:rPr>
                <a:t>2022, </a:t>
              </a:r>
              <a:r>
                <a:rPr kumimoji="0" lang="es-CL" b="0" i="0" u="none" strike="noStrike" kern="1200" cap="none" spc="0" normalizeH="0" baseline="0" noProof="0" dirty="0">
                  <a:ln>
                    <a:noFill/>
                  </a:ln>
                  <a:solidFill>
                    <a:schemeClr val="bg1"/>
                  </a:solidFill>
                  <a:effectLst/>
                  <a:uLnTx/>
                  <a:uFillTx/>
                  <a:latin typeface="EYInterstate Light" panose="02000506000000020004" pitchFamily="2" charset="0"/>
                </a:rPr>
                <a:t>creciendo un </a:t>
              </a:r>
              <a:r>
                <a:rPr lang="es-CL" dirty="0">
                  <a:solidFill>
                    <a:srgbClr val="FFE600"/>
                  </a:solidFill>
                  <a:latin typeface="EYInterstate Light" panose="02000506000000020004" pitchFamily="2" charset="0"/>
                </a:rPr>
                <a:t>5,3%</a:t>
              </a:r>
              <a:r>
                <a:rPr kumimoji="0" lang="es-CL" b="0" i="0" u="none" strike="noStrike" kern="1200" cap="none" spc="0" normalizeH="0" baseline="0" noProof="0" dirty="0">
                  <a:ln>
                    <a:noFill/>
                  </a:ln>
                  <a:solidFill>
                    <a:schemeClr val="bg1"/>
                  </a:solidFill>
                  <a:effectLst/>
                  <a:uLnTx/>
                  <a:uFillTx/>
                  <a:latin typeface="EYInterstate Light" panose="02000506000000020004" pitchFamily="2" charset="0"/>
                </a:rPr>
                <a:t> con respecto al año anterior y en continuo crecimiento desde 2016</a:t>
              </a:r>
              <a:endParaRPr lang="es-CL" dirty="0">
                <a:solidFill>
                  <a:srgbClr val="FFE600"/>
                </a:solidFill>
                <a:latin typeface="EYInterstate Light" panose="02000506000000020004" pitchFamily="2" charset="0"/>
              </a:endParaRPr>
            </a:p>
          </p:txBody>
        </p:sp>
        <p:sp>
          <p:nvSpPr>
            <p:cNvPr id="29" name="Rectangle 28">
              <a:extLst>
                <a:ext uri="{FF2B5EF4-FFF2-40B4-BE49-F238E27FC236}">
                  <a16:creationId xmlns:a16="http://schemas.microsoft.com/office/drawing/2014/main" id="{F1F7849C-1640-BE9E-01AA-50B031434C25}"/>
                </a:ext>
              </a:extLst>
            </p:cNvPr>
            <p:cNvSpPr/>
            <p:nvPr/>
          </p:nvSpPr>
          <p:spPr>
            <a:xfrm>
              <a:off x="3382851" y="1811338"/>
              <a:ext cx="274749" cy="3906779"/>
            </a:xfrm>
            <a:prstGeom prst="rect">
              <a:avLst/>
            </a:prstGeom>
            <a:gradFill flip="none" rotWithShape="1">
              <a:gsLst>
                <a:gs pos="0">
                  <a:schemeClr val="tx1">
                    <a:alpha val="17000"/>
                  </a:scheme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grpSp>
      <p:sp>
        <p:nvSpPr>
          <p:cNvPr id="24" name="Rectangle 23">
            <a:extLst>
              <a:ext uri="{FF2B5EF4-FFF2-40B4-BE49-F238E27FC236}">
                <a16:creationId xmlns:a16="http://schemas.microsoft.com/office/drawing/2014/main" id="{4B728046-C885-F44F-49D4-9E814B08464C}"/>
              </a:ext>
            </a:extLst>
          </p:cNvPr>
          <p:cNvSpPr/>
          <p:nvPr/>
        </p:nvSpPr>
        <p:spPr>
          <a:xfrm>
            <a:off x="4472960" y="4191326"/>
            <a:ext cx="3077489" cy="2246770"/>
          </a:xfrm>
          <a:prstGeom prst="rect">
            <a:avLst/>
          </a:prstGeom>
          <a:blipFill dpi="0" rotWithShape="1">
            <a:blip r:embed="rId8">
              <a:alphaModFix amt="26000"/>
              <a:extLst>
                <a:ext uri="{28A0092B-C50C-407E-A947-70E740481C1C}">
                  <a14:useLocalDpi xmlns:a14="http://schemas.microsoft.com/office/drawing/2010/main" val="0"/>
                </a:ext>
              </a:extLst>
            </a:blip>
            <a:srcRect/>
            <a:stretch>
              <a:fillRect l="-21357" r="-2135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252000" tIns="216000" rIns="252000" rtlCol="0" anchor="t"/>
          <a:lstStyle/>
          <a:p>
            <a:pPr marR="0" lvl="0" algn="l" defTabSz="914400" rtl="0" eaLnBrk="1" fontAlgn="auto" latinLnBrk="0" hangingPunct="1">
              <a:lnSpc>
                <a:spcPct val="100000"/>
              </a:lnSpc>
              <a:spcBef>
                <a:spcPts val="0"/>
              </a:spcBef>
              <a:spcAft>
                <a:spcPts val="0"/>
              </a:spcAft>
              <a:buClr>
                <a:srgbClr val="FFE600"/>
              </a:buClr>
              <a:buSzTx/>
              <a:tabLst/>
              <a:defRPr/>
            </a:pPr>
            <a:endParaRPr lang="en-US" sz="1600" b="1" dirty="0">
              <a:solidFill>
                <a:schemeClr val="bg1"/>
              </a:solidFill>
              <a:latin typeface="EYInterstate Light" panose="02000506000000020004" pitchFamily="2" charset="0"/>
            </a:endParaRPr>
          </a:p>
        </p:txBody>
      </p:sp>
      <p:grpSp>
        <p:nvGrpSpPr>
          <p:cNvPr id="35" name="Group 34">
            <a:extLst>
              <a:ext uri="{FF2B5EF4-FFF2-40B4-BE49-F238E27FC236}">
                <a16:creationId xmlns:a16="http://schemas.microsoft.com/office/drawing/2014/main" id="{45A227AB-9CE3-BBAB-CE6E-FF462D3C7CCA}"/>
              </a:ext>
            </a:extLst>
          </p:cNvPr>
          <p:cNvGrpSpPr/>
          <p:nvPr/>
        </p:nvGrpSpPr>
        <p:grpSpPr>
          <a:xfrm>
            <a:off x="7550449" y="4181129"/>
            <a:ext cx="3117591" cy="2256967"/>
            <a:chOff x="8809149" y="1811338"/>
            <a:chExt cx="3077488" cy="3906779"/>
          </a:xfrm>
        </p:grpSpPr>
        <p:sp>
          <p:nvSpPr>
            <p:cNvPr id="25" name="Rectangle 24">
              <a:extLst>
                <a:ext uri="{FF2B5EF4-FFF2-40B4-BE49-F238E27FC236}">
                  <a16:creationId xmlns:a16="http://schemas.microsoft.com/office/drawing/2014/main" id="{E8D3887D-1583-BEC3-E954-54B966684E28}"/>
                </a:ext>
              </a:extLst>
            </p:cNvPr>
            <p:cNvSpPr/>
            <p:nvPr/>
          </p:nvSpPr>
          <p:spPr>
            <a:xfrm>
              <a:off x="8809149" y="1811338"/>
              <a:ext cx="3077488" cy="3906779"/>
            </a:xfrm>
            <a:prstGeom prst="rect">
              <a:avLst/>
            </a:prstGeom>
            <a:solidFill>
              <a:srgbClr val="2E2E38"/>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216000" rIns="252000" rtlCol="0" anchor="t"/>
            <a:lstStyle/>
            <a:p>
              <a:pPr marR="0" lvl="0" algn="l" defTabSz="914400" rtl="0" eaLnBrk="1" fontAlgn="auto" latinLnBrk="0" hangingPunct="1">
                <a:lnSpc>
                  <a:spcPct val="100000"/>
                </a:lnSpc>
                <a:spcBef>
                  <a:spcPts val="0"/>
                </a:spcBef>
                <a:spcAft>
                  <a:spcPts val="0"/>
                </a:spcAft>
                <a:buClr>
                  <a:srgbClr val="FFE600"/>
                </a:buClr>
                <a:buSzTx/>
                <a:tabLst/>
                <a:defRPr/>
              </a:pPr>
              <a:r>
                <a:rPr lang="es-CL" dirty="0">
                  <a:solidFill>
                    <a:schemeClr val="bg1"/>
                  </a:solidFill>
                  <a:latin typeface="EYInterstate Light" panose="02000506000000020004" pitchFamily="2" charset="0"/>
                </a:rPr>
                <a:t>A su vez, se posiciona como el mayor </a:t>
              </a:r>
              <a:r>
                <a:rPr lang="es-CL" dirty="0">
                  <a:solidFill>
                    <a:srgbClr val="FFE600"/>
                  </a:solidFill>
                  <a:latin typeface="EYInterstate Light" panose="02000506000000020004" pitchFamily="2" charset="0"/>
                </a:rPr>
                <a:t>abastecedor nacional</a:t>
              </a:r>
              <a:r>
                <a:rPr lang="es-CL" dirty="0">
                  <a:solidFill>
                    <a:schemeClr val="bg1"/>
                  </a:solidFill>
                  <a:latin typeface="EYInterstate Light" panose="02000506000000020004" pitchFamily="2" charset="0"/>
                </a:rPr>
                <a:t>, con un </a:t>
              </a:r>
              <a:r>
                <a:rPr lang="es-CL" dirty="0">
                  <a:solidFill>
                    <a:srgbClr val="FFE600"/>
                  </a:solidFill>
                  <a:latin typeface="EYInterstate Light" panose="02000506000000020004" pitchFamily="2" charset="0"/>
                </a:rPr>
                <a:t>25,3%</a:t>
              </a:r>
              <a:r>
                <a:rPr lang="es-CL" dirty="0">
                  <a:solidFill>
                    <a:schemeClr val="bg1"/>
                  </a:solidFill>
                  <a:latin typeface="EYInterstate Light" panose="02000506000000020004" pitchFamily="2" charset="0"/>
                </a:rPr>
                <a:t> de la participación total en 2022</a:t>
              </a:r>
              <a:endParaRPr kumimoji="0" lang="es-CL" b="0" i="0" u="none" strike="noStrike" kern="1200" cap="none" spc="0" normalizeH="0" baseline="0" noProof="0" dirty="0">
                <a:ln>
                  <a:noFill/>
                </a:ln>
                <a:solidFill>
                  <a:schemeClr val="bg1"/>
                </a:solidFill>
                <a:effectLst/>
                <a:uLnTx/>
                <a:uFillTx/>
                <a:latin typeface="EYInterstate Light" panose="02000506000000020004" pitchFamily="2" charset="0"/>
              </a:endParaRPr>
            </a:p>
          </p:txBody>
        </p:sp>
        <p:sp>
          <p:nvSpPr>
            <p:cNvPr id="31" name="Rectangle 30">
              <a:extLst>
                <a:ext uri="{FF2B5EF4-FFF2-40B4-BE49-F238E27FC236}">
                  <a16:creationId xmlns:a16="http://schemas.microsoft.com/office/drawing/2014/main" id="{5F9A10C4-7D45-B125-FF03-3DFFED6D44A8}"/>
                </a:ext>
              </a:extLst>
            </p:cNvPr>
            <p:cNvSpPr/>
            <p:nvPr/>
          </p:nvSpPr>
          <p:spPr>
            <a:xfrm>
              <a:off x="8809149" y="1811338"/>
              <a:ext cx="274749" cy="3906779"/>
            </a:xfrm>
            <a:prstGeom prst="rect">
              <a:avLst/>
            </a:prstGeom>
            <a:gradFill flip="none" rotWithShape="1">
              <a:gsLst>
                <a:gs pos="0">
                  <a:schemeClr val="tx1">
                    <a:alpha val="17000"/>
                  </a:scheme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grpSp>
      <p:sp>
        <p:nvSpPr>
          <p:cNvPr id="22" name="Rectangle 21">
            <a:extLst>
              <a:ext uri="{FF2B5EF4-FFF2-40B4-BE49-F238E27FC236}">
                <a16:creationId xmlns:a16="http://schemas.microsoft.com/office/drawing/2014/main" id="{DD48F7D3-69C1-47BE-3EF2-DD8ACE56B8FF}"/>
              </a:ext>
            </a:extLst>
          </p:cNvPr>
          <p:cNvSpPr/>
          <p:nvPr/>
        </p:nvSpPr>
        <p:spPr>
          <a:xfrm>
            <a:off x="1172861" y="1479796"/>
            <a:ext cx="3077489" cy="2246769"/>
          </a:xfrm>
          <a:prstGeom prst="rect">
            <a:avLst/>
          </a:prstGeom>
          <a:blipFill dpi="0" rotWithShape="1">
            <a:blip r:embed="rId9">
              <a:alphaModFix amt="26000"/>
              <a:extLst>
                <a:ext uri="{28A0092B-C50C-407E-A947-70E740481C1C}">
                  <a14:useLocalDpi xmlns:a14="http://schemas.microsoft.com/office/drawing/2010/main" val="0"/>
                </a:ext>
              </a:extLst>
            </a:blip>
            <a:srcRect/>
            <a:stretch>
              <a:fillRect l="-22526" r="-2252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252000" tIns="216000" rIns="252000" rtlCol="0" anchor="t"/>
          <a:lstStyle/>
          <a:p>
            <a:pPr marL="742950" lvl="1" indent="-285750">
              <a:buClr>
                <a:srgbClr val="FFE600"/>
              </a:buClr>
              <a:buFont typeface="Arial" panose="020B0604020202020204" pitchFamily="34" charset="0"/>
              <a:buChar char="•"/>
              <a:defRPr/>
            </a:pPr>
            <a:endParaRPr lang="en-US" sz="1600" b="1" dirty="0">
              <a:solidFill>
                <a:schemeClr val="bg1"/>
              </a:solidFill>
              <a:latin typeface="EYInterstate Light" panose="02000506000000020004" pitchFamily="2" charset="0"/>
            </a:endParaRPr>
          </a:p>
          <a:p>
            <a:pPr marR="0" lvl="0" algn="l" defTabSz="914400" rtl="0" eaLnBrk="1" fontAlgn="auto" latinLnBrk="0" hangingPunct="1">
              <a:lnSpc>
                <a:spcPct val="100000"/>
              </a:lnSpc>
              <a:spcBef>
                <a:spcPts val="0"/>
              </a:spcBef>
              <a:spcAft>
                <a:spcPts val="0"/>
              </a:spcAft>
              <a:buClr>
                <a:srgbClr val="FFE600"/>
              </a:buClr>
              <a:buSzTx/>
              <a:tabLst/>
              <a:defRPr/>
            </a:pPr>
            <a:endParaRPr lang="en-US" sz="1600" b="1" dirty="0">
              <a:solidFill>
                <a:schemeClr val="bg1"/>
              </a:solidFill>
              <a:latin typeface="EYInterstate Light" panose="02000506000000020004" pitchFamily="2" charset="0"/>
            </a:endParaRPr>
          </a:p>
          <a:p>
            <a:pPr marR="0" lvl="0" algn="l" defTabSz="914400" rtl="0" eaLnBrk="1" fontAlgn="auto" latinLnBrk="0" hangingPunct="1">
              <a:lnSpc>
                <a:spcPct val="100000"/>
              </a:lnSpc>
              <a:spcBef>
                <a:spcPts val="0"/>
              </a:spcBef>
              <a:spcAft>
                <a:spcPts val="0"/>
              </a:spcAft>
              <a:buClr>
                <a:srgbClr val="FFE600"/>
              </a:buClr>
              <a:buSzTx/>
              <a:tabLst/>
              <a:defRPr/>
            </a:pPr>
            <a:endParaRPr lang="en-US" sz="2000" b="1" dirty="0">
              <a:solidFill>
                <a:schemeClr val="bg1"/>
              </a:solidFill>
              <a:latin typeface="EYInterstate Light" panose="02000506000000020004" pitchFamily="2" charset="0"/>
            </a:endParaRPr>
          </a:p>
          <a:p>
            <a:pPr marR="0" lvl="0" algn="l" defTabSz="914400" rtl="0" eaLnBrk="1" fontAlgn="auto" latinLnBrk="0" hangingPunct="1">
              <a:lnSpc>
                <a:spcPct val="100000"/>
              </a:lnSpc>
              <a:spcBef>
                <a:spcPts val="0"/>
              </a:spcBef>
              <a:spcAft>
                <a:spcPts val="0"/>
              </a:spcAft>
              <a:buClr>
                <a:srgbClr val="FFE600"/>
              </a:buClr>
              <a:buSzTx/>
              <a:tabLst/>
              <a:defRPr/>
            </a:pPr>
            <a:endParaRPr kumimoji="0" lang="en-US" sz="2000" b="1" i="0" u="none" strike="noStrike" kern="1200" cap="none" spc="0" normalizeH="0" baseline="0" noProof="0" dirty="0">
              <a:ln>
                <a:noFill/>
              </a:ln>
              <a:solidFill>
                <a:schemeClr val="bg1"/>
              </a:solidFill>
              <a:effectLst/>
              <a:uLnTx/>
              <a:uFillTx/>
              <a:latin typeface="EYInterstate Light" panose="02000506000000020004" pitchFamily="2" charset="0"/>
            </a:endParaRPr>
          </a:p>
        </p:txBody>
      </p:sp>
      <p:sp>
        <p:nvSpPr>
          <p:cNvPr id="6" name="CuadroTexto 5">
            <a:extLst>
              <a:ext uri="{FF2B5EF4-FFF2-40B4-BE49-F238E27FC236}">
                <a16:creationId xmlns:a16="http://schemas.microsoft.com/office/drawing/2014/main" id="{B62E6B40-990F-E6C1-AE12-D25FE44EE8EA}"/>
              </a:ext>
            </a:extLst>
          </p:cNvPr>
          <p:cNvSpPr txBox="1"/>
          <p:nvPr/>
        </p:nvSpPr>
        <p:spPr>
          <a:xfrm>
            <a:off x="4434326" y="6427898"/>
            <a:ext cx="1929403" cy="215444"/>
          </a:xfrm>
          <a:prstGeom prst="rect">
            <a:avLst/>
          </a:prstGeom>
          <a:noFill/>
        </p:spPr>
        <p:txBody>
          <a:bodyPr wrap="square" rtlCol="0">
            <a:spAutoFit/>
          </a:bodyPr>
          <a:lstStyle/>
          <a:p>
            <a:r>
              <a:rPr lang="es-CL" sz="800" dirty="0">
                <a:solidFill>
                  <a:schemeClr val="bg1"/>
                </a:solidFill>
                <a:latin typeface="EYInterstate Light" panose="02000506000000020004" pitchFamily="2" charset="0"/>
              </a:rPr>
              <a:t>Fuente: Servicio Nacional de Aduanas</a:t>
            </a:r>
          </a:p>
        </p:txBody>
      </p:sp>
      <p:pic>
        <p:nvPicPr>
          <p:cNvPr id="7" name="Imagen 6">
            <a:extLst>
              <a:ext uri="{FF2B5EF4-FFF2-40B4-BE49-F238E27FC236}">
                <a16:creationId xmlns:a16="http://schemas.microsoft.com/office/drawing/2014/main" id="{56D71778-C394-DFF0-EC5D-FB6DC72CB16A}"/>
              </a:ext>
            </a:extLst>
          </p:cNvPr>
          <p:cNvPicPr>
            <a:picLocks noChangeAspect="1"/>
          </p:cNvPicPr>
          <p:nvPr/>
        </p:nvPicPr>
        <p:blipFill>
          <a:blip r:embed="rId10"/>
          <a:stretch>
            <a:fillRect/>
          </a:stretch>
        </p:blipFill>
        <p:spPr>
          <a:xfrm>
            <a:off x="7427840" y="1493251"/>
            <a:ext cx="3289428" cy="2233313"/>
          </a:xfrm>
          <a:prstGeom prst="rect">
            <a:avLst/>
          </a:prstGeom>
        </p:spPr>
      </p:pic>
      <p:sp>
        <p:nvSpPr>
          <p:cNvPr id="8" name="CuadroTexto 7">
            <a:extLst>
              <a:ext uri="{FF2B5EF4-FFF2-40B4-BE49-F238E27FC236}">
                <a16:creationId xmlns:a16="http://schemas.microsoft.com/office/drawing/2014/main" id="{61840C7B-A9C9-8104-830C-F420E3C522D7}"/>
              </a:ext>
            </a:extLst>
          </p:cNvPr>
          <p:cNvSpPr txBox="1"/>
          <p:nvPr/>
        </p:nvSpPr>
        <p:spPr>
          <a:xfrm>
            <a:off x="4541647" y="4392132"/>
            <a:ext cx="3047436" cy="1600438"/>
          </a:xfrm>
          <a:prstGeom prst="rect">
            <a:avLst/>
          </a:prstGeom>
          <a:noFill/>
        </p:spPr>
        <p:txBody>
          <a:bodyPr wrap="square" rtlCol="0">
            <a:spAutoFit/>
          </a:bodyPr>
          <a:lstStyle/>
          <a:p>
            <a:pPr marR="0" lvl="0" algn="l" defTabSz="914400" eaLnBrk="1" fontAlgn="auto" latinLnBrk="0" hangingPunct="1">
              <a:lnSpc>
                <a:spcPct val="100000"/>
              </a:lnSpc>
              <a:spcBef>
                <a:spcPts val="0"/>
              </a:spcBef>
              <a:spcAft>
                <a:spcPts val="0"/>
              </a:spcAft>
              <a:buClr>
                <a:srgbClr val="FFE600"/>
              </a:buClr>
              <a:buSzTx/>
              <a:tabLst/>
              <a:defRPr/>
            </a:pPr>
            <a:r>
              <a:rPr lang="es-CL" sz="1400" b="1" dirty="0">
                <a:solidFill>
                  <a:schemeClr val="bg1"/>
                </a:solidFill>
                <a:latin typeface="EYInterstate Light" panose="02000506000000020004" pitchFamily="2" charset="0"/>
              </a:rPr>
              <a:t>Principales importaciones</a:t>
            </a:r>
          </a:p>
          <a:p>
            <a:pPr marR="0" lvl="0" algn="l" defTabSz="914400" eaLnBrk="1" fontAlgn="auto" latinLnBrk="0" hangingPunct="1">
              <a:lnSpc>
                <a:spcPct val="100000"/>
              </a:lnSpc>
              <a:spcBef>
                <a:spcPts val="0"/>
              </a:spcBef>
              <a:spcAft>
                <a:spcPts val="0"/>
              </a:spcAft>
              <a:buClr>
                <a:srgbClr val="FFE600"/>
              </a:buClr>
              <a:buSzTx/>
              <a:tabLst/>
              <a:defRPr/>
            </a:pPr>
            <a:endParaRPr kumimoji="0" lang="es-CL" sz="1400" b="1" i="0" u="none" strike="noStrike" kern="1200" cap="none" spc="0" normalizeH="0" baseline="0" noProof="0" dirty="0">
              <a:ln>
                <a:noFill/>
              </a:ln>
              <a:solidFill>
                <a:schemeClr val="bg1"/>
              </a:solidFill>
              <a:effectLst/>
              <a:uLnTx/>
              <a:uFillTx/>
              <a:latin typeface="EYInterstate Light" panose="02000506000000020004" pitchFamily="2" charset="0"/>
            </a:endParaRPr>
          </a:p>
          <a:p>
            <a:pPr marL="285750" marR="0" lvl="0" indent="-285750" algn="l" defTabSz="914400" eaLnBrk="1" fontAlgn="auto" latinLnBrk="0" hangingPunct="1">
              <a:lnSpc>
                <a:spcPct val="100000"/>
              </a:lnSpc>
              <a:spcBef>
                <a:spcPts val="0"/>
              </a:spcBef>
              <a:spcAft>
                <a:spcPts val="0"/>
              </a:spcAft>
              <a:buClr>
                <a:srgbClr val="FFE600"/>
              </a:buClr>
              <a:buSzTx/>
              <a:buFont typeface="Arial" panose="020B0604020202020204" pitchFamily="34" charset="0"/>
              <a:buChar char="•"/>
              <a:tabLst/>
              <a:defRPr/>
            </a:pPr>
            <a:r>
              <a:rPr lang="es-CL" sz="1400" b="1" dirty="0">
                <a:solidFill>
                  <a:schemeClr val="bg1"/>
                </a:solidFill>
                <a:latin typeface="EYInterstate Light" panose="02000506000000020004" pitchFamily="2" charset="0"/>
              </a:rPr>
              <a:t>Productos no combustibles </a:t>
            </a:r>
          </a:p>
          <a:p>
            <a:pPr marL="742950" lvl="1" indent="-285750">
              <a:buClr>
                <a:srgbClr val="FFE600"/>
              </a:buClr>
              <a:buFont typeface="Arial" panose="020B0604020202020204" pitchFamily="34" charset="0"/>
              <a:buChar char="•"/>
              <a:defRPr/>
            </a:pPr>
            <a:r>
              <a:rPr kumimoji="0" lang="es-CL" sz="1400" b="1" i="0" u="none" strike="noStrike" kern="1200" cap="none" spc="0" normalizeH="0" baseline="0" noProof="0" dirty="0">
                <a:ln>
                  <a:noFill/>
                </a:ln>
                <a:solidFill>
                  <a:schemeClr val="bg1"/>
                </a:solidFill>
                <a:effectLst/>
                <a:uLnTx/>
                <a:uFillTx/>
                <a:latin typeface="EYInterstate Light" panose="02000506000000020004" pitchFamily="2" charset="0"/>
              </a:rPr>
              <a:t>Transporte y maquinaria</a:t>
            </a:r>
          </a:p>
          <a:p>
            <a:pPr marL="742950" lvl="1" indent="-285750">
              <a:buClr>
                <a:srgbClr val="FFE600"/>
              </a:buClr>
              <a:buFont typeface="Arial" panose="020B0604020202020204" pitchFamily="34" charset="0"/>
              <a:buChar char="•"/>
              <a:defRPr/>
            </a:pPr>
            <a:r>
              <a:rPr kumimoji="0" lang="es-CL" sz="1400" b="1" i="0" u="none" strike="noStrike" kern="1200" cap="none" spc="0" normalizeH="0" baseline="0" noProof="0" dirty="0">
                <a:ln>
                  <a:noFill/>
                </a:ln>
                <a:solidFill>
                  <a:schemeClr val="bg1"/>
                </a:solidFill>
                <a:effectLst/>
                <a:uLnTx/>
                <a:uFillTx/>
                <a:latin typeface="EYInterstate Light" panose="02000506000000020004" pitchFamily="2" charset="0"/>
              </a:rPr>
              <a:t>Tecnología (celulares</a:t>
            </a:r>
            <a:r>
              <a:rPr lang="es-CL" sz="1400" b="1" dirty="0">
                <a:solidFill>
                  <a:schemeClr val="bg1"/>
                </a:solidFill>
                <a:latin typeface="EYInterstate Light" panose="02000506000000020004" pitchFamily="2" charset="0"/>
              </a:rPr>
              <a:t>, ordenadores, etc.)</a:t>
            </a:r>
            <a:endParaRPr kumimoji="0" lang="es-CL" sz="1400" b="1" i="0" u="none" strike="noStrike" kern="1200" cap="none" spc="0" normalizeH="0" baseline="0" noProof="0" dirty="0">
              <a:ln>
                <a:noFill/>
              </a:ln>
              <a:solidFill>
                <a:schemeClr val="bg1"/>
              </a:solidFill>
              <a:effectLst/>
              <a:uLnTx/>
              <a:uFillTx/>
              <a:latin typeface="EYInterstate Light" panose="02000506000000020004" pitchFamily="2" charset="0"/>
            </a:endParaRPr>
          </a:p>
          <a:p>
            <a:pPr marL="742950" lvl="1" indent="-285750">
              <a:buClr>
                <a:srgbClr val="FFE600"/>
              </a:buClr>
              <a:buFont typeface="Arial" panose="020B0604020202020204" pitchFamily="34" charset="0"/>
              <a:buChar char="•"/>
              <a:defRPr/>
            </a:pPr>
            <a:r>
              <a:rPr lang="es-CL" sz="1400" b="1" dirty="0">
                <a:solidFill>
                  <a:schemeClr val="bg1"/>
                </a:solidFill>
                <a:latin typeface="EYInterstate Light" panose="02000506000000020004" pitchFamily="2" charset="0"/>
              </a:rPr>
              <a:t>Vestimenta</a:t>
            </a:r>
            <a:endParaRPr lang="es-CL" sz="1600" dirty="0"/>
          </a:p>
        </p:txBody>
      </p:sp>
      <p:sp>
        <p:nvSpPr>
          <p:cNvPr id="9" name="CuadroTexto 8">
            <a:extLst>
              <a:ext uri="{FF2B5EF4-FFF2-40B4-BE49-F238E27FC236}">
                <a16:creationId xmlns:a16="http://schemas.microsoft.com/office/drawing/2014/main" id="{D2C9AAB7-B196-57FA-3730-A8257E618342}"/>
              </a:ext>
            </a:extLst>
          </p:cNvPr>
          <p:cNvSpPr txBox="1"/>
          <p:nvPr/>
        </p:nvSpPr>
        <p:spPr>
          <a:xfrm>
            <a:off x="1264522" y="1680602"/>
            <a:ext cx="3047436" cy="2246769"/>
          </a:xfrm>
          <a:prstGeom prst="rect">
            <a:avLst/>
          </a:prstGeom>
          <a:noFill/>
        </p:spPr>
        <p:txBody>
          <a:bodyPr wrap="square" rtlCol="0">
            <a:spAutoFit/>
          </a:bodyPr>
          <a:lstStyle/>
          <a:p>
            <a:pPr marR="0" lvl="0" algn="l" defTabSz="914400" eaLnBrk="1" fontAlgn="auto" latinLnBrk="0" hangingPunct="1">
              <a:lnSpc>
                <a:spcPct val="100000"/>
              </a:lnSpc>
              <a:spcBef>
                <a:spcPts val="0"/>
              </a:spcBef>
              <a:spcAft>
                <a:spcPts val="0"/>
              </a:spcAft>
              <a:buClr>
                <a:srgbClr val="FFE600"/>
              </a:buClr>
              <a:buSzTx/>
              <a:tabLst/>
              <a:defRPr/>
            </a:pPr>
            <a:r>
              <a:rPr lang="es-CL" sz="1400" b="1" dirty="0">
                <a:solidFill>
                  <a:schemeClr val="bg1"/>
                </a:solidFill>
                <a:latin typeface="EYInterstate Light" panose="02000506000000020004" pitchFamily="2" charset="0"/>
              </a:rPr>
              <a:t>Principales exportaciones</a:t>
            </a:r>
          </a:p>
          <a:p>
            <a:pPr marR="0" lvl="0" algn="l" defTabSz="914400" eaLnBrk="1" fontAlgn="auto" latinLnBrk="0" hangingPunct="1">
              <a:lnSpc>
                <a:spcPct val="100000"/>
              </a:lnSpc>
              <a:spcBef>
                <a:spcPts val="0"/>
              </a:spcBef>
              <a:spcAft>
                <a:spcPts val="0"/>
              </a:spcAft>
              <a:buClr>
                <a:srgbClr val="FFE600"/>
              </a:buClr>
              <a:buSzTx/>
              <a:tabLst/>
              <a:defRPr/>
            </a:pPr>
            <a:endParaRPr lang="es-CL" sz="1400" b="1" dirty="0">
              <a:solidFill>
                <a:schemeClr val="bg1"/>
              </a:solidFill>
              <a:latin typeface="EYInterstate Light" panose="02000506000000020004" pitchFamily="2" charset="0"/>
            </a:endParaRPr>
          </a:p>
          <a:p>
            <a:pPr marL="285750" marR="0" lvl="0" indent="-285750" algn="l" defTabSz="914400" eaLnBrk="1" fontAlgn="auto" latinLnBrk="0" hangingPunct="1">
              <a:lnSpc>
                <a:spcPct val="100000"/>
              </a:lnSpc>
              <a:spcBef>
                <a:spcPts val="0"/>
              </a:spcBef>
              <a:spcAft>
                <a:spcPts val="0"/>
              </a:spcAft>
              <a:buClr>
                <a:srgbClr val="FFE600"/>
              </a:buClr>
              <a:buSzTx/>
              <a:buFont typeface="Arial" panose="020B0604020202020204" pitchFamily="34" charset="0"/>
              <a:buChar char="•"/>
              <a:tabLst/>
              <a:defRPr/>
            </a:pPr>
            <a:r>
              <a:rPr lang="es-CL" sz="1400" b="1" dirty="0">
                <a:solidFill>
                  <a:schemeClr val="bg1"/>
                </a:solidFill>
                <a:latin typeface="EYInterstate Light" panose="02000506000000020004" pitchFamily="2" charset="0"/>
              </a:rPr>
              <a:t>Minería (84,4%)</a:t>
            </a:r>
          </a:p>
          <a:p>
            <a:pPr marL="285750" marR="0" lvl="0" indent="-285750" algn="l" defTabSz="914400" eaLnBrk="1" fontAlgn="auto" latinLnBrk="0" hangingPunct="1">
              <a:lnSpc>
                <a:spcPct val="100000"/>
              </a:lnSpc>
              <a:spcBef>
                <a:spcPts val="0"/>
              </a:spcBef>
              <a:spcAft>
                <a:spcPts val="0"/>
              </a:spcAft>
              <a:buClr>
                <a:srgbClr val="FFE600"/>
              </a:buClr>
              <a:buSzTx/>
              <a:buFont typeface="Arial" panose="020B0604020202020204" pitchFamily="34" charset="0"/>
              <a:buChar char="•"/>
              <a:tabLst/>
              <a:defRPr/>
            </a:pPr>
            <a:endParaRPr lang="es-CL" sz="1400" b="1" dirty="0">
              <a:solidFill>
                <a:schemeClr val="bg1"/>
              </a:solidFill>
              <a:latin typeface="EYInterstate Light" panose="02000506000000020004" pitchFamily="2" charset="0"/>
            </a:endParaRPr>
          </a:p>
          <a:p>
            <a:pPr marL="285750" marR="0" lvl="0" indent="-285750" algn="l" defTabSz="914400" eaLnBrk="1" fontAlgn="auto" latinLnBrk="0" hangingPunct="1">
              <a:lnSpc>
                <a:spcPct val="100000"/>
              </a:lnSpc>
              <a:spcBef>
                <a:spcPts val="0"/>
              </a:spcBef>
              <a:spcAft>
                <a:spcPts val="0"/>
              </a:spcAft>
              <a:buClr>
                <a:srgbClr val="FFE600"/>
              </a:buClr>
              <a:buSzTx/>
              <a:buFont typeface="Arial" panose="020B0604020202020204" pitchFamily="34" charset="0"/>
              <a:buChar char="•"/>
              <a:tabLst/>
              <a:defRPr/>
            </a:pPr>
            <a:r>
              <a:rPr lang="es-CL" sz="1400" b="1" dirty="0">
                <a:solidFill>
                  <a:schemeClr val="bg1"/>
                </a:solidFill>
                <a:latin typeface="EYInterstate Light" panose="02000506000000020004" pitchFamily="2" charset="0"/>
              </a:rPr>
              <a:t>Productos no mineros (15,6%)</a:t>
            </a:r>
          </a:p>
          <a:p>
            <a:pPr marL="742950" lvl="1" indent="-285750">
              <a:buClr>
                <a:srgbClr val="FFE600"/>
              </a:buClr>
              <a:buFont typeface="Arial" panose="020B0604020202020204" pitchFamily="34" charset="0"/>
              <a:buChar char="•"/>
              <a:defRPr/>
            </a:pPr>
            <a:r>
              <a:rPr lang="es-CL" sz="1400" b="1" dirty="0">
                <a:solidFill>
                  <a:schemeClr val="bg1"/>
                </a:solidFill>
                <a:latin typeface="EYInterstate Light" panose="02000506000000020004" pitchFamily="2" charset="0"/>
              </a:rPr>
              <a:t>Forestales y derivados </a:t>
            </a:r>
          </a:p>
          <a:p>
            <a:pPr marL="742950" lvl="1" indent="-285750">
              <a:buClr>
                <a:srgbClr val="FFE600"/>
              </a:buClr>
              <a:buFont typeface="Arial" panose="020B0604020202020204" pitchFamily="34" charset="0"/>
              <a:buChar char="•"/>
              <a:defRPr/>
            </a:pPr>
            <a:r>
              <a:rPr lang="es-CL" sz="1400" b="1" dirty="0">
                <a:solidFill>
                  <a:schemeClr val="bg1"/>
                </a:solidFill>
                <a:latin typeface="EYInterstate Light" panose="02000506000000020004" pitchFamily="2" charset="0"/>
              </a:rPr>
              <a:t>Frutas</a:t>
            </a:r>
          </a:p>
          <a:p>
            <a:pPr marL="742950" lvl="1" indent="-285750">
              <a:buClr>
                <a:srgbClr val="FFE600"/>
              </a:buClr>
              <a:buFont typeface="Arial" panose="020B0604020202020204" pitchFamily="34" charset="0"/>
              <a:buChar char="•"/>
              <a:defRPr/>
            </a:pPr>
            <a:r>
              <a:rPr lang="es-CL" sz="1400" b="1" dirty="0">
                <a:solidFill>
                  <a:schemeClr val="bg1"/>
                </a:solidFill>
                <a:latin typeface="EYInterstate Light" panose="02000506000000020004" pitchFamily="2" charset="0"/>
              </a:rPr>
              <a:t>Salmón y otras carnes</a:t>
            </a:r>
          </a:p>
          <a:p>
            <a:pPr marL="742950" lvl="1" indent="-285750">
              <a:buClr>
                <a:srgbClr val="FFE600"/>
              </a:buClr>
              <a:buFont typeface="Arial" panose="020B0604020202020204" pitchFamily="34" charset="0"/>
              <a:buChar char="•"/>
              <a:defRPr/>
            </a:pPr>
            <a:r>
              <a:rPr lang="es-CL" sz="1400" b="1" dirty="0">
                <a:solidFill>
                  <a:schemeClr val="bg1"/>
                </a:solidFill>
                <a:latin typeface="EYInterstate Light" panose="02000506000000020004" pitchFamily="2" charset="0"/>
              </a:rPr>
              <a:t>Sector vitivinícola</a:t>
            </a:r>
          </a:p>
          <a:p>
            <a:pPr marL="742950" lvl="1" indent="-285750">
              <a:buClr>
                <a:srgbClr val="FFE600"/>
              </a:buClr>
              <a:buFont typeface="Arial" panose="020B0604020202020204" pitchFamily="34" charset="0"/>
              <a:buChar char="•"/>
              <a:defRPr/>
            </a:pPr>
            <a:endParaRPr lang="es-CL" sz="1400" dirty="0"/>
          </a:p>
        </p:txBody>
      </p:sp>
      <p:sp>
        <p:nvSpPr>
          <p:cNvPr id="10" name="CuadroTexto 9">
            <a:extLst>
              <a:ext uri="{FF2B5EF4-FFF2-40B4-BE49-F238E27FC236}">
                <a16:creationId xmlns:a16="http://schemas.microsoft.com/office/drawing/2014/main" id="{B69F2864-33D2-EF68-7BFE-A5AB00DB4278}"/>
              </a:ext>
            </a:extLst>
          </p:cNvPr>
          <p:cNvSpPr txBox="1"/>
          <p:nvPr/>
        </p:nvSpPr>
        <p:spPr>
          <a:xfrm>
            <a:off x="4288985" y="3698885"/>
            <a:ext cx="1761038" cy="215444"/>
          </a:xfrm>
          <a:prstGeom prst="rect">
            <a:avLst/>
          </a:prstGeom>
          <a:noFill/>
        </p:spPr>
        <p:txBody>
          <a:bodyPr wrap="square" rtlCol="0">
            <a:spAutoFit/>
          </a:bodyPr>
          <a:lstStyle/>
          <a:p>
            <a:r>
              <a:rPr lang="es-CL" sz="800" dirty="0">
                <a:solidFill>
                  <a:schemeClr val="bg1"/>
                </a:solidFill>
                <a:latin typeface="EYInterstate Light" panose="02000506000000020004" pitchFamily="2" charset="0"/>
              </a:rPr>
              <a:t>Fuente: Banco Central</a:t>
            </a:r>
          </a:p>
        </p:txBody>
      </p:sp>
      <p:sp>
        <p:nvSpPr>
          <p:cNvPr id="11" name="CuadroTexto 10">
            <a:extLst>
              <a:ext uri="{FF2B5EF4-FFF2-40B4-BE49-F238E27FC236}">
                <a16:creationId xmlns:a16="http://schemas.microsoft.com/office/drawing/2014/main" id="{4714846F-E0A3-6481-7E1F-E90EE2835884}"/>
              </a:ext>
            </a:extLst>
          </p:cNvPr>
          <p:cNvSpPr txBox="1"/>
          <p:nvPr/>
        </p:nvSpPr>
        <p:spPr>
          <a:xfrm>
            <a:off x="7530412" y="6427898"/>
            <a:ext cx="1761038" cy="215444"/>
          </a:xfrm>
          <a:prstGeom prst="rect">
            <a:avLst/>
          </a:prstGeom>
          <a:noFill/>
        </p:spPr>
        <p:txBody>
          <a:bodyPr wrap="square" rtlCol="0">
            <a:spAutoFit/>
          </a:bodyPr>
          <a:lstStyle/>
          <a:p>
            <a:r>
              <a:rPr lang="es-CL" sz="800" dirty="0">
                <a:solidFill>
                  <a:schemeClr val="bg1"/>
                </a:solidFill>
                <a:latin typeface="EYInterstate Light" panose="02000506000000020004" pitchFamily="2" charset="0"/>
              </a:rPr>
              <a:t>Fuente: Banco Central</a:t>
            </a:r>
          </a:p>
        </p:txBody>
      </p:sp>
      <p:sp>
        <p:nvSpPr>
          <p:cNvPr id="12" name="CuadroTexto 11">
            <a:extLst>
              <a:ext uri="{FF2B5EF4-FFF2-40B4-BE49-F238E27FC236}">
                <a16:creationId xmlns:a16="http://schemas.microsoft.com/office/drawing/2014/main" id="{BDF6DC20-8D16-18DF-0DEB-67FC15DC701F}"/>
              </a:ext>
            </a:extLst>
          </p:cNvPr>
          <p:cNvSpPr txBox="1"/>
          <p:nvPr/>
        </p:nvSpPr>
        <p:spPr>
          <a:xfrm>
            <a:off x="1097925" y="3684902"/>
            <a:ext cx="2787187" cy="215444"/>
          </a:xfrm>
          <a:prstGeom prst="rect">
            <a:avLst/>
          </a:prstGeom>
          <a:noFill/>
        </p:spPr>
        <p:txBody>
          <a:bodyPr wrap="square" rtlCol="0">
            <a:spAutoFit/>
          </a:bodyPr>
          <a:lstStyle/>
          <a:p>
            <a:r>
              <a:rPr lang="es-CL" sz="800" dirty="0">
                <a:solidFill>
                  <a:schemeClr val="bg1"/>
                </a:solidFill>
                <a:latin typeface="EYInterstate Light" panose="02000506000000020004" pitchFamily="2" charset="0"/>
              </a:rPr>
              <a:t>Fuente: Servicio Nacional de Aduanas</a:t>
            </a:r>
          </a:p>
        </p:txBody>
      </p:sp>
      <p:sp>
        <p:nvSpPr>
          <p:cNvPr id="13" name="CuadroTexto 12">
            <a:extLst>
              <a:ext uri="{FF2B5EF4-FFF2-40B4-BE49-F238E27FC236}">
                <a16:creationId xmlns:a16="http://schemas.microsoft.com/office/drawing/2014/main" id="{56495465-4860-D6C9-F915-4D8929D2C9E6}"/>
              </a:ext>
            </a:extLst>
          </p:cNvPr>
          <p:cNvSpPr txBox="1"/>
          <p:nvPr/>
        </p:nvSpPr>
        <p:spPr>
          <a:xfrm>
            <a:off x="7348207" y="3726564"/>
            <a:ext cx="1761038" cy="215444"/>
          </a:xfrm>
          <a:prstGeom prst="rect">
            <a:avLst/>
          </a:prstGeom>
          <a:noFill/>
        </p:spPr>
        <p:txBody>
          <a:bodyPr wrap="square" rtlCol="0">
            <a:spAutoFit/>
          </a:bodyPr>
          <a:lstStyle/>
          <a:p>
            <a:r>
              <a:rPr lang="es-CL" sz="800" dirty="0">
                <a:solidFill>
                  <a:schemeClr val="bg1"/>
                </a:solidFill>
                <a:latin typeface="EYInterstate Light" panose="02000506000000020004" pitchFamily="2" charset="0"/>
              </a:rPr>
              <a:t>Fuente: Banco Central</a:t>
            </a:r>
          </a:p>
        </p:txBody>
      </p:sp>
      <p:pic>
        <p:nvPicPr>
          <p:cNvPr id="15" name="Gráfico 14" descr="Carretilla para transporte contorno">
            <a:extLst>
              <a:ext uri="{FF2B5EF4-FFF2-40B4-BE49-F238E27FC236}">
                <a16:creationId xmlns:a16="http://schemas.microsoft.com/office/drawing/2014/main" id="{6AE2DC23-ECB6-C5C3-39BA-327E6F4970E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019816" y="4816465"/>
            <a:ext cx="914400" cy="914400"/>
          </a:xfrm>
          <a:prstGeom prst="rect">
            <a:avLst/>
          </a:prstGeom>
        </p:spPr>
      </p:pic>
      <p:pic>
        <p:nvPicPr>
          <p:cNvPr id="18" name="Gráfico 17" descr="Flecha lineal: curva en sentido contrario de las agujas del reloj con relleno sólido">
            <a:extLst>
              <a:ext uri="{FF2B5EF4-FFF2-40B4-BE49-F238E27FC236}">
                <a16:creationId xmlns:a16="http://schemas.microsoft.com/office/drawing/2014/main" id="{89C1239C-58C3-223A-8843-D2E01A79CB7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4994071">
            <a:off x="1733381" y="4296674"/>
            <a:ext cx="1019192" cy="1019192"/>
          </a:xfrm>
          <a:prstGeom prst="rect">
            <a:avLst/>
          </a:prstGeom>
        </p:spPr>
      </p:pic>
      <p:pic>
        <p:nvPicPr>
          <p:cNvPr id="1026" name="Picture 2" descr="upload.wikimedia.org/wikipedia/commons/f/fa/Flag_o...">
            <a:extLst>
              <a:ext uri="{FF2B5EF4-FFF2-40B4-BE49-F238E27FC236}">
                <a16:creationId xmlns:a16="http://schemas.microsoft.com/office/drawing/2014/main" id="{382B0C18-9AEC-EA08-D657-07CD420D0A5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88740" y="5532033"/>
            <a:ext cx="889915" cy="59179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pload.wikimedia.org/wikipedia/commons/7/78/Flag_o...">
            <a:extLst>
              <a:ext uri="{FF2B5EF4-FFF2-40B4-BE49-F238E27FC236}">
                <a16:creationId xmlns:a16="http://schemas.microsoft.com/office/drawing/2014/main" id="{00D2E006-9DA5-75C2-B9F8-A358A63029A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47388" y="4480487"/>
            <a:ext cx="889915" cy="591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7216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o 3" hidden="1">
            <a:extLst>
              <a:ext uri="{FF2B5EF4-FFF2-40B4-BE49-F238E27FC236}">
                <a16:creationId xmlns:a16="http://schemas.microsoft.com/office/drawing/2014/main" id="{36C9E543-88AB-ABBC-F8F3-41432B47C640}"/>
              </a:ext>
            </a:extLst>
          </p:cNvPr>
          <p:cNvGraphicFramePr>
            <a:graphicFrameLocks noChangeAspect="1"/>
          </p:cNvGraphicFramePr>
          <p:nvPr>
            <p:custDataLst>
              <p:tags r:id="rId1"/>
            </p:custDataLst>
            <p:extLst>
              <p:ext uri="{D42A27DB-BD31-4B8C-83A1-F6EECF244321}">
                <p14:modId xmlns:p14="http://schemas.microsoft.com/office/powerpoint/2010/main" val="9580449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4" imgW="473" imgH="476" progId="TCLayout.ActiveDocument.1">
                  <p:embed/>
                </p:oleObj>
              </mc:Choice>
              <mc:Fallback>
                <p:oleObj name="Diapositiva de think-cell" r:id="rId4" imgW="473" imgH="476" progId="TCLayout.ActiveDocument.1">
                  <p:embed/>
                  <p:pic>
                    <p:nvPicPr>
                      <p:cNvPr id="4" name="Objeto 3" hidden="1">
                        <a:extLst>
                          <a:ext uri="{FF2B5EF4-FFF2-40B4-BE49-F238E27FC236}">
                            <a16:creationId xmlns:a16="http://schemas.microsoft.com/office/drawing/2014/main" id="{36C9E543-88AB-ABBC-F8F3-41432B47C64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a16="http://schemas.microsoft.com/office/drawing/2014/main" id="{287671A4-CE7D-FCA3-69F0-484B891FAD97}"/>
              </a:ext>
            </a:extLst>
          </p:cNvPr>
          <p:cNvSpPr>
            <a:spLocks noGrp="1"/>
          </p:cNvSpPr>
          <p:nvPr>
            <p:ph type="title"/>
          </p:nvPr>
        </p:nvSpPr>
        <p:spPr/>
        <p:txBody>
          <a:bodyPr vert="horz"/>
          <a:lstStyle/>
          <a:p>
            <a:r>
              <a:rPr lang="es-CL" b="1" dirty="0"/>
              <a:t>Inversión en LATAM</a:t>
            </a:r>
          </a:p>
        </p:txBody>
      </p:sp>
      <p:sp>
        <p:nvSpPr>
          <p:cNvPr id="7" name="Textfeld 18">
            <a:extLst>
              <a:ext uri="{FF2B5EF4-FFF2-40B4-BE49-F238E27FC236}">
                <a16:creationId xmlns:a16="http://schemas.microsoft.com/office/drawing/2014/main" id="{56A8C828-83E1-C419-360D-69E60DDC4DD1}"/>
              </a:ext>
            </a:extLst>
          </p:cNvPr>
          <p:cNvSpPr txBox="1"/>
          <p:nvPr/>
        </p:nvSpPr>
        <p:spPr bwMode="gray">
          <a:xfrm>
            <a:off x="2911162" y="5564878"/>
            <a:ext cx="2998094" cy="862800"/>
          </a:xfrm>
          <a:prstGeom prst="rect">
            <a:avLst/>
          </a:prstGeom>
          <a:noFill/>
        </p:spPr>
        <p:txBody>
          <a:bodyPr wrap="square" lIns="0" tIns="0" rIns="0" bIns="0" rtlCol="0" anchor="ctr" anchorCtr="0">
            <a:spAutoFit/>
          </a:bodyPr>
          <a:lstStyle>
            <a:defPPr>
              <a:defRPr lang="en-US"/>
            </a:defPPr>
            <a:lvl1pPr>
              <a:lnSpc>
                <a:spcPct val="95000"/>
              </a:lnSpc>
              <a:spcAft>
                <a:spcPts val="800"/>
              </a:spcAft>
              <a:buClr>
                <a:srgbClr val="969696"/>
              </a:buClr>
              <a:tabLst>
                <a:tab pos="180975" algn="l"/>
              </a:tabLst>
              <a:defRPr sz="1400">
                <a:solidFill>
                  <a:schemeClr val="bg1"/>
                </a:solidFill>
                <a:latin typeface="+mj-lt"/>
              </a:defRPr>
            </a:lvl1pPr>
          </a:lstStyle>
          <a:p>
            <a:r>
              <a:rPr lang="es-CL" sz="2000" b="1" dirty="0">
                <a:solidFill>
                  <a:srgbClr val="FFE600"/>
                </a:solidFill>
                <a:latin typeface="EYInterstate Light"/>
              </a:rPr>
              <a:t>Búsqueda de talentos</a:t>
            </a:r>
          </a:p>
          <a:p>
            <a:r>
              <a:rPr lang="es-CL" sz="1600" b="1" dirty="0">
                <a:latin typeface="EYInterstate Light"/>
              </a:rPr>
              <a:t>Establecer network con visión local</a:t>
            </a:r>
          </a:p>
        </p:txBody>
      </p:sp>
      <p:sp>
        <p:nvSpPr>
          <p:cNvPr id="8" name="Textfeld 19">
            <a:extLst>
              <a:ext uri="{FF2B5EF4-FFF2-40B4-BE49-F238E27FC236}">
                <a16:creationId xmlns:a16="http://schemas.microsoft.com/office/drawing/2014/main" id="{EADE5D8B-D8B4-3839-CEB8-F78E2A958598}"/>
              </a:ext>
            </a:extLst>
          </p:cNvPr>
          <p:cNvSpPr txBox="1"/>
          <p:nvPr/>
        </p:nvSpPr>
        <p:spPr bwMode="gray">
          <a:xfrm>
            <a:off x="8748778" y="1918843"/>
            <a:ext cx="2041127" cy="862800"/>
          </a:xfrm>
          <a:prstGeom prst="rect">
            <a:avLst/>
          </a:prstGeom>
          <a:noFill/>
        </p:spPr>
        <p:txBody>
          <a:bodyPr wrap="square" lIns="0" tIns="0" rIns="0" bIns="0" rtlCol="0" anchor="ctr" anchorCtr="0">
            <a:spAutoFit/>
          </a:bodyPr>
          <a:lstStyle>
            <a:defPPr>
              <a:defRPr lang="en-US"/>
            </a:defPPr>
            <a:lvl1pPr>
              <a:lnSpc>
                <a:spcPct val="95000"/>
              </a:lnSpc>
              <a:spcAft>
                <a:spcPts val="800"/>
              </a:spcAft>
              <a:buClr>
                <a:srgbClr val="969696"/>
              </a:buClr>
              <a:tabLst>
                <a:tab pos="180975" algn="l"/>
              </a:tabLst>
              <a:defRPr sz="1400">
                <a:solidFill>
                  <a:schemeClr val="bg1"/>
                </a:solidFill>
                <a:latin typeface="+mj-lt"/>
              </a:defRPr>
            </a:lvl1pPr>
          </a:lstStyle>
          <a:p>
            <a:r>
              <a:rPr lang="es-CL" sz="2000" b="1" dirty="0">
                <a:solidFill>
                  <a:srgbClr val="FFE600"/>
                </a:solidFill>
                <a:latin typeface="EYInterstate Light"/>
              </a:rPr>
              <a:t>M&amp;A </a:t>
            </a:r>
          </a:p>
          <a:p>
            <a:r>
              <a:rPr lang="es-CL" sz="1600" b="1" dirty="0">
                <a:latin typeface="EYInterstate Light"/>
              </a:rPr>
              <a:t>Adaptación eficiente a la industria local</a:t>
            </a:r>
          </a:p>
        </p:txBody>
      </p:sp>
      <p:sp>
        <p:nvSpPr>
          <p:cNvPr id="9" name="Textfeld 20">
            <a:extLst>
              <a:ext uri="{FF2B5EF4-FFF2-40B4-BE49-F238E27FC236}">
                <a16:creationId xmlns:a16="http://schemas.microsoft.com/office/drawing/2014/main" id="{0224291B-0B97-CFA1-DE31-E14A27E0791F}"/>
              </a:ext>
            </a:extLst>
          </p:cNvPr>
          <p:cNvSpPr txBox="1"/>
          <p:nvPr/>
        </p:nvSpPr>
        <p:spPr bwMode="gray">
          <a:xfrm>
            <a:off x="8929787" y="5570234"/>
            <a:ext cx="2275333" cy="628890"/>
          </a:xfrm>
          <a:prstGeom prst="rect">
            <a:avLst/>
          </a:prstGeom>
          <a:noFill/>
        </p:spPr>
        <p:txBody>
          <a:bodyPr wrap="square" lIns="0" tIns="0" rIns="0" bIns="0" rtlCol="0" anchor="ctr" anchorCtr="0">
            <a:spAutoFit/>
          </a:bodyPr>
          <a:lstStyle>
            <a:defPPr>
              <a:defRPr lang="en-US"/>
            </a:defPPr>
            <a:lvl1pPr>
              <a:lnSpc>
                <a:spcPct val="95000"/>
              </a:lnSpc>
              <a:spcAft>
                <a:spcPts val="800"/>
              </a:spcAft>
              <a:buClr>
                <a:srgbClr val="969696"/>
              </a:buClr>
              <a:tabLst>
                <a:tab pos="180975" algn="l"/>
              </a:tabLst>
              <a:defRPr sz="1400">
                <a:solidFill>
                  <a:schemeClr val="bg1"/>
                </a:solidFill>
                <a:latin typeface="+mj-lt"/>
              </a:defRPr>
            </a:lvl1pPr>
          </a:lstStyle>
          <a:p>
            <a:r>
              <a:rPr lang="es-CL" sz="2000" b="1" dirty="0">
                <a:solidFill>
                  <a:srgbClr val="FFE600"/>
                </a:solidFill>
                <a:latin typeface="EYInterstate Light"/>
              </a:rPr>
              <a:t>Licitación</a:t>
            </a:r>
          </a:p>
          <a:p>
            <a:r>
              <a:rPr lang="es-CL" sz="1600" b="1" dirty="0">
                <a:latin typeface="EYInterstate Light"/>
              </a:rPr>
              <a:t>Pública y privada</a:t>
            </a:r>
          </a:p>
        </p:txBody>
      </p:sp>
      <p:sp>
        <p:nvSpPr>
          <p:cNvPr id="10" name="Ellipse 45">
            <a:extLst>
              <a:ext uri="{FF2B5EF4-FFF2-40B4-BE49-F238E27FC236}">
                <a16:creationId xmlns:a16="http://schemas.microsoft.com/office/drawing/2014/main" id="{8705B80B-F5DA-2D59-9F0F-622112DF73EF}"/>
              </a:ext>
            </a:extLst>
          </p:cNvPr>
          <p:cNvSpPr/>
          <p:nvPr/>
        </p:nvSpPr>
        <p:spPr bwMode="gray">
          <a:xfrm>
            <a:off x="5603326" y="2743104"/>
            <a:ext cx="3145452" cy="3145452"/>
          </a:xfrm>
          <a:prstGeom prst="ellipse">
            <a:avLst/>
          </a:prstGeom>
          <a:solidFill>
            <a:srgbClr val="FFE600"/>
          </a:solidFill>
          <a:ln w="12700">
            <a:solidFill>
              <a:sysClr val="window" lastClr="FFFFFF"/>
            </a:solidFill>
            <a:prstDash val="lgDashDot"/>
            <a:miter lim="800000"/>
            <a:headEnd/>
            <a:tailEnd/>
          </a:ln>
          <a:effectLst/>
        </p:spPr>
        <p:txBody>
          <a:bodyPr lIns="108000" tIns="108000" rIns="144000" bIns="72000" anchor="ctr" anchorCtr="0"/>
          <a:lstStyle/>
          <a:p>
            <a:pPr marL="0" marR="0" lvl="0" indent="0" algn="ctr" defTabSz="914400" eaLnBrk="1" fontAlgn="auto" latinLnBrk="0" hangingPunct="1">
              <a:lnSpc>
                <a:spcPct val="95000"/>
              </a:lnSpc>
              <a:spcBef>
                <a:spcPts val="0"/>
              </a:spcBef>
              <a:spcAft>
                <a:spcPts val="800"/>
              </a:spcAft>
              <a:buClr>
                <a:srgbClr val="969696"/>
              </a:buClr>
              <a:buSzTx/>
              <a:buFontTx/>
              <a:buNone/>
              <a:tabLst/>
              <a:defRPr/>
            </a:pPr>
            <a:endParaRPr kumimoji="0" lang="de-DE" sz="1800" b="0" i="0" u="none" strike="noStrike" kern="0" cap="none" spc="0" normalizeH="0" baseline="0" noProof="1">
              <a:ln>
                <a:noFill/>
              </a:ln>
              <a:solidFill>
                <a:srgbClr val="646464"/>
              </a:solidFill>
              <a:effectLst/>
              <a:uLnTx/>
              <a:uFillTx/>
              <a:latin typeface="Arial"/>
              <a:cs typeface="Arial" panose="020B0604020202020204" pitchFamily="34" charset="0"/>
            </a:endParaRPr>
          </a:p>
        </p:txBody>
      </p:sp>
      <p:sp>
        <p:nvSpPr>
          <p:cNvPr id="11" name="Ellipse 46">
            <a:extLst>
              <a:ext uri="{FF2B5EF4-FFF2-40B4-BE49-F238E27FC236}">
                <a16:creationId xmlns:a16="http://schemas.microsoft.com/office/drawing/2014/main" id="{FF13600A-4927-2793-3BD5-79A164C19888}"/>
              </a:ext>
            </a:extLst>
          </p:cNvPr>
          <p:cNvSpPr/>
          <p:nvPr/>
        </p:nvSpPr>
        <p:spPr bwMode="gray">
          <a:xfrm>
            <a:off x="5996508" y="3136286"/>
            <a:ext cx="2359089" cy="2359089"/>
          </a:xfrm>
          <a:prstGeom prst="ellipse">
            <a:avLst/>
          </a:prstGeom>
          <a:solidFill>
            <a:srgbClr val="2E2E38"/>
          </a:solidFill>
          <a:ln w="19050" cap="flat" cmpd="sng" algn="ctr">
            <a:solidFill>
              <a:srgbClr val="FFE600"/>
            </a:solidFill>
            <a:prstDash val="sysDot"/>
            <a:headEnd/>
            <a:tailEnd/>
          </a:ln>
          <a:effectLst/>
        </p:spPr>
        <p:txBody>
          <a:bodyPr lIns="72000" tIns="36000" rIns="72000" bIns="36000" anchor="ctr" anchorCtr="0"/>
          <a:lstStyle/>
          <a:p>
            <a:pPr marL="0" marR="0" lvl="0" indent="0" algn="ctr" defTabSz="914400" eaLnBrk="1" fontAlgn="auto" latinLnBrk="0" hangingPunct="1">
              <a:lnSpc>
                <a:spcPct val="95000"/>
              </a:lnSpc>
              <a:spcBef>
                <a:spcPts val="0"/>
              </a:spcBef>
              <a:spcAft>
                <a:spcPts val="800"/>
              </a:spcAft>
              <a:buClr>
                <a:srgbClr val="969696"/>
              </a:buClr>
              <a:buSzTx/>
              <a:buFontTx/>
              <a:buNone/>
              <a:tabLst/>
              <a:defRPr/>
            </a:pPr>
            <a:endParaRPr kumimoji="0" lang="de-DE" sz="1800" b="1" i="0" u="none" strike="noStrike" kern="0" cap="none" spc="0" normalizeH="0" baseline="0" noProof="1">
              <a:ln>
                <a:noFill/>
              </a:ln>
              <a:solidFill>
                <a:srgbClr val="646464"/>
              </a:solidFill>
              <a:effectLst/>
              <a:uLnTx/>
              <a:uFillTx/>
              <a:latin typeface="Arial"/>
              <a:cs typeface="Arial" panose="020B0604020202020204" pitchFamily="34" charset="0"/>
            </a:endParaRPr>
          </a:p>
        </p:txBody>
      </p:sp>
      <p:sp>
        <p:nvSpPr>
          <p:cNvPr id="12" name="Ellipse 47">
            <a:extLst>
              <a:ext uri="{FF2B5EF4-FFF2-40B4-BE49-F238E27FC236}">
                <a16:creationId xmlns:a16="http://schemas.microsoft.com/office/drawing/2014/main" id="{D0E66071-BA36-890C-0B4F-3B2CF07FCA2F}"/>
              </a:ext>
            </a:extLst>
          </p:cNvPr>
          <p:cNvSpPr/>
          <p:nvPr/>
        </p:nvSpPr>
        <p:spPr bwMode="gray">
          <a:xfrm>
            <a:off x="6389689" y="3529467"/>
            <a:ext cx="1572726" cy="1572726"/>
          </a:xfrm>
          <a:prstGeom prst="ellipse">
            <a:avLst/>
          </a:prstGeom>
          <a:solidFill>
            <a:srgbClr val="FFE600"/>
          </a:solidFill>
          <a:ln w="19050">
            <a:solidFill>
              <a:srgbClr val="FFFFFF"/>
            </a:solidFill>
            <a:miter lim="800000"/>
            <a:headEnd/>
            <a:tailEnd/>
          </a:ln>
          <a:effectLst/>
        </p:spPr>
        <p:txBody>
          <a:bodyPr lIns="72000" tIns="36000" rIns="72000" bIns="36000" anchor="ctr" anchorCtr="0"/>
          <a:lstStyle/>
          <a:p>
            <a:pPr marL="0" marR="0" lvl="0" indent="0" algn="ctr" defTabSz="914400" eaLnBrk="1" fontAlgn="auto" latinLnBrk="0" hangingPunct="1">
              <a:lnSpc>
                <a:spcPct val="95000"/>
              </a:lnSpc>
              <a:spcBef>
                <a:spcPts val="0"/>
              </a:spcBef>
              <a:spcAft>
                <a:spcPts val="800"/>
              </a:spcAft>
              <a:buClr>
                <a:srgbClr val="969696"/>
              </a:buClr>
              <a:buSzTx/>
              <a:buFontTx/>
              <a:buNone/>
              <a:tabLst/>
              <a:defRPr/>
            </a:pPr>
            <a:endParaRPr kumimoji="0" lang="de-DE" sz="1800" b="1" i="0" u="none" strike="noStrike" kern="0" cap="none" spc="0" normalizeH="0" baseline="0" noProof="1">
              <a:ln>
                <a:noFill/>
              </a:ln>
              <a:solidFill>
                <a:srgbClr val="646464"/>
              </a:solidFill>
              <a:effectLst/>
              <a:uLnTx/>
              <a:uFillTx/>
              <a:latin typeface="Arial"/>
              <a:cs typeface="Arial" panose="020B0604020202020204" pitchFamily="34" charset="0"/>
            </a:endParaRPr>
          </a:p>
        </p:txBody>
      </p:sp>
      <p:sp>
        <p:nvSpPr>
          <p:cNvPr id="13" name="Ellipse 22">
            <a:extLst>
              <a:ext uri="{FF2B5EF4-FFF2-40B4-BE49-F238E27FC236}">
                <a16:creationId xmlns:a16="http://schemas.microsoft.com/office/drawing/2014/main" id="{8B8CE301-0E41-A4DB-293F-DCA140DDDCA7}"/>
              </a:ext>
            </a:extLst>
          </p:cNvPr>
          <p:cNvSpPr/>
          <p:nvPr/>
        </p:nvSpPr>
        <p:spPr bwMode="gray">
          <a:xfrm>
            <a:off x="5210465" y="2350243"/>
            <a:ext cx="3931174" cy="3931174"/>
          </a:xfrm>
          <a:prstGeom prst="ellipse">
            <a:avLst/>
          </a:prstGeom>
          <a:noFill/>
          <a:ln w="19050">
            <a:solidFill>
              <a:srgbClr val="FFE600"/>
            </a:solidFill>
            <a:prstDash val="solid"/>
            <a:round/>
            <a:headEnd/>
            <a:tailEnd/>
          </a:ln>
          <a:effectLst/>
        </p:spPr>
        <p:txBody>
          <a:bodyPr wrap="none"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646464"/>
              </a:solidFill>
              <a:effectLst/>
              <a:uLnTx/>
              <a:uFillTx/>
              <a:latin typeface="Arial"/>
            </a:endParaRPr>
          </a:p>
        </p:txBody>
      </p:sp>
      <p:cxnSp>
        <p:nvCxnSpPr>
          <p:cNvPr id="14" name="Gerade Verbindung mit Pfeil 52">
            <a:extLst>
              <a:ext uri="{FF2B5EF4-FFF2-40B4-BE49-F238E27FC236}">
                <a16:creationId xmlns:a16="http://schemas.microsoft.com/office/drawing/2014/main" id="{26A77457-1FAC-598E-2080-A143AE7D9844}"/>
              </a:ext>
            </a:extLst>
          </p:cNvPr>
          <p:cNvCxnSpPr>
            <a:cxnSpLocks/>
          </p:cNvCxnSpPr>
          <p:nvPr/>
        </p:nvCxnSpPr>
        <p:spPr bwMode="gray">
          <a:xfrm rot="5400000" flipH="1" flipV="1">
            <a:off x="4809740" y="4314945"/>
            <a:ext cx="4732625" cy="1770"/>
          </a:xfrm>
          <a:prstGeom prst="straightConnector1">
            <a:avLst/>
          </a:prstGeom>
          <a:solidFill>
            <a:srgbClr val="808080"/>
          </a:solidFill>
          <a:ln w="25400" cap="flat" cmpd="sng" algn="ctr">
            <a:solidFill>
              <a:srgbClr val="FFE600"/>
            </a:solidFill>
            <a:prstDash val="solid"/>
            <a:headEnd type="triangle"/>
            <a:tailEnd type="triangle"/>
          </a:ln>
          <a:effectLst/>
        </p:spPr>
      </p:cxnSp>
      <p:cxnSp>
        <p:nvCxnSpPr>
          <p:cNvPr id="15" name="Gerade Verbindung mit Pfeil 53">
            <a:extLst>
              <a:ext uri="{FF2B5EF4-FFF2-40B4-BE49-F238E27FC236}">
                <a16:creationId xmlns:a16="http://schemas.microsoft.com/office/drawing/2014/main" id="{DEBCDEBA-A524-0143-5D12-45AA34BAD9E6}"/>
              </a:ext>
            </a:extLst>
          </p:cNvPr>
          <p:cNvCxnSpPr>
            <a:cxnSpLocks/>
          </p:cNvCxnSpPr>
          <p:nvPr/>
        </p:nvCxnSpPr>
        <p:spPr bwMode="gray">
          <a:xfrm>
            <a:off x="4809825" y="4315829"/>
            <a:ext cx="4734226" cy="2"/>
          </a:xfrm>
          <a:prstGeom prst="straightConnector1">
            <a:avLst/>
          </a:prstGeom>
          <a:solidFill>
            <a:srgbClr val="808080"/>
          </a:solidFill>
          <a:ln w="25400" cap="flat" cmpd="sng" algn="ctr">
            <a:solidFill>
              <a:srgbClr val="FFE600"/>
            </a:solidFill>
            <a:prstDash val="solid"/>
            <a:headEnd type="triangle"/>
            <a:tailEnd type="triangle"/>
          </a:ln>
          <a:effectLst/>
        </p:spPr>
      </p:cxnSp>
      <p:sp>
        <p:nvSpPr>
          <p:cNvPr id="16" name="Ellipse 54">
            <a:extLst>
              <a:ext uri="{FF2B5EF4-FFF2-40B4-BE49-F238E27FC236}">
                <a16:creationId xmlns:a16="http://schemas.microsoft.com/office/drawing/2014/main" id="{E39CF16D-9BBA-8E0E-88AF-0F7AC44A3BB2}"/>
              </a:ext>
            </a:extLst>
          </p:cNvPr>
          <p:cNvSpPr/>
          <p:nvPr/>
        </p:nvSpPr>
        <p:spPr bwMode="gray">
          <a:xfrm>
            <a:off x="6620079" y="3758972"/>
            <a:ext cx="1113717" cy="1113716"/>
          </a:xfrm>
          <a:prstGeom prst="ellipse">
            <a:avLst/>
          </a:prstGeom>
          <a:solidFill>
            <a:sysClr val="window" lastClr="FFFFFF"/>
          </a:solidFill>
          <a:ln w="19050" cap="flat" cmpd="sng" algn="ctr">
            <a:solidFill>
              <a:srgbClr val="FFE600"/>
            </a:solidFill>
            <a:prstDash val="solid"/>
            <a:headEnd/>
            <a:tailEnd/>
          </a:ln>
          <a:effectLst/>
        </p:spPr>
        <p:txBody>
          <a:bodyPr lIns="144000" tIns="108000" rIns="72000" bIns="72000"/>
          <a:lstStyle/>
          <a:p>
            <a:pPr marL="190500" marR="0" lvl="0" indent="-190500" defTabSz="914400" eaLnBrk="1" fontAlgn="auto" latinLnBrk="0" hangingPunct="1">
              <a:lnSpc>
                <a:spcPct val="95000"/>
              </a:lnSpc>
              <a:spcBef>
                <a:spcPts val="0"/>
              </a:spcBef>
              <a:spcAft>
                <a:spcPts val="800"/>
              </a:spcAft>
              <a:buClr>
                <a:srgbClr val="969696"/>
              </a:buClr>
              <a:buSzTx/>
              <a:buFont typeface="Wingdings" pitchFamily="2" charset="2"/>
              <a:buChar char="§"/>
              <a:tabLst/>
              <a:defRPr/>
            </a:pPr>
            <a:endParaRPr kumimoji="0" lang="de-DE" sz="1600" b="1" i="0" u="none" strike="noStrike" kern="0" cap="none" spc="0" normalizeH="0" baseline="0" noProof="1">
              <a:ln>
                <a:noFill/>
              </a:ln>
              <a:solidFill>
                <a:srgbClr val="646464"/>
              </a:solidFill>
              <a:effectLst/>
              <a:uLnTx/>
              <a:uFillTx/>
              <a:latin typeface="Arial"/>
              <a:cs typeface="Arial" panose="020B0604020202020204" pitchFamily="34" charset="0"/>
            </a:endParaRPr>
          </a:p>
        </p:txBody>
      </p:sp>
      <p:sp>
        <p:nvSpPr>
          <p:cNvPr id="17" name="Textfeld 55">
            <a:extLst>
              <a:ext uri="{FF2B5EF4-FFF2-40B4-BE49-F238E27FC236}">
                <a16:creationId xmlns:a16="http://schemas.microsoft.com/office/drawing/2014/main" id="{383BEEC4-C8FE-C9E2-7828-7350FB96D507}"/>
              </a:ext>
            </a:extLst>
          </p:cNvPr>
          <p:cNvSpPr txBox="1"/>
          <p:nvPr/>
        </p:nvSpPr>
        <p:spPr bwMode="gray">
          <a:xfrm>
            <a:off x="6865789" y="4100387"/>
            <a:ext cx="618759" cy="430887"/>
          </a:xfrm>
          <a:prstGeom prst="rect">
            <a:avLst/>
          </a:prstGeom>
          <a:noFill/>
        </p:spPr>
        <p:txBody>
          <a:bodyPr wrap="none" lIns="0" tIns="0" rIns="0" bIns="0" rtlCol="0" anchor="ctr" anchorCtr="0">
            <a:spAutoFit/>
          </a:bodyPr>
          <a:lstStyle/>
          <a:p>
            <a:pPr algn="ctr">
              <a:defRPr/>
            </a:pPr>
            <a:r>
              <a:rPr lang="de-DE" sz="1400" b="1" kern="0" noProof="1">
                <a:solidFill>
                  <a:srgbClr val="2E2E38"/>
                </a:solidFill>
                <a:latin typeface="EYInterstate Light"/>
              </a:rPr>
              <a:t>LATAM</a:t>
            </a:r>
          </a:p>
          <a:p>
            <a:pPr algn="ctr">
              <a:defRPr/>
            </a:pPr>
            <a:r>
              <a:rPr lang="de-DE" sz="1400" b="1" kern="0" noProof="1">
                <a:solidFill>
                  <a:srgbClr val="2E2E38"/>
                </a:solidFill>
                <a:latin typeface="EYInterstate Light"/>
              </a:rPr>
              <a:t>Chile</a:t>
            </a:r>
          </a:p>
        </p:txBody>
      </p:sp>
      <p:sp>
        <p:nvSpPr>
          <p:cNvPr id="24" name="Rectangle 24">
            <a:extLst>
              <a:ext uri="{FF2B5EF4-FFF2-40B4-BE49-F238E27FC236}">
                <a16:creationId xmlns:a16="http://schemas.microsoft.com/office/drawing/2014/main" id="{E6A818FA-2567-E2BB-E8F7-1D727ECD44E2}"/>
              </a:ext>
            </a:extLst>
          </p:cNvPr>
          <p:cNvSpPr/>
          <p:nvPr/>
        </p:nvSpPr>
        <p:spPr>
          <a:xfrm>
            <a:off x="448894" y="1481550"/>
            <a:ext cx="3046666" cy="3510407"/>
          </a:xfrm>
          <a:prstGeom prst="rect">
            <a:avLst/>
          </a:prstGeom>
          <a:solidFill>
            <a:srgbClr val="2E2E38"/>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216000" rIns="252000" rtlCol="0" anchor="t"/>
          <a:lstStyle/>
          <a:p>
            <a:pPr>
              <a:lnSpc>
                <a:spcPct val="95000"/>
              </a:lnSpc>
              <a:spcAft>
                <a:spcPts val="800"/>
              </a:spcAft>
              <a:buClr>
                <a:srgbClr val="969696"/>
              </a:buClr>
              <a:tabLst>
                <a:tab pos="180975" algn="l"/>
              </a:tabLst>
              <a:defRPr/>
            </a:pPr>
            <a:r>
              <a:rPr lang="es-CL" b="1" dirty="0">
                <a:solidFill>
                  <a:srgbClr val="FFE600"/>
                </a:solidFill>
                <a:latin typeface="EYInterstate Light"/>
              </a:rPr>
              <a:t>Target</a:t>
            </a:r>
          </a:p>
          <a:p>
            <a:pPr marL="285750" indent="-285750">
              <a:lnSpc>
                <a:spcPct val="95000"/>
              </a:lnSpc>
              <a:spcAft>
                <a:spcPts val="800"/>
              </a:spcAft>
              <a:buClr>
                <a:srgbClr val="969696"/>
              </a:buClr>
              <a:buFont typeface="Arial" panose="020B0604020202020204" pitchFamily="34" charset="0"/>
              <a:buChar char="•"/>
              <a:tabLst>
                <a:tab pos="180975" algn="l"/>
              </a:tabLst>
              <a:defRPr/>
            </a:pPr>
            <a:r>
              <a:rPr lang="es-CL" b="1" dirty="0">
                <a:solidFill>
                  <a:prstClr val="white"/>
                </a:solidFill>
                <a:latin typeface="EYInterstate Light"/>
              </a:rPr>
              <a:t>Tecnología, telecomunicaciones, medios y entretenimiento</a:t>
            </a:r>
          </a:p>
          <a:p>
            <a:pPr marL="285750" indent="-285750">
              <a:lnSpc>
                <a:spcPct val="95000"/>
              </a:lnSpc>
              <a:spcAft>
                <a:spcPts val="800"/>
              </a:spcAft>
              <a:buClr>
                <a:srgbClr val="969696"/>
              </a:buClr>
              <a:buFont typeface="Arial" panose="020B0604020202020204" pitchFamily="34" charset="0"/>
              <a:buChar char="•"/>
              <a:tabLst>
                <a:tab pos="180975" algn="l"/>
              </a:tabLst>
              <a:defRPr/>
            </a:pPr>
            <a:r>
              <a:rPr lang="es-CL" b="1" dirty="0">
                <a:solidFill>
                  <a:prstClr val="white"/>
                </a:solidFill>
                <a:latin typeface="EYInterstate Light"/>
              </a:rPr>
              <a:t>Industria automotriz</a:t>
            </a:r>
          </a:p>
          <a:p>
            <a:pPr marL="285750" indent="-285750">
              <a:lnSpc>
                <a:spcPct val="95000"/>
              </a:lnSpc>
              <a:spcAft>
                <a:spcPts val="800"/>
              </a:spcAft>
              <a:buClr>
                <a:srgbClr val="969696"/>
              </a:buClr>
              <a:buFont typeface="Arial" panose="020B0604020202020204" pitchFamily="34" charset="0"/>
              <a:buChar char="•"/>
              <a:tabLst>
                <a:tab pos="180975" algn="l"/>
              </a:tabLst>
              <a:defRPr/>
            </a:pPr>
            <a:r>
              <a:rPr lang="es-CL" b="1" dirty="0">
                <a:solidFill>
                  <a:prstClr val="white"/>
                </a:solidFill>
                <a:latin typeface="EYInterstate Light"/>
              </a:rPr>
              <a:t>Minería (Litio)</a:t>
            </a:r>
          </a:p>
          <a:p>
            <a:pPr marL="285750" indent="-285750">
              <a:lnSpc>
                <a:spcPct val="95000"/>
              </a:lnSpc>
              <a:spcAft>
                <a:spcPts val="800"/>
              </a:spcAft>
              <a:buClr>
                <a:srgbClr val="969696"/>
              </a:buClr>
              <a:buFont typeface="Arial" panose="020B0604020202020204" pitchFamily="34" charset="0"/>
              <a:buChar char="•"/>
              <a:tabLst>
                <a:tab pos="180975" algn="l"/>
              </a:tabLst>
              <a:defRPr/>
            </a:pPr>
            <a:r>
              <a:rPr lang="es-CL" b="1" dirty="0">
                <a:solidFill>
                  <a:prstClr val="white"/>
                </a:solidFill>
                <a:latin typeface="EYInterstate Light"/>
              </a:rPr>
              <a:t>Energías renovables</a:t>
            </a:r>
          </a:p>
          <a:p>
            <a:pPr marL="285750" indent="-285750">
              <a:lnSpc>
                <a:spcPct val="95000"/>
              </a:lnSpc>
              <a:spcAft>
                <a:spcPts val="800"/>
              </a:spcAft>
              <a:buClr>
                <a:srgbClr val="969696"/>
              </a:buClr>
              <a:buFont typeface="Arial" panose="020B0604020202020204" pitchFamily="34" charset="0"/>
              <a:buChar char="•"/>
              <a:tabLst>
                <a:tab pos="180975" algn="l"/>
              </a:tabLst>
              <a:defRPr/>
            </a:pPr>
            <a:r>
              <a:rPr lang="es-CL" b="1" dirty="0">
                <a:solidFill>
                  <a:prstClr val="white"/>
                </a:solidFill>
                <a:latin typeface="EYInterstate Light"/>
              </a:rPr>
              <a:t>Infraestructura</a:t>
            </a:r>
          </a:p>
          <a:p>
            <a:pPr marR="0" lvl="0" algn="l" defTabSz="914400" eaLnBrk="1" fontAlgn="auto" latinLnBrk="0" hangingPunct="1">
              <a:lnSpc>
                <a:spcPct val="100000"/>
              </a:lnSpc>
              <a:spcBef>
                <a:spcPts val="0"/>
              </a:spcBef>
              <a:spcAft>
                <a:spcPts val="0"/>
              </a:spcAft>
              <a:buClr>
                <a:srgbClr val="FFE600"/>
              </a:buClr>
              <a:buSzTx/>
              <a:tabLst/>
              <a:defRPr/>
            </a:pPr>
            <a:endParaRPr kumimoji="0" lang="es-CL" sz="2400" b="0" i="0" u="none" strike="noStrike" kern="1200" cap="none" spc="0" normalizeH="0" baseline="0" dirty="0">
              <a:ln>
                <a:noFill/>
              </a:ln>
              <a:solidFill>
                <a:schemeClr val="bg1"/>
              </a:solidFill>
              <a:effectLst/>
              <a:uLnTx/>
              <a:uFillTx/>
              <a:latin typeface="EYInterstate Light" panose="02000506000000020004" pitchFamily="2" charset="0"/>
            </a:endParaRPr>
          </a:p>
        </p:txBody>
      </p:sp>
    </p:spTree>
    <p:extLst>
      <p:ext uri="{BB962C8B-B14F-4D97-AF65-F5344CB8AC3E}">
        <p14:creationId xmlns:p14="http://schemas.microsoft.com/office/powerpoint/2010/main" val="751352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3FFAFAB-1AC6-4CA1-2A61-44AB7B930F05}"/>
              </a:ext>
            </a:extLst>
          </p:cNvPr>
          <p:cNvGraphicFramePr>
            <a:graphicFrameLocks noChangeAspect="1"/>
          </p:cNvGraphicFramePr>
          <p:nvPr>
            <p:custDataLst>
              <p:tags r:id="rId1"/>
            </p:custDataLst>
            <p:extLst>
              <p:ext uri="{D42A27DB-BD31-4B8C-83A1-F6EECF244321}">
                <p14:modId xmlns:p14="http://schemas.microsoft.com/office/powerpoint/2010/main" val="30264037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4" imgW="307" imgH="307" progId="TCLayout.ActiveDocument.1">
                  <p:embed/>
                </p:oleObj>
              </mc:Choice>
              <mc:Fallback>
                <p:oleObj name="Diapositiva de think-cell" r:id="rId4" imgW="307" imgH="307" progId="TCLayout.ActiveDocument.1">
                  <p:embed/>
                  <p:pic>
                    <p:nvPicPr>
                      <p:cNvPr id="4" name="Object 3" hidden="1">
                        <a:extLst>
                          <a:ext uri="{FF2B5EF4-FFF2-40B4-BE49-F238E27FC236}">
                            <a16:creationId xmlns:a16="http://schemas.microsoft.com/office/drawing/2014/main" id="{A3FFAFAB-1AC6-4CA1-2A61-44AB7B930F0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Title 4">
            <a:extLst>
              <a:ext uri="{FF2B5EF4-FFF2-40B4-BE49-F238E27FC236}">
                <a16:creationId xmlns:a16="http://schemas.microsoft.com/office/drawing/2014/main" id="{A1692349-1F51-112C-4966-CB2BB6C5DD0B}"/>
              </a:ext>
            </a:extLst>
          </p:cNvPr>
          <p:cNvSpPr>
            <a:spLocks noGrp="1"/>
          </p:cNvSpPr>
          <p:nvPr>
            <p:ph type="title"/>
          </p:nvPr>
        </p:nvSpPr>
        <p:spPr/>
        <p:txBody>
          <a:bodyPr vert="horz"/>
          <a:lstStyle/>
          <a:p>
            <a:r>
              <a:rPr lang="es-CL" b="1" dirty="0"/>
              <a:t>Aspectos Culturales</a:t>
            </a:r>
          </a:p>
        </p:txBody>
      </p:sp>
      <p:sp>
        <p:nvSpPr>
          <p:cNvPr id="22" name="Rectangle 21">
            <a:extLst>
              <a:ext uri="{FF2B5EF4-FFF2-40B4-BE49-F238E27FC236}">
                <a16:creationId xmlns:a16="http://schemas.microsoft.com/office/drawing/2014/main" id="{DD48F7D3-69C1-47BE-3EF2-DD8ACE56B8FF}"/>
              </a:ext>
            </a:extLst>
          </p:cNvPr>
          <p:cNvSpPr/>
          <p:nvPr/>
        </p:nvSpPr>
        <p:spPr>
          <a:xfrm>
            <a:off x="663170" y="1638300"/>
            <a:ext cx="3571312" cy="4648200"/>
          </a:xfrm>
          <a:prstGeom prst="rect">
            <a:avLst/>
          </a:prstGeom>
          <a:solidFill>
            <a:srgbClr val="2E2E38"/>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216000" rIns="252000" rtlCol="0" anchor="t"/>
          <a:lstStyle/>
          <a:p>
            <a:pPr marR="0" lvl="0" algn="l" defTabSz="914400" eaLnBrk="1" fontAlgn="auto" latinLnBrk="0" hangingPunct="1">
              <a:lnSpc>
                <a:spcPct val="100000"/>
              </a:lnSpc>
              <a:spcBef>
                <a:spcPts val="0"/>
              </a:spcBef>
              <a:spcAft>
                <a:spcPts val="0"/>
              </a:spcAft>
              <a:buClr>
                <a:srgbClr val="FFE600"/>
              </a:buClr>
              <a:buSzTx/>
              <a:tabLst/>
              <a:defRPr/>
            </a:pPr>
            <a:r>
              <a:rPr lang="es-CL" sz="2400" b="1" dirty="0">
                <a:solidFill>
                  <a:schemeClr val="bg1"/>
                </a:solidFill>
                <a:latin typeface="EYInterstate Light" panose="02000506000000020004" pitchFamily="2" charset="0"/>
              </a:rPr>
              <a:t>Cualidades similares a la hora de hacer negocios</a:t>
            </a:r>
          </a:p>
          <a:p>
            <a:pPr marR="0" lvl="0" algn="l" defTabSz="914400" eaLnBrk="1" fontAlgn="auto" latinLnBrk="0" hangingPunct="1">
              <a:lnSpc>
                <a:spcPct val="100000"/>
              </a:lnSpc>
              <a:spcBef>
                <a:spcPts val="0"/>
              </a:spcBef>
              <a:spcAft>
                <a:spcPts val="0"/>
              </a:spcAft>
              <a:buClr>
                <a:srgbClr val="FFE600"/>
              </a:buClr>
              <a:buSzTx/>
              <a:tabLst/>
              <a:defRPr/>
            </a:pPr>
            <a:endParaRPr lang="es-CL" sz="2000" b="1" dirty="0">
              <a:solidFill>
                <a:schemeClr val="bg1"/>
              </a:solidFill>
              <a:latin typeface="EYInterstate Light" panose="02000506000000020004" pitchFamily="2" charset="0"/>
            </a:endParaRPr>
          </a:p>
          <a:p>
            <a:pPr marL="342900" marR="0" lvl="0" indent="-342900" algn="l" defTabSz="914400" eaLnBrk="1" fontAlgn="auto" latinLnBrk="0" hangingPunct="1">
              <a:lnSpc>
                <a:spcPct val="100000"/>
              </a:lnSpc>
              <a:spcBef>
                <a:spcPts val="0"/>
              </a:spcBef>
              <a:spcAft>
                <a:spcPts val="0"/>
              </a:spcAft>
              <a:buClr>
                <a:srgbClr val="FFE600"/>
              </a:buClr>
              <a:buSzTx/>
              <a:buFont typeface="Arial" panose="020B0604020202020204" pitchFamily="34" charset="0"/>
              <a:buChar char="•"/>
              <a:tabLst/>
              <a:defRPr/>
            </a:pPr>
            <a:r>
              <a:rPr lang="es-CL" dirty="0">
                <a:solidFill>
                  <a:schemeClr val="bg1"/>
                </a:solidFill>
                <a:latin typeface="EYInterstate Light" panose="02000506000000020004" pitchFamily="2" charset="0"/>
              </a:rPr>
              <a:t>Confianza</a:t>
            </a:r>
          </a:p>
          <a:p>
            <a:pPr marL="342900" marR="0" lvl="0" indent="-342900" algn="l" defTabSz="914400" eaLnBrk="1" fontAlgn="auto" latinLnBrk="0" hangingPunct="1">
              <a:lnSpc>
                <a:spcPct val="100000"/>
              </a:lnSpc>
              <a:spcBef>
                <a:spcPts val="0"/>
              </a:spcBef>
              <a:spcAft>
                <a:spcPts val="0"/>
              </a:spcAft>
              <a:buClr>
                <a:srgbClr val="FFE600"/>
              </a:buClr>
              <a:buSzTx/>
              <a:buFont typeface="Arial" panose="020B0604020202020204" pitchFamily="34" charset="0"/>
              <a:buChar char="•"/>
              <a:tabLst/>
              <a:defRPr/>
            </a:pPr>
            <a:r>
              <a:rPr lang="es-CL" dirty="0">
                <a:solidFill>
                  <a:schemeClr val="bg1"/>
                </a:solidFill>
                <a:latin typeface="EYInterstate Light" panose="02000506000000020004" pitchFamily="2" charset="0"/>
              </a:rPr>
              <a:t>Profesionalismo</a:t>
            </a:r>
          </a:p>
          <a:p>
            <a:pPr marL="342900" marR="0" lvl="0" indent="-342900" algn="l" defTabSz="914400" eaLnBrk="1" fontAlgn="auto" latinLnBrk="0" hangingPunct="1">
              <a:lnSpc>
                <a:spcPct val="100000"/>
              </a:lnSpc>
              <a:spcBef>
                <a:spcPts val="0"/>
              </a:spcBef>
              <a:spcAft>
                <a:spcPts val="0"/>
              </a:spcAft>
              <a:buClr>
                <a:srgbClr val="FFE600"/>
              </a:buClr>
              <a:buSzTx/>
              <a:buFont typeface="Arial" panose="020B0604020202020204" pitchFamily="34" charset="0"/>
              <a:buChar char="•"/>
              <a:tabLst/>
              <a:defRPr/>
            </a:pPr>
            <a:r>
              <a:rPr lang="es-CL" dirty="0">
                <a:solidFill>
                  <a:schemeClr val="bg1"/>
                </a:solidFill>
                <a:latin typeface="EYInterstate Light" panose="02000506000000020004" pitchFamily="2" charset="0"/>
              </a:rPr>
              <a:t>Respeto</a:t>
            </a:r>
          </a:p>
          <a:p>
            <a:pPr marL="342900" marR="0" lvl="0" indent="-342900" algn="l" defTabSz="914400" eaLnBrk="1" fontAlgn="auto" latinLnBrk="0" hangingPunct="1">
              <a:lnSpc>
                <a:spcPct val="100000"/>
              </a:lnSpc>
              <a:spcBef>
                <a:spcPts val="0"/>
              </a:spcBef>
              <a:spcAft>
                <a:spcPts val="0"/>
              </a:spcAft>
              <a:buClr>
                <a:srgbClr val="FFE600"/>
              </a:buClr>
              <a:buSzTx/>
              <a:buFont typeface="Arial" panose="020B0604020202020204" pitchFamily="34" charset="0"/>
              <a:buChar char="•"/>
              <a:tabLst/>
              <a:defRPr/>
            </a:pPr>
            <a:r>
              <a:rPr lang="es-CL" dirty="0">
                <a:solidFill>
                  <a:schemeClr val="bg1"/>
                </a:solidFill>
                <a:latin typeface="EYInterstate Light" panose="02000506000000020004" pitchFamily="2" charset="0"/>
              </a:rPr>
              <a:t>Cumplimiento</a:t>
            </a:r>
          </a:p>
          <a:p>
            <a:pPr marL="342900" marR="0" lvl="0" indent="-342900" algn="l" defTabSz="914400" eaLnBrk="1" fontAlgn="auto" latinLnBrk="0" hangingPunct="1">
              <a:lnSpc>
                <a:spcPct val="100000"/>
              </a:lnSpc>
              <a:spcBef>
                <a:spcPts val="0"/>
              </a:spcBef>
              <a:spcAft>
                <a:spcPts val="0"/>
              </a:spcAft>
              <a:buClr>
                <a:srgbClr val="FFE600"/>
              </a:buClr>
              <a:buSzTx/>
              <a:buFont typeface="Arial" panose="020B0604020202020204" pitchFamily="34" charset="0"/>
              <a:buChar char="•"/>
              <a:tabLst/>
              <a:defRPr/>
            </a:pPr>
            <a:endParaRPr lang="es-CL" sz="2000" b="1" dirty="0">
              <a:solidFill>
                <a:schemeClr val="bg1"/>
              </a:solidFill>
              <a:latin typeface="EYInterstate Light" panose="02000506000000020004" pitchFamily="2" charset="0"/>
            </a:endParaRPr>
          </a:p>
          <a:p>
            <a:pPr marL="342900" marR="0" lvl="0" indent="-342900" algn="l" defTabSz="914400" eaLnBrk="1" fontAlgn="auto" latinLnBrk="0" hangingPunct="1">
              <a:lnSpc>
                <a:spcPct val="100000"/>
              </a:lnSpc>
              <a:spcBef>
                <a:spcPts val="0"/>
              </a:spcBef>
              <a:spcAft>
                <a:spcPts val="0"/>
              </a:spcAft>
              <a:buClr>
                <a:srgbClr val="FFE600"/>
              </a:buClr>
              <a:buSzTx/>
              <a:buFont typeface="Arial" panose="020B0604020202020204" pitchFamily="34" charset="0"/>
              <a:buChar char="•"/>
              <a:tabLst/>
              <a:defRPr/>
            </a:pPr>
            <a:endParaRPr lang="es-CL" sz="2000" b="1" dirty="0">
              <a:solidFill>
                <a:schemeClr val="bg1"/>
              </a:solidFill>
              <a:latin typeface="EYInterstate Light" panose="02000506000000020004" pitchFamily="2" charset="0"/>
            </a:endParaRPr>
          </a:p>
          <a:p>
            <a:pPr marR="0" lvl="0" algn="l" defTabSz="914400" eaLnBrk="1" fontAlgn="auto" latinLnBrk="0" hangingPunct="1">
              <a:lnSpc>
                <a:spcPct val="100000"/>
              </a:lnSpc>
              <a:spcBef>
                <a:spcPts val="0"/>
              </a:spcBef>
              <a:spcAft>
                <a:spcPts val="0"/>
              </a:spcAft>
              <a:buClr>
                <a:srgbClr val="FFE600"/>
              </a:buClr>
              <a:buSzTx/>
              <a:tabLst/>
              <a:defRPr/>
            </a:pPr>
            <a:endParaRPr lang="es-CL" sz="1500" dirty="0">
              <a:solidFill>
                <a:schemeClr val="bg1"/>
              </a:solidFill>
              <a:latin typeface="EYInterstate Light" panose="02000506000000020004" pitchFamily="2" charset="0"/>
            </a:endParaRPr>
          </a:p>
          <a:p>
            <a:pPr marR="0" lvl="0" algn="l" defTabSz="914400" eaLnBrk="1" fontAlgn="auto" latinLnBrk="0" hangingPunct="1">
              <a:lnSpc>
                <a:spcPct val="100000"/>
              </a:lnSpc>
              <a:spcBef>
                <a:spcPts val="0"/>
              </a:spcBef>
              <a:spcAft>
                <a:spcPts val="0"/>
              </a:spcAft>
              <a:buClr>
                <a:srgbClr val="FFE600"/>
              </a:buClr>
              <a:buSzTx/>
              <a:tabLst/>
              <a:defRPr/>
            </a:pPr>
            <a:endParaRPr lang="es-CL" sz="1500" dirty="0">
              <a:solidFill>
                <a:schemeClr val="bg1"/>
              </a:solidFill>
              <a:latin typeface="EYInterstate Light" panose="02000506000000020004" pitchFamily="2" charset="0"/>
            </a:endParaRPr>
          </a:p>
        </p:txBody>
      </p:sp>
      <p:grpSp>
        <p:nvGrpSpPr>
          <p:cNvPr id="2" name="Group 4">
            <a:extLst>
              <a:ext uri="{FF2B5EF4-FFF2-40B4-BE49-F238E27FC236}">
                <a16:creationId xmlns:a16="http://schemas.microsoft.com/office/drawing/2014/main" id="{5ADED5A7-96BE-9D9D-111E-F61258FD60E8}"/>
              </a:ext>
            </a:extLst>
          </p:cNvPr>
          <p:cNvGrpSpPr>
            <a:grpSpLocks noChangeAspect="1"/>
          </p:cNvGrpSpPr>
          <p:nvPr/>
        </p:nvGrpSpPr>
        <p:grpSpPr bwMode="auto">
          <a:xfrm>
            <a:off x="1895553" y="4776787"/>
            <a:ext cx="1101725" cy="885825"/>
            <a:chOff x="4517" y="3146"/>
            <a:chExt cx="694" cy="558"/>
          </a:xfrm>
          <a:solidFill>
            <a:srgbClr val="FFE600"/>
          </a:solidFill>
        </p:grpSpPr>
        <p:sp>
          <p:nvSpPr>
            <p:cNvPr id="3" name="Freeform 5">
              <a:extLst>
                <a:ext uri="{FF2B5EF4-FFF2-40B4-BE49-F238E27FC236}">
                  <a16:creationId xmlns:a16="http://schemas.microsoft.com/office/drawing/2014/main" id="{A18FCD8E-BD2F-FEC5-9011-AFF563300904}"/>
                </a:ext>
              </a:extLst>
            </p:cNvPr>
            <p:cNvSpPr>
              <a:spLocks/>
            </p:cNvSpPr>
            <p:nvPr/>
          </p:nvSpPr>
          <p:spPr bwMode="auto">
            <a:xfrm>
              <a:off x="4669" y="3146"/>
              <a:ext cx="542" cy="257"/>
            </a:xfrm>
            <a:custGeom>
              <a:avLst/>
              <a:gdLst>
                <a:gd name="T0" fmla="*/ 1840 w 2196"/>
                <a:gd name="T1" fmla="*/ 1045 h 1045"/>
                <a:gd name="T2" fmla="*/ 1816 w 2196"/>
                <a:gd name="T3" fmla="*/ 1032 h 1045"/>
                <a:gd name="T4" fmla="*/ 1824 w 2196"/>
                <a:gd name="T5" fmla="*/ 991 h 1045"/>
                <a:gd name="T6" fmla="*/ 2128 w 2196"/>
                <a:gd name="T7" fmla="*/ 703 h 1045"/>
                <a:gd name="T8" fmla="*/ 1623 w 2196"/>
                <a:gd name="T9" fmla="*/ 60 h 1045"/>
                <a:gd name="T10" fmla="*/ 690 w 2196"/>
                <a:gd name="T11" fmla="*/ 59 h 1045"/>
                <a:gd name="T12" fmla="*/ 265 w 2196"/>
                <a:gd name="T13" fmla="*/ 320 h 1045"/>
                <a:gd name="T14" fmla="*/ 71 w 2196"/>
                <a:gd name="T15" fmla="*/ 607 h 1045"/>
                <a:gd name="T16" fmla="*/ 67 w 2196"/>
                <a:gd name="T17" fmla="*/ 647 h 1045"/>
                <a:gd name="T18" fmla="*/ 96 w 2196"/>
                <a:gd name="T19" fmla="*/ 673 h 1045"/>
                <a:gd name="T20" fmla="*/ 576 w 2196"/>
                <a:gd name="T21" fmla="*/ 370 h 1045"/>
                <a:gd name="T22" fmla="*/ 616 w 2196"/>
                <a:gd name="T23" fmla="*/ 360 h 1045"/>
                <a:gd name="T24" fmla="*/ 626 w 2196"/>
                <a:gd name="T25" fmla="*/ 400 h 1045"/>
                <a:gd name="T26" fmla="*/ 81 w 2196"/>
                <a:gd name="T27" fmla="*/ 729 h 1045"/>
                <a:gd name="T28" fmla="*/ 12 w 2196"/>
                <a:gd name="T29" fmla="*/ 668 h 1045"/>
                <a:gd name="T30" fmla="*/ 23 w 2196"/>
                <a:gd name="T31" fmla="*/ 574 h 1045"/>
                <a:gd name="T32" fmla="*/ 217 w 2196"/>
                <a:gd name="T33" fmla="*/ 286 h 1045"/>
                <a:gd name="T34" fmla="*/ 690 w 2196"/>
                <a:gd name="T35" fmla="*/ 0 h 1045"/>
                <a:gd name="T36" fmla="*/ 1637 w 2196"/>
                <a:gd name="T37" fmla="*/ 2 h 1045"/>
                <a:gd name="T38" fmla="*/ 1660 w 2196"/>
                <a:gd name="T39" fmla="*/ 13 h 1045"/>
                <a:gd name="T40" fmla="*/ 2188 w 2196"/>
                <a:gd name="T41" fmla="*/ 684 h 1045"/>
                <a:gd name="T42" fmla="*/ 2189 w 2196"/>
                <a:gd name="T43" fmla="*/ 719 h 1045"/>
                <a:gd name="T44" fmla="*/ 1857 w 2196"/>
                <a:gd name="T45" fmla="*/ 1039 h 1045"/>
                <a:gd name="T46" fmla="*/ 1840 w 2196"/>
                <a:gd name="T47" fmla="*/ 1045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96" h="1045">
                  <a:moveTo>
                    <a:pt x="1840" y="1045"/>
                  </a:moveTo>
                  <a:cubicBezTo>
                    <a:pt x="1831" y="1045"/>
                    <a:pt x="1822" y="1040"/>
                    <a:pt x="1816" y="1032"/>
                  </a:cubicBezTo>
                  <a:cubicBezTo>
                    <a:pt x="1807" y="1019"/>
                    <a:pt x="1810" y="1001"/>
                    <a:pt x="1824" y="991"/>
                  </a:cubicBezTo>
                  <a:cubicBezTo>
                    <a:pt x="1985" y="879"/>
                    <a:pt x="2093" y="749"/>
                    <a:pt x="2128" y="703"/>
                  </a:cubicBezTo>
                  <a:cubicBezTo>
                    <a:pt x="1623" y="60"/>
                    <a:pt x="1623" y="60"/>
                    <a:pt x="1623" y="60"/>
                  </a:cubicBezTo>
                  <a:cubicBezTo>
                    <a:pt x="1523" y="60"/>
                    <a:pt x="924" y="59"/>
                    <a:pt x="690" y="59"/>
                  </a:cubicBezTo>
                  <a:cubicBezTo>
                    <a:pt x="453" y="59"/>
                    <a:pt x="267" y="317"/>
                    <a:pt x="265" y="320"/>
                  </a:cubicBezTo>
                  <a:cubicBezTo>
                    <a:pt x="71" y="607"/>
                    <a:pt x="71" y="607"/>
                    <a:pt x="71" y="607"/>
                  </a:cubicBezTo>
                  <a:cubicBezTo>
                    <a:pt x="63" y="619"/>
                    <a:pt x="62" y="633"/>
                    <a:pt x="67" y="647"/>
                  </a:cubicBezTo>
                  <a:cubicBezTo>
                    <a:pt x="72" y="660"/>
                    <a:pt x="82" y="669"/>
                    <a:pt x="96" y="673"/>
                  </a:cubicBezTo>
                  <a:cubicBezTo>
                    <a:pt x="269" y="716"/>
                    <a:pt x="431" y="614"/>
                    <a:pt x="576" y="370"/>
                  </a:cubicBezTo>
                  <a:cubicBezTo>
                    <a:pt x="584" y="356"/>
                    <a:pt x="602" y="352"/>
                    <a:pt x="616" y="360"/>
                  </a:cubicBezTo>
                  <a:cubicBezTo>
                    <a:pt x="630" y="368"/>
                    <a:pt x="634" y="386"/>
                    <a:pt x="626" y="400"/>
                  </a:cubicBezTo>
                  <a:cubicBezTo>
                    <a:pt x="466" y="669"/>
                    <a:pt x="282" y="780"/>
                    <a:pt x="81" y="729"/>
                  </a:cubicBezTo>
                  <a:cubicBezTo>
                    <a:pt x="49" y="721"/>
                    <a:pt x="24" y="699"/>
                    <a:pt x="12" y="668"/>
                  </a:cubicBezTo>
                  <a:cubicBezTo>
                    <a:pt x="0" y="637"/>
                    <a:pt x="4" y="602"/>
                    <a:pt x="23" y="574"/>
                  </a:cubicBezTo>
                  <a:cubicBezTo>
                    <a:pt x="217" y="286"/>
                    <a:pt x="217" y="286"/>
                    <a:pt x="217" y="286"/>
                  </a:cubicBezTo>
                  <a:cubicBezTo>
                    <a:pt x="226" y="274"/>
                    <a:pt x="422" y="0"/>
                    <a:pt x="690" y="0"/>
                  </a:cubicBezTo>
                  <a:cubicBezTo>
                    <a:pt x="945" y="0"/>
                    <a:pt x="1637" y="2"/>
                    <a:pt x="1637" y="2"/>
                  </a:cubicBezTo>
                  <a:cubicBezTo>
                    <a:pt x="1646" y="2"/>
                    <a:pt x="1654" y="6"/>
                    <a:pt x="1660" y="13"/>
                  </a:cubicBezTo>
                  <a:cubicBezTo>
                    <a:pt x="2188" y="684"/>
                    <a:pt x="2188" y="684"/>
                    <a:pt x="2188" y="684"/>
                  </a:cubicBezTo>
                  <a:cubicBezTo>
                    <a:pt x="2196" y="695"/>
                    <a:pt x="2196" y="709"/>
                    <a:pt x="2189" y="719"/>
                  </a:cubicBezTo>
                  <a:cubicBezTo>
                    <a:pt x="2184" y="726"/>
                    <a:pt x="2065" y="895"/>
                    <a:pt x="1857" y="1039"/>
                  </a:cubicBezTo>
                  <a:cubicBezTo>
                    <a:pt x="1852" y="1043"/>
                    <a:pt x="1846" y="1045"/>
                    <a:pt x="1840" y="10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srgbClr val="FFFFFF"/>
                </a:solidFill>
                <a:effectLst/>
                <a:uLnTx/>
                <a:uFillTx/>
                <a:latin typeface="EYInterstate Light"/>
              </a:endParaRPr>
            </a:p>
          </p:txBody>
        </p:sp>
        <p:sp>
          <p:nvSpPr>
            <p:cNvPr id="6" name="Freeform 6">
              <a:extLst>
                <a:ext uri="{FF2B5EF4-FFF2-40B4-BE49-F238E27FC236}">
                  <a16:creationId xmlns:a16="http://schemas.microsoft.com/office/drawing/2014/main" id="{83657361-C4FC-E2DA-0142-C2A1D5029984}"/>
                </a:ext>
              </a:extLst>
            </p:cNvPr>
            <p:cNvSpPr>
              <a:spLocks noEditPoints="1"/>
            </p:cNvSpPr>
            <p:nvPr/>
          </p:nvSpPr>
          <p:spPr bwMode="auto">
            <a:xfrm>
              <a:off x="4754" y="3531"/>
              <a:ext cx="144" cy="147"/>
            </a:xfrm>
            <a:custGeom>
              <a:avLst/>
              <a:gdLst>
                <a:gd name="T0" fmla="*/ 207 w 585"/>
                <a:gd name="T1" fmla="*/ 598 h 598"/>
                <a:gd name="T2" fmla="*/ 120 w 585"/>
                <a:gd name="T3" fmla="*/ 565 h 598"/>
                <a:gd name="T4" fmla="*/ 42 w 585"/>
                <a:gd name="T5" fmla="*/ 493 h 598"/>
                <a:gd name="T6" fmla="*/ 1 w 585"/>
                <a:gd name="T7" fmla="*/ 404 h 598"/>
                <a:gd name="T8" fmla="*/ 35 w 585"/>
                <a:gd name="T9" fmla="*/ 312 h 598"/>
                <a:gd name="T10" fmla="*/ 251 w 585"/>
                <a:gd name="T11" fmla="*/ 78 h 598"/>
                <a:gd name="T12" fmla="*/ 507 w 585"/>
                <a:gd name="T13" fmla="*/ 68 h 598"/>
                <a:gd name="T14" fmla="*/ 517 w 585"/>
                <a:gd name="T15" fmla="*/ 324 h 598"/>
                <a:gd name="T16" fmla="*/ 370 w 585"/>
                <a:gd name="T17" fmla="*/ 482 h 598"/>
                <a:gd name="T18" fmla="*/ 370 w 585"/>
                <a:gd name="T19" fmla="*/ 482 h 598"/>
                <a:gd name="T20" fmla="*/ 301 w 585"/>
                <a:gd name="T21" fmla="*/ 557 h 598"/>
                <a:gd name="T22" fmla="*/ 212 w 585"/>
                <a:gd name="T23" fmla="*/ 598 h 598"/>
                <a:gd name="T24" fmla="*/ 207 w 585"/>
                <a:gd name="T25" fmla="*/ 598 h 598"/>
                <a:gd name="T26" fmla="*/ 384 w 585"/>
                <a:gd name="T27" fmla="*/ 78 h 598"/>
                <a:gd name="T28" fmla="*/ 294 w 585"/>
                <a:gd name="T29" fmla="*/ 118 h 598"/>
                <a:gd name="T30" fmla="*/ 78 w 585"/>
                <a:gd name="T31" fmla="*/ 351 h 598"/>
                <a:gd name="T32" fmla="*/ 60 w 585"/>
                <a:gd name="T33" fmla="*/ 401 h 598"/>
                <a:gd name="T34" fmla="*/ 82 w 585"/>
                <a:gd name="T35" fmla="*/ 450 h 598"/>
                <a:gd name="T36" fmla="*/ 160 w 585"/>
                <a:gd name="T37" fmla="*/ 522 h 598"/>
                <a:gd name="T38" fmla="*/ 210 w 585"/>
                <a:gd name="T39" fmla="*/ 540 h 598"/>
                <a:gd name="T40" fmla="*/ 258 w 585"/>
                <a:gd name="T41" fmla="*/ 518 h 598"/>
                <a:gd name="T42" fmla="*/ 474 w 585"/>
                <a:gd name="T43" fmla="*/ 284 h 598"/>
                <a:gd name="T44" fmla="*/ 467 w 585"/>
                <a:gd name="T45" fmla="*/ 111 h 598"/>
                <a:gd name="T46" fmla="*/ 384 w 585"/>
                <a:gd name="T47" fmla="*/ 78 h 598"/>
                <a:gd name="T48" fmla="*/ 349 w 585"/>
                <a:gd name="T49" fmla="*/ 463 h 598"/>
                <a:gd name="T50" fmla="*/ 349 w 585"/>
                <a:gd name="T51" fmla="*/ 463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85" h="598">
                  <a:moveTo>
                    <a:pt x="207" y="598"/>
                  </a:moveTo>
                  <a:cubicBezTo>
                    <a:pt x="174" y="598"/>
                    <a:pt x="144" y="587"/>
                    <a:pt x="120" y="565"/>
                  </a:cubicBezTo>
                  <a:cubicBezTo>
                    <a:pt x="42" y="493"/>
                    <a:pt x="42" y="493"/>
                    <a:pt x="42" y="493"/>
                  </a:cubicBezTo>
                  <a:cubicBezTo>
                    <a:pt x="17" y="470"/>
                    <a:pt x="3" y="438"/>
                    <a:pt x="1" y="404"/>
                  </a:cubicBezTo>
                  <a:cubicBezTo>
                    <a:pt x="0" y="369"/>
                    <a:pt x="12" y="337"/>
                    <a:pt x="35" y="312"/>
                  </a:cubicBezTo>
                  <a:cubicBezTo>
                    <a:pt x="251" y="78"/>
                    <a:pt x="251" y="78"/>
                    <a:pt x="251" y="78"/>
                  </a:cubicBezTo>
                  <a:cubicBezTo>
                    <a:pt x="319" y="5"/>
                    <a:pt x="433" y="0"/>
                    <a:pt x="507" y="68"/>
                  </a:cubicBezTo>
                  <a:cubicBezTo>
                    <a:pt x="580" y="136"/>
                    <a:pt x="585" y="251"/>
                    <a:pt x="517" y="324"/>
                  </a:cubicBezTo>
                  <a:cubicBezTo>
                    <a:pt x="370" y="482"/>
                    <a:pt x="370" y="482"/>
                    <a:pt x="370" y="482"/>
                  </a:cubicBezTo>
                  <a:cubicBezTo>
                    <a:pt x="370" y="482"/>
                    <a:pt x="370" y="482"/>
                    <a:pt x="370" y="482"/>
                  </a:cubicBezTo>
                  <a:cubicBezTo>
                    <a:pt x="301" y="557"/>
                    <a:pt x="301" y="557"/>
                    <a:pt x="301" y="557"/>
                  </a:cubicBezTo>
                  <a:cubicBezTo>
                    <a:pt x="278" y="582"/>
                    <a:pt x="246" y="597"/>
                    <a:pt x="212" y="598"/>
                  </a:cubicBezTo>
                  <a:cubicBezTo>
                    <a:pt x="210" y="598"/>
                    <a:pt x="209" y="598"/>
                    <a:pt x="207" y="598"/>
                  </a:cubicBezTo>
                  <a:close/>
                  <a:moveTo>
                    <a:pt x="384" y="78"/>
                  </a:moveTo>
                  <a:cubicBezTo>
                    <a:pt x="351" y="78"/>
                    <a:pt x="318" y="92"/>
                    <a:pt x="294" y="118"/>
                  </a:cubicBezTo>
                  <a:cubicBezTo>
                    <a:pt x="78" y="351"/>
                    <a:pt x="78" y="351"/>
                    <a:pt x="78" y="351"/>
                  </a:cubicBezTo>
                  <a:cubicBezTo>
                    <a:pt x="65" y="365"/>
                    <a:pt x="59" y="383"/>
                    <a:pt x="60" y="401"/>
                  </a:cubicBezTo>
                  <a:cubicBezTo>
                    <a:pt x="60" y="420"/>
                    <a:pt x="68" y="437"/>
                    <a:pt x="82" y="450"/>
                  </a:cubicBezTo>
                  <a:cubicBezTo>
                    <a:pt x="160" y="522"/>
                    <a:pt x="160" y="522"/>
                    <a:pt x="160" y="522"/>
                  </a:cubicBezTo>
                  <a:cubicBezTo>
                    <a:pt x="173" y="534"/>
                    <a:pt x="191" y="541"/>
                    <a:pt x="210" y="540"/>
                  </a:cubicBezTo>
                  <a:cubicBezTo>
                    <a:pt x="228" y="539"/>
                    <a:pt x="246" y="531"/>
                    <a:pt x="258" y="518"/>
                  </a:cubicBezTo>
                  <a:cubicBezTo>
                    <a:pt x="474" y="284"/>
                    <a:pt x="474" y="284"/>
                    <a:pt x="474" y="284"/>
                  </a:cubicBezTo>
                  <a:cubicBezTo>
                    <a:pt x="520" y="235"/>
                    <a:pt x="517" y="157"/>
                    <a:pt x="467" y="111"/>
                  </a:cubicBezTo>
                  <a:cubicBezTo>
                    <a:pt x="443" y="89"/>
                    <a:pt x="414" y="78"/>
                    <a:pt x="384" y="78"/>
                  </a:cubicBezTo>
                  <a:close/>
                  <a:moveTo>
                    <a:pt x="349" y="463"/>
                  </a:moveTo>
                  <a:cubicBezTo>
                    <a:pt x="349" y="463"/>
                    <a:pt x="349" y="463"/>
                    <a:pt x="349" y="4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srgbClr val="FFFFFF"/>
                </a:solidFill>
                <a:effectLst/>
                <a:uLnTx/>
                <a:uFillTx/>
                <a:latin typeface="EYInterstate Light"/>
              </a:endParaRPr>
            </a:p>
          </p:txBody>
        </p:sp>
        <p:sp>
          <p:nvSpPr>
            <p:cNvPr id="7" name="Freeform 7">
              <a:extLst>
                <a:ext uri="{FF2B5EF4-FFF2-40B4-BE49-F238E27FC236}">
                  <a16:creationId xmlns:a16="http://schemas.microsoft.com/office/drawing/2014/main" id="{3C4C25F4-A7A4-F767-0C79-A6CE88D1D39D}"/>
                </a:ext>
              </a:extLst>
            </p:cNvPr>
            <p:cNvSpPr>
              <a:spLocks noEditPoints="1"/>
            </p:cNvSpPr>
            <p:nvPr/>
          </p:nvSpPr>
          <p:spPr bwMode="auto">
            <a:xfrm>
              <a:off x="4554" y="3424"/>
              <a:ext cx="135" cy="135"/>
            </a:xfrm>
            <a:custGeom>
              <a:avLst/>
              <a:gdLst>
                <a:gd name="T0" fmla="*/ 219 w 550"/>
                <a:gd name="T1" fmla="*/ 547 h 547"/>
                <a:gd name="T2" fmla="*/ 132 w 550"/>
                <a:gd name="T3" fmla="*/ 513 h 547"/>
                <a:gd name="T4" fmla="*/ 55 w 550"/>
                <a:gd name="T5" fmla="*/ 442 h 547"/>
                <a:gd name="T6" fmla="*/ 48 w 550"/>
                <a:gd name="T7" fmla="*/ 260 h 547"/>
                <a:gd name="T8" fmla="*/ 216 w 550"/>
                <a:gd name="T9" fmla="*/ 78 h 547"/>
                <a:gd name="T10" fmla="*/ 472 w 550"/>
                <a:gd name="T11" fmla="*/ 68 h 547"/>
                <a:gd name="T12" fmla="*/ 482 w 550"/>
                <a:gd name="T13" fmla="*/ 324 h 547"/>
                <a:gd name="T14" fmla="*/ 314 w 550"/>
                <a:gd name="T15" fmla="*/ 506 h 547"/>
                <a:gd name="T16" fmla="*/ 225 w 550"/>
                <a:gd name="T17" fmla="*/ 547 h 547"/>
                <a:gd name="T18" fmla="*/ 219 w 550"/>
                <a:gd name="T19" fmla="*/ 547 h 547"/>
                <a:gd name="T20" fmla="*/ 349 w 550"/>
                <a:gd name="T21" fmla="*/ 78 h 547"/>
                <a:gd name="T22" fmla="*/ 259 w 550"/>
                <a:gd name="T23" fmla="*/ 118 h 547"/>
                <a:gd name="T24" fmla="*/ 91 w 550"/>
                <a:gd name="T25" fmla="*/ 300 h 547"/>
                <a:gd name="T26" fmla="*/ 94 w 550"/>
                <a:gd name="T27" fmla="*/ 399 h 547"/>
                <a:gd name="T28" fmla="*/ 172 w 550"/>
                <a:gd name="T29" fmla="*/ 471 h 547"/>
                <a:gd name="T30" fmla="*/ 222 w 550"/>
                <a:gd name="T31" fmla="*/ 489 h 547"/>
                <a:gd name="T32" fmla="*/ 271 w 550"/>
                <a:gd name="T33" fmla="*/ 467 h 547"/>
                <a:gd name="T34" fmla="*/ 340 w 550"/>
                <a:gd name="T35" fmla="*/ 392 h 547"/>
                <a:gd name="T36" fmla="*/ 340 w 550"/>
                <a:gd name="T37" fmla="*/ 392 h 547"/>
                <a:gd name="T38" fmla="*/ 440 w 550"/>
                <a:gd name="T39" fmla="*/ 284 h 547"/>
                <a:gd name="T40" fmla="*/ 433 w 550"/>
                <a:gd name="T41" fmla="*/ 111 h 547"/>
                <a:gd name="T42" fmla="*/ 349 w 550"/>
                <a:gd name="T43" fmla="*/ 78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50" h="547">
                  <a:moveTo>
                    <a:pt x="219" y="547"/>
                  </a:moveTo>
                  <a:cubicBezTo>
                    <a:pt x="187" y="547"/>
                    <a:pt x="156" y="535"/>
                    <a:pt x="132" y="513"/>
                  </a:cubicBezTo>
                  <a:cubicBezTo>
                    <a:pt x="55" y="442"/>
                    <a:pt x="55" y="442"/>
                    <a:pt x="55" y="442"/>
                  </a:cubicBezTo>
                  <a:cubicBezTo>
                    <a:pt x="3" y="394"/>
                    <a:pt x="0" y="312"/>
                    <a:pt x="48" y="260"/>
                  </a:cubicBezTo>
                  <a:cubicBezTo>
                    <a:pt x="216" y="78"/>
                    <a:pt x="216" y="78"/>
                    <a:pt x="216" y="78"/>
                  </a:cubicBezTo>
                  <a:cubicBezTo>
                    <a:pt x="284" y="5"/>
                    <a:pt x="399" y="0"/>
                    <a:pt x="472" y="68"/>
                  </a:cubicBezTo>
                  <a:cubicBezTo>
                    <a:pt x="546" y="136"/>
                    <a:pt x="550" y="251"/>
                    <a:pt x="482" y="324"/>
                  </a:cubicBezTo>
                  <a:cubicBezTo>
                    <a:pt x="314" y="506"/>
                    <a:pt x="314" y="506"/>
                    <a:pt x="314" y="506"/>
                  </a:cubicBezTo>
                  <a:cubicBezTo>
                    <a:pt x="291" y="531"/>
                    <a:pt x="259" y="546"/>
                    <a:pt x="225" y="547"/>
                  </a:cubicBezTo>
                  <a:cubicBezTo>
                    <a:pt x="223" y="547"/>
                    <a:pt x="221" y="547"/>
                    <a:pt x="219" y="547"/>
                  </a:cubicBezTo>
                  <a:close/>
                  <a:moveTo>
                    <a:pt x="349" y="78"/>
                  </a:moveTo>
                  <a:cubicBezTo>
                    <a:pt x="316" y="78"/>
                    <a:pt x="283" y="92"/>
                    <a:pt x="259" y="118"/>
                  </a:cubicBezTo>
                  <a:cubicBezTo>
                    <a:pt x="91" y="300"/>
                    <a:pt x="91" y="300"/>
                    <a:pt x="91" y="300"/>
                  </a:cubicBezTo>
                  <a:cubicBezTo>
                    <a:pt x="64" y="328"/>
                    <a:pt x="66" y="373"/>
                    <a:pt x="94" y="399"/>
                  </a:cubicBezTo>
                  <a:cubicBezTo>
                    <a:pt x="172" y="471"/>
                    <a:pt x="172" y="471"/>
                    <a:pt x="172" y="471"/>
                  </a:cubicBezTo>
                  <a:cubicBezTo>
                    <a:pt x="186" y="483"/>
                    <a:pt x="203" y="490"/>
                    <a:pt x="222" y="489"/>
                  </a:cubicBezTo>
                  <a:cubicBezTo>
                    <a:pt x="241" y="488"/>
                    <a:pt x="258" y="480"/>
                    <a:pt x="271" y="467"/>
                  </a:cubicBezTo>
                  <a:cubicBezTo>
                    <a:pt x="340" y="392"/>
                    <a:pt x="340" y="392"/>
                    <a:pt x="340" y="392"/>
                  </a:cubicBezTo>
                  <a:cubicBezTo>
                    <a:pt x="340" y="392"/>
                    <a:pt x="340" y="392"/>
                    <a:pt x="340" y="392"/>
                  </a:cubicBezTo>
                  <a:cubicBezTo>
                    <a:pt x="440" y="284"/>
                    <a:pt x="440" y="284"/>
                    <a:pt x="440" y="284"/>
                  </a:cubicBezTo>
                  <a:cubicBezTo>
                    <a:pt x="485" y="235"/>
                    <a:pt x="482" y="157"/>
                    <a:pt x="433" y="111"/>
                  </a:cubicBezTo>
                  <a:cubicBezTo>
                    <a:pt x="409" y="89"/>
                    <a:pt x="379" y="78"/>
                    <a:pt x="349"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srgbClr val="FFFFFF"/>
                </a:solidFill>
                <a:effectLst/>
                <a:uLnTx/>
                <a:uFillTx/>
                <a:latin typeface="EYInterstate Light"/>
              </a:endParaRPr>
            </a:p>
          </p:txBody>
        </p:sp>
        <p:sp>
          <p:nvSpPr>
            <p:cNvPr id="9" name="Freeform 8">
              <a:extLst>
                <a:ext uri="{FF2B5EF4-FFF2-40B4-BE49-F238E27FC236}">
                  <a16:creationId xmlns:a16="http://schemas.microsoft.com/office/drawing/2014/main" id="{8CB10FD7-B4A0-D277-BED2-E6CD6840C3AA}"/>
                </a:ext>
              </a:extLst>
            </p:cNvPr>
            <p:cNvSpPr>
              <a:spLocks noEditPoints="1"/>
            </p:cNvSpPr>
            <p:nvPr/>
          </p:nvSpPr>
          <p:spPr bwMode="auto">
            <a:xfrm>
              <a:off x="4682" y="3486"/>
              <a:ext cx="158" cy="159"/>
            </a:xfrm>
            <a:custGeom>
              <a:avLst/>
              <a:gdLst>
                <a:gd name="T0" fmla="*/ 207 w 641"/>
                <a:gd name="T1" fmla="*/ 646 h 646"/>
                <a:gd name="T2" fmla="*/ 120 w 641"/>
                <a:gd name="T3" fmla="*/ 612 h 646"/>
                <a:gd name="T4" fmla="*/ 42 w 641"/>
                <a:gd name="T5" fmla="*/ 540 h 646"/>
                <a:gd name="T6" fmla="*/ 1 w 641"/>
                <a:gd name="T7" fmla="*/ 451 h 646"/>
                <a:gd name="T8" fmla="*/ 35 w 641"/>
                <a:gd name="T9" fmla="*/ 359 h 646"/>
                <a:gd name="T10" fmla="*/ 104 w 641"/>
                <a:gd name="T11" fmla="*/ 284 h 646"/>
                <a:gd name="T12" fmla="*/ 307 w 641"/>
                <a:gd name="T13" fmla="*/ 60 h 646"/>
                <a:gd name="T14" fmla="*/ 433 w 641"/>
                <a:gd name="T15" fmla="*/ 2 h 646"/>
                <a:gd name="T16" fmla="*/ 563 w 641"/>
                <a:gd name="T17" fmla="*/ 50 h 646"/>
                <a:gd name="T18" fmla="*/ 573 w 641"/>
                <a:gd name="T19" fmla="*/ 306 h 646"/>
                <a:gd name="T20" fmla="*/ 371 w 641"/>
                <a:gd name="T21" fmla="*/ 530 h 646"/>
                <a:gd name="T22" fmla="*/ 370 w 641"/>
                <a:gd name="T23" fmla="*/ 530 h 646"/>
                <a:gd name="T24" fmla="*/ 301 w 641"/>
                <a:gd name="T25" fmla="*/ 605 h 646"/>
                <a:gd name="T26" fmla="*/ 212 w 641"/>
                <a:gd name="T27" fmla="*/ 646 h 646"/>
                <a:gd name="T28" fmla="*/ 207 w 641"/>
                <a:gd name="T29" fmla="*/ 646 h 646"/>
                <a:gd name="T30" fmla="*/ 440 w 641"/>
                <a:gd name="T31" fmla="*/ 60 h 646"/>
                <a:gd name="T32" fmla="*/ 350 w 641"/>
                <a:gd name="T33" fmla="*/ 100 h 646"/>
                <a:gd name="T34" fmla="*/ 78 w 641"/>
                <a:gd name="T35" fmla="*/ 399 h 646"/>
                <a:gd name="T36" fmla="*/ 82 w 641"/>
                <a:gd name="T37" fmla="*/ 497 h 646"/>
                <a:gd name="T38" fmla="*/ 160 w 641"/>
                <a:gd name="T39" fmla="*/ 569 h 646"/>
                <a:gd name="T40" fmla="*/ 258 w 641"/>
                <a:gd name="T41" fmla="*/ 565 h 646"/>
                <a:gd name="T42" fmla="*/ 327 w 641"/>
                <a:gd name="T43" fmla="*/ 490 h 646"/>
                <a:gd name="T44" fmla="*/ 530 w 641"/>
                <a:gd name="T45" fmla="*/ 266 h 646"/>
                <a:gd name="T46" fmla="*/ 523 w 641"/>
                <a:gd name="T47" fmla="*/ 93 h 646"/>
                <a:gd name="T48" fmla="*/ 440 w 641"/>
                <a:gd name="T49" fmla="*/ 60 h 646"/>
                <a:gd name="T50" fmla="*/ 349 w 641"/>
                <a:gd name="T51" fmla="*/ 510 h 646"/>
                <a:gd name="T52" fmla="*/ 349 w 641"/>
                <a:gd name="T53" fmla="*/ 510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41" h="646">
                  <a:moveTo>
                    <a:pt x="207" y="646"/>
                  </a:moveTo>
                  <a:cubicBezTo>
                    <a:pt x="174" y="646"/>
                    <a:pt x="144" y="634"/>
                    <a:pt x="120" y="612"/>
                  </a:cubicBezTo>
                  <a:cubicBezTo>
                    <a:pt x="42" y="540"/>
                    <a:pt x="42" y="540"/>
                    <a:pt x="42" y="540"/>
                  </a:cubicBezTo>
                  <a:cubicBezTo>
                    <a:pt x="17" y="517"/>
                    <a:pt x="3" y="485"/>
                    <a:pt x="1" y="451"/>
                  </a:cubicBezTo>
                  <a:cubicBezTo>
                    <a:pt x="0" y="417"/>
                    <a:pt x="12" y="384"/>
                    <a:pt x="35" y="359"/>
                  </a:cubicBezTo>
                  <a:cubicBezTo>
                    <a:pt x="104" y="284"/>
                    <a:pt x="104" y="284"/>
                    <a:pt x="104" y="284"/>
                  </a:cubicBezTo>
                  <a:cubicBezTo>
                    <a:pt x="307" y="60"/>
                    <a:pt x="307" y="60"/>
                    <a:pt x="307" y="60"/>
                  </a:cubicBezTo>
                  <a:cubicBezTo>
                    <a:pt x="340" y="25"/>
                    <a:pt x="385" y="4"/>
                    <a:pt x="433" y="2"/>
                  </a:cubicBezTo>
                  <a:cubicBezTo>
                    <a:pt x="482" y="0"/>
                    <a:pt x="528" y="17"/>
                    <a:pt x="563" y="50"/>
                  </a:cubicBezTo>
                  <a:cubicBezTo>
                    <a:pt x="636" y="118"/>
                    <a:pt x="641" y="233"/>
                    <a:pt x="573" y="306"/>
                  </a:cubicBezTo>
                  <a:cubicBezTo>
                    <a:pt x="371" y="530"/>
                    <a:pt x="371" y="530"/>
                    <a:pt x="371" y="530"/>
                  </a:cubicBezTo>
                  <a:cubicBezTo>
                    <a:pt x="371" y="530"/>
                    <a:pt x="370" y="530"/>
                    <a:pt x="370" y="530"/>
                  </a:cubicBezTo>
                  <a:cubicBezTo>
                    <a:pt x="301" y="605"/>
                    <a:pt x="301" y="605"/>
                    <a:pt x="301" y="605"/>
                  </a:cubicBezTo>
                  <a:cubicBezTo>
                    <a:pt x="278" y="630"/>
                    <a:pt x="246" y="644"/>
                    <a:pt x="212" y="646"/>
                  </a:cubicBezTo>
                  <a:cubicBezTo>
                    <a:pt x="210" y="646"/>
                    <a:pt x="209" y="646"/>
                    <a:pt x="207" y="646"/>
                  </a:cubicBezTo>
                  <a:close/>
                  <a:moveTo>
                    <a:pt x="440" y="60"/>
                  </a:moveTo>
                  <a:cubicBezTo>
                    <a:pt x="407" y="60"/>
                    <a:pt x="374" y="74"/>
                    <a:pt x="350" y="100"/>
                  </a:cubicBezTo>
                  <a:cubicBezTo>
                    <a:pt x="78" y="399"/>
                    <a:pt x="78" y="399"/>
                    <a:pt x="78" y="399"/>
                  </a:cubicBezTo>
                  <a:cubicBezTo>
                    <a:pt x="52" y="427"/>
                    <a:pt x="54" y="471"/>
                    <a:pt x="82" y="497"/>
                  </a:cubicBezTo>
                  <a:cubicBezTo>
                    <a:pt x="160" y="569"/>
                    <a:pt x="160" y="569"/>
                    <a:pt x="160" y="569"/>
                  </a:cubicBezTo>
                  <a:cubicBezTo>
                    <a:pt x="188" y="595"/>
                    <a:pt x="232" y="593"/>
                    <a:pt x="258" y="565"/>
                  </a:cubicBezTo>
                  <a:cubicBezTo>
                    <a:pt x="327" y="490"/>
                    <a:pt x="327" y="490"/>
                    <a:pt x="327" y="490"/>
                  </a:cubicBezTo>
                  <a:cubicBezTo>
                    <a:pt x="530" y="266"/>
                    <a:pt x="530" y="266"/>
                    <a:pt x="530" y="266"/>
                  </a:cubicBezTo>
                  <a:cubicBezTo>
                    <a:pt x="576" y="217"/>
                    <a:pt x="573" y="139"/>
                    <a:pt x="523" y="93"/>
                  </a:cubicBezTo>
                  <a:cubicBezTo>
                    <a:pt x="500" y="71"/>
                    <a:pt x="470" y="60"/>
                    <a:pt x="440" y="60"/>
                  </a:cubicBezTo>
                  <a:close/>
                  <a:moveTo>
                    <a:pt x="349" y="510"/>
                  </a:moveTo>
                  <a:cubicBezTo>
                    <a:pt x="349" y="510"/>
                    <a:pt x="349" y="510"/>
                    <a:pt x="349" y="5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srgbClr val="FFFFFF"/>
                </a:solidFill>
                <a:effectLst/>
                <a:uLnTx/>
                <a:uFillTx/>
                <a:latin typeface="EYInterstate Light"/>
              </a:endParaRPr>
            </a:p>
          </p:txBody>
        </p:sp>
        <p:sp>
          <p:nvSpPr>
            <p:cNvPr id="10" name="Freeform 9">
              <a:extLst>
                <a:ext uri="{FF2B5EF4-FFF2-40B4-BE49-F238E27FC236}">
                  <a16:creationId xmlns:a16="http://schemas.microsoft.com/office/drawing/2014/main" id="{76046741-AEB9-C3B9-E0B5-F73F65325206}"/>
                </a:ext>
              </a:extLst>
            </p:cNvPr>
            <p:cNvSpPr>
              <a:spLocks noEditPoints="1"/>
            </p:cNvSpPr>
            <p:nvPr/>
          </p:nvSpPr>
          <p:spPr bwMode="auto">
            <a:xfrm>
              <a:off x="4611" y="3422"/>
              <a:ext cx="181" cy="189"/>
            </a:xfrm>
            <a:custGeom>
              <a:avLst/>
              <a:gdLst>
                <a:gd name="T0" fmla="*/ 207 w 731"/>
                <a:gd name="T1" fmla="*/ 766 h 766"/>
                <a:gd name="T2" fmla="*/ 120 w 731"/>
                <a:gd name="T3" fmla="*/ 732 h 766"/>
                <a:gd name="T4" fmla="*/ 42 w 731"/>
                <a:gd name="T5" fmla="*/ 661 h 766"/>
                <a:gd name="T6" fmla="*/ 1 w 731"/>
                <a:gd name="T7" fmla="*/ 572 h 766"/>
                <a:gd name="T8" fmla="*/ 35 w 731"/>
                <a:gd name="T9" fmla="*/ 479 h 766"/>
                <a:gd name="T10" fmla="*/ 104 w 731"/>
                <a:gd name="T11" fmla="*/ 404 h 766"/>
                <a:gd name="T12" fmla="*/ 397 w 731"/>
                <a:gd name="T13" fmla="*/ 79 h 766"/>
                <a:gd name="T14" fmla="*/ 653 w 731"/>
                <a:gd name="T15" fmla="*/ 68 h 766"/>
                <a:gd name="T16" fmla="*/ 663 w 731"/>
                <a:gd name="T17" fmla="*/ 324 h 766"/>
                <a:gd name="T18" fmla="*/ 371 w 731"/>
                <a:gd name="T19" fmla="*/ 650 h 766"/>
                <a:gd name="T20" fmla="*/ 370 w 731"/>
                <a:gd name="T21" fmla="*/ 650 h 766"/>
                <a:gd name="T22" fmla="*/ 301 w 731"/>
                <a:gd name="T23" fmla="*/ 725 h 766"/>
                <a:gd name="T24" fmla="*/ 207 w 731"/>
                <a:gd name="T25" fmla="*/ 766 h 766"/>
                <a:gd name="T26" fmla="*/ 530 w 731"/>
                <a:gd name="T27" fmla="*/ 78 h 766"/>
                <a:gd name="T28" fmla="*/ 440 w 731"/>
                <a:gd name="T29" fmla="*/ 118 h 766"/>
                <a:gd name="T30" fmla="*/ 148 w 731"/>
                <a:gd name="T31" fmla="*/ 444 h 766"/>
                <a:gd name="T32" fmla="*/ 78 w 731"/>
                <a:gd name="T33" fmla="*/ 519 h 766"/>
                <a:gd name="T34" fmla="*/ 60 w 731"/>
                <a:gd name="T35" fmla="*/ 569 h 766"/>
                <a:gd name="T36" fmla="*/ 82 w 731"/>
                <a:gd name="T37" fmla="*/ 618 h 766"/>
                <a:gd name="T38" fmla="*/ 160 w 731"/>
                <a:gd name="T39" fmla="*/ 689 h 766"/>
                <a:gd name="T40" fmla="*/ 258 w 731"/>
                <a:gd name="T41" fmla="*/ 686 h 766"/>
                <a:gd name="T42" fmla="*/ 327 w 731"/>
                <a:gd name="T43" fmla="*/ 611 h 766"/>
                <a:gd name="T44" fmla="*/ 620 w 731"/>
                <a:gd name="T45" fmla="*/ 285 h 766"/>
                <a:gd name="T46" fmla="*/ 613 w 731"/>
                <a:gd name="T47" fmla="*/ 111 h 766"/>
                <a:gd name="T48" fmla="*/ 530 w 731"/>
                <a:gd name="T49" fmla="*/ 78 h 766"/>
                <a:gd name="T50" fmla="*/ 349 w 731"/>
                <a:gd name="T51" fmla="*/ 630 h 766"/>
                <a:gd name="T52" fmla="*/ 349 w 731"/>
                <a:gd name="T53" fmla="*/ 630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1" h="766">
                  <a:moveTo>
                    <a:pt x="207" y="766"/>
                  </a:moveTo>
                  <a:cubicBezTo>
                    <a:pt x="176" y="766"/>
                    <a:pt x="145" y="755"/>
                    <a:pt x="120" y="732"/>
                  </a:cubicBezTo>
                  <a:cubicBezTo>
                    <a:pt x="42" y="661"/>
                    <a:pt x="42" y="661"/>
                    <a:pt x="42" y="661"/>
                  </a:cubicBezTo>
                  <a:cubicBezTo>
                    <a:pt x="17" y="637"/>
                    <a:pt x="3" y="606"/>
                    <a:pt x="1" y="572"/>
                  </a:cubicBezTo>
                  <a:cubicBezTo>
                    <a:pt x="0" y="537"/>
                    <a:pt x="12" y="505"/>
                    <a:pt x="35" y="479"/>
                  </a:cubicBezTo>
                  <a:cubicBezTo>
                    <a:pt x="104" y="404"/>
                    <a:pt x="104" y="404"/>
                    <a:pt x="104" y="404"/>
                  </a:cubicBezTo>
                  <a:cubicBezTo>
                    <a:pt x="397" y="79"/>
                    <a:pt x="397" y="79"/>
                    <a:pt x="397" y="79"/>
                  </a:cubicBezTo>
                  <a:cubicBezTo>
                    <a:pt x="465" y="5"/>
                    <a:pt x="579" y="0"/>
                    <a:pt x="653" y="68"/>
                  </a:cubicBezTo>
                  <a:cubicBezTo>
                    <a:pt x="726" y="136"/>
                    <a:pt x="731" y="251"/>
                    <a:pt x="663" y="324"/>
                  </a:cubicBezTo>
                  <a:cubicBezTo>
                    <a:pt x="371" y="650"/>
                    <a:pt x="371" y="650"/>
                    <a:pt x="371" y="650"/>
                  </a:cubicBezTo>
                  <a:cubicBezTo>
                    <a:pt x="371" y="650"/>
                    <a:pt x="371" y="650"/>
                    <a:pt x="370" y="650"/>
                  </a:cubicBezTo>
                  <a:cubicBezTo>
                    <a:pt x="301" y="725"/>
                    <a:pt x="301" y="725"/>
                    <a:pt x="301" y="725"/>
                  </a:cubicBezTo>
                  <a:cubicBezTo>
                    <a:pt x="276" y="753"/>
                    <a:pt x="241" y="766"/>
                    <a:pt x="207" y="766"/>
                  </a:cubicBezTo>
                  <a:close/>
                  <a:moveTo>
                    <a:pt x="530" y="78"/>
                  </a:moveTo>
                  <a:cubicBezTo>
                    <a:pt x="497" y="78"/>
                    <a:pt x="464" y="92"/>
                    <a:pt x="440" y="118"/>
                  </a:cubicBezTo>
                  <a:cubicBezTo>
                    <a:pt x="148" y="444"/>
                    <a:pt x="148" y="444"/>
                    <a:pt x="148" y="444"/>
                  </a:cubicBezTo>
                  <a:cubicBezTo>
                    <a:pt x="78" y="519"/>
                    <a:pt x="78" y="519"/>
                    <a:pt x="78" y="519"/>
                  </a:cubicBezTo>
                  <a:cubicBezTo>
                    <a:pt x="65" y="533"/>
                    <a:pt x="59" y="550"/>
                    <a:pt x="60" y="569"/>
                  </a:cubicBezTo>
                  <a:cubicBezTo>
                    <a:pt x="60" y="588"/>
                    <a:pt x="68" y="605"/>
                    <a:pt x="82" y="618"/>
                  </a:cubicBezTo>
                  <a:cubicBezTo>
                    <a:pt x="160" y="689"/>
                    <a:pt x="160" y="689"/>
                    <a:pt x="160" y="689"/>
                  </a:cubicBezTo>
                  <a:cubicBezTo>
                    <a:pt x="188" y="716"/>
                    <a:pt x="232" y="714"/>
                    <a:pt x="258" y="686"/>
                  </a:cubicBezTo>
                  <a:cubicBezTo>
                    <a:pt x="327" y="611"/>
                    <a:pt x="327" y="611"/>
                    <a:pt x="327" y="611"/>
                  </a:cubicBezTo>
                  <a:cubicBezTo>
                    <a:pt x="620" y="285"/>
                    <a:pt x="620" y="285"/>
                    <a:pt x="620" y="285"/>
                  </a:cubicBezTo>
                  <a:cubicBezTo>
                    <a:pt x="666" y="235"/>
                    <a:pt x="663" y="157"/>
                    <a:pt x="613" y="111"/>
                  </a:cubicBezTo>
                  <a:cubicBezTo>
                    <a:pt x="590" y="89"/>
                    <a:pt x="560" y="78"/>
                    <a:pt x="530" y="78"/>
                  </a:cubicBezTo>
                  <a:close/>
                  <a:moveTo>
                    <a:pt x="349" y="630"/>
                  </a:moveTo>
                  <a:cubicBezTo>
                    <a:pt x="349" y="630"/>
                    <a:pt x="349" y="630"/>
                    <a:pt x="349" y="6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srgbClr val="FFFFFF"/>
                </a:solidFill>
                <a:effectLst/>
                <a:uLnTx/>
                <a:uFillTx/>
                <a:latin typeface="EYInterstate Light"/>
              </a:endParaRPr>
            </a:p>
          </p:txBody>
        </p:sp>
        <p:sp>
          <p:nvSpPr>
            <p:cNvPr id="11" name="Freeform 10">
              <a:extLst>
                <a:ext uri="{FF2B5EF4-FFF2-40B4-BE49-F238E27FC236}">
                  <a16:creationId xmlns:a16="http://schemas.microsoft.com/office/drawing/2014/main" id="{C1C586F6-147C-53A5-9B56-91EF41D9727D}"/>
                </a:ext>
              </a:extLst>
            </p:cNvPr>
            <p:cNvSpPr>
              <a:spLocks/>
            </p:cNvSpPr>
            <p:nvPr/>
          </p:nvSpPr>
          <p:spPr bwMode="auto">
            <a:xfrm>
              <a:off x="5021" y="3476"/>
              <a:ext cx="96" cy="93"/>
            </a:xfrm>
            <a:custGeom>
              <a:avLst/>
              <a:gdLst>
                <a:gd name="T0" fmla="*/ 147 w 389"/>
                <a:gd name="T1" fmla="*/ 377 h 377"/>
                <a:gd name="T2" fmla="*/ 17 w 389"/>
                <a:gd name="T3" fmla="*/ 340 h 377"/>
                <a:gd name="T4" fmla="*/ 9 w 389"/>
                <a:gd name="T5" fmla="*/ 300 h 377"/>
                <a:gd name="T6" fmla="*/ 50 w 389"/>
                <a:gd name="T7" fmla="*/ 292 h 377"/>
                <a:gd name="T8" fmla="*/ 155 w 389"/>
                <a:gd name="T9" fmla="*/ 318 h 377"/>
                <a:gd name="T10" fmla="*/ 239 w 389"/>
                <a:gd name="T11" fmla="*/ 282 h 377"/>
                <a:gd name="T12" fmla="*/ 286 w 389"/>
                <a:gd name="T13" fmla="*/ 212 h 377"/>
                <a:gd name="T14" fmla="*/ 267 w 389"/>
                <a:gd name="T15" fmla="*/ 57 h 377"/>
                <a:gd name="T16" fmla="*/ 259 w 389"/>
                <a:gd name="T17" fmla="*/ 17 h 377"/>
                <a:gd name="T18" fmla="*/ 300 w 389"/>
                <a:gd name="T19" fmla="*/ 9 h 377"/>
                <a:gd name="T20" fmla="*/ 334 w 389"/>
                <a:gd name="T21" fmla="*/ 244 h 377"/>
                <a:gd name="T22" fmla="*/ 287 w 389"/>
                <a:gd name="T23" fmla="*/ 314 h 377"/>
                <a:gd name="T24" fmla="*/ 157 w 389"/>
                <a:gd name="T25" fmla="*/ 377 h 377"/>
                <a:gd name="T26" fmla="*/ 147 w 389"/>
                <a:gd name="T27" fmla="*/ 377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9" h="377">
                  <a:moveTo>
                    <a:pt x="147" y="377"/>
                  </a:moveTo>
                  <a:cubicBezTo>
                    <a:pt x="100" y="377"/>
                    <a:pt x="52" y="363"/>
                    <a:pt x="17" y="340"/>
                  </a:cubicBezTo>
                  <a:cubicBezTo>
                    <a:pt x="4" y="331"/>
                    <a:pt x="0" y="313"/>
                    <a:pt x="9" y="300"/>
                  </a:cubicBezTo>
                  <a:cubicBezTo>
                    <a:pt x="18" y="286"/>
                    <a:pt x="36" y="283"/>
                    <a:pt x="50" y="292"/>
                  </a:cubicBezTo>
                  <a:cubicBezTo>
                    <a:pt x="76" y="310"/>
                    <a:pt x="117" y="320"/>
                    <a:pt x="155" y="318"/>
                  </a:cubicBezTo>
                  <a:cubicBezTo>
                    <a:pt x="194" y="317"/>
                    <a:pt x="224" y="303"/>
                    <a:pt x="239" y="282"/>
                  </a:cubicBezTo>
                  <a:cubicBezTo>
                    <a:pt x="286" y="212"/>
                    <a:pt x="286" y="212"/>
                    <a:pt x="286" y="212"/>
                  </a:cubicBezTo>
                  <a:cubicBezTo>
                    <a:pt x="318" y="165"/>
                    <a:pt x="322" y="94"/>
                    <a:pt x="267" y="57"/>
                  </a:cubicBezTo>
                  <a:cubicBezTo>
                    <a:pt x="254" y="48"/>
                    <a:pt x="250" y="30"/>
                    <a:pt x="259" y="17"/>
                  </a:cubicBezTo>
                  <a:cubicBezTo>
                    <a:pt x="268" y="4"/>
                    <a:pt x="286" y="0"/>
                    <a:pt x="300" y="9"/>
                  </a:cubicBezTo>
                  <a:cubicBezTo>
                    <a:pt x="374" y="59"/>
                    <a:pt x="389" y="162"/>
                    <a:pt x="334" y="244"/>
                  </a:cubicBezTo>
                  <a:cubicBezTo>
                    <a:pt x="287" y="314"/>
                    <a:pt x="287" y="314"/>
                    <a:pt x="287" y="314"/>
                  </a:cubicBezTo>
                  <a:cubicBezTo>
                    <a:pt x="262" y="352"/>
                    <a:pt x="216" y="374"/>
                    <a:pt x="157" y="377"/>
                  </a:cubicBezTo>
                  <a:cubicBezTo>
                    <a:pt x="154" y="377"/>
                    <a:pt x="151" y="377"/>
                    <a:pt x="147" y="3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srgbClr val="FFFFFF"/>
                </a:solidFill>
                <a:effectLst/>
                <a:uLnTx/>
                <a:uFillTx/>
                <a:latin typeface="EYInterstate Light"/>
              </a:endParaRPr>
            </a:p>
          </p:txBody>
        </p:sp>
        <p:sp>
          <p:nvSpPr>
            <p:cNvPr id="13" name="Freeform 11">
              <a:extLst>
                <a:ext uri="{FF2B5EF4-FFF2-40B4-BE49-F238E27FC236}">
                  <a16:creationId xmlns:a16="http://schemas.microsoft.com/office/drawing/2014/main" id="{31B37961-16A1-A0CC-9B39-8BC93A9AF580}"/>
                </a:ext>
              </a:extLst>
            </p:cNvPr>
            <p:cNvSpPr>
              <a:spLocks/>
            </p:cNvSpPr>
            <p:nvPr/>
          </p:nvSpPr>
          <p:spPr bwMode="auto">
            <a:xfrm>
              <a:off x="4810" y="3233"/>
              <a:ext cx="368" cy="266"/>
            </a:xfrm>
            <a:custGeom>
              <a:avLst/>
              <a:gdLst>
                <a:gd name="T0" fmla="*/ 1244 w 1489"/>
                <a:gd name="T1" fmla="*/ 1080 h 1080"/>
                <a:gd name="T2" fmla="*/ 1121 w 1489"/>
                <a:gd name="T3" fmla="*/ 1045 h 1080"/>
                <a:gd name="T4" fmla="*/ 1113 w 1489"/>
                <a:gd name="T5" fmla="*/ 1005 h 1080"/>
                <a:gd name="T6" fmla="*/ 1154 w 1489"/>
                <a:gd name="T7" fmla="*/ 997 h 1080"/>
                <a:gd name="T8" fmla="*/ 1257 w 1489"/>
                <a:gd name="T9" fmla="*/ 1021 h 1080"/>
                <a:gd name="T10" fmla="*/ 1341 w 1489"/>
                <a:gd name="T11" fmla="*/ 981 h 1080"/>
                <a:gd name="T12" fmla="*/ 1388 w 1489"/>
                <a:gd name="T13" fmla="*/ 912 h 1080"/>
                <a:gd name="T14" fmla="*/ 1357 w 1489"/>
                <a:gd name="T15" fmla="*/ 755 h 1080"/>
                <a:gd name="T16" fmla="*/ 895 w 1489"/>
                <a:gd name="T17" fmla="*/ 444 h 1080"/>
                <a:gd name="T18" fmla="*/ 27 w 1489"/>
                <a:gd name="T19" fmla="*/ 60 h 1080"/>
                <a:gd name="T20" fmla="*/ 2 w 1489"/>
                <a:gd name="T21" fmla="*/ 26 h 1080"/>
                <a:gd name="T22" fmla="*/ 36 w 1489"/>
                <a:gd name="T23" fmla="*/ 2 h 1080"/>
                <a:gd name="T24" fmla="*/ 928 w 1489"/>
                <a:gd name="T25" fmla="*/ 396 h 1080"/>
                <a:gd name="T26" fmla="*/ 1390 w 1489"/>
                <a:gd name="T27" fmla="*/ 706 h 1080"/>
                <a:gd name="T28" fmla="*/ 1437 w 1489"/>
                <a:gd name="T29" fmla="*/ 944 h 1080"/>
                <a:gd name="T30" fmla="*/ 1390 w 1489"/>
                <a:gd name="T31" fmla="*/ 1014 h 1080"/>
                <a:gd name="T32" fmla="*/ 1262 w 1489"/>
                <a:gd name="T33" fmla="*/ 1079 h 1080"/>
                <a:gd name="T34" fmla="*/ 1244 w 1489"/>
                <a:gd name="T35" fmla="*/ 108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89" h="1080">
                  <a:moveTo>
                    <a:pt x="1244" y="1080"/>
                  </a:moveTo>
                  <a:cubicBezTo>
                    <a:pt x="1199" y="1080"/>
                    <a:pt x="1154" y="1067"/>
                    <a:pt x="1121" y="1045"/>
                  </a:cubicBezTo>
                  <a:cubicBezTo>
                    <a:pt x="1108" y="1036"/>
                    <a:pt x="1104" y="1018"/>
                    <a:pt x="1113" y="1005"/>
                  </a:cubicBezTo>
                  <a:cubicBezTo>
                    <a:pt x="1122" y="992"/>
                    <a:pt x="1140" y="988"/>
                    <a:pt x="1154" y="997"/>
                  </a:cubicBezTo>
                  <a:cubicBezTo>
                    <a:pt x="1180" y="1015"/>
                    <a:pt x="1220" y="1024"/>
                    <a:pt x="1257" y="1021"/>
                  </a:cubicBezTo>
                  <a:cubicBezTo>
                    <a:pt x="1296" y="1018"/>
                    <a:pt x="1326" y="1004"/>
                    <a:pt x="1341" y="981"/>
                  </a:cubicBezTo>
                  <a:cubicBezTo>
                    <a:pt x="1388" y="912"/>
                    <a:pt x="1388" y="912"/>
                    <a:pt x="1388" y="912"/>
                  </a:cubicBezTo>
                  <a:cubicBezTo>
                    <a:pt x="1423" y="860"/>
                    <a:pt x="1409" y="790"/>
                    <a:pt x="1357" y="755"/>
                  </a:cubicBezTo>
                  <a:cubicBezTo>
                    <a:pt x="895" y="444"/>
                    <a:pt x="895" y="444"/>
                    <a:pt x="895" y="444"/>
                  </a:cubicBezTo>
                  <a:cubicBezTo>
                    <a:pt x="889" y="440"/>
                    <a:pt x="452" y="127"/>
                    <a:pt x="27" y="60"/>
                  </a:cubicBezTo>
                  <a:cubicBezTo>
                    <a:pt x="11" y="57"/>
                    <a:pt x="0" y="42"/>
                    <a:pt x="2" y="26"/>
                  </a:cubicBezTo>
                  <a:cubicBezTo>
                    <a:pt x="5" y="11"/>
                    <a:pt x="20" y="0"/>
                    <a:pt x="36" y="2"/>
                  </a:cubicBezTo>
                  <a:cubicBezTo>
                    <a:pt x="476" y="71"/>
                    <a:pt x="910" y="383"/>
                    <a:pt x="928" y="396"/>
                  </a:cubicBezTo>
                  <a:cubicBezTo>
                    <a:pt x="1390" y="706"/>
                    <a:pt x="1390" y="706"/>
                    <a:pt x="1390" y="706"/>
                  </a:cubicBezTo>
                  <a:cubicBezTo>
                    <a:pt x="1468" y="759"/>
                    <a:pt x="1489" y="866"/>
                    <a:pt x="1437" y="944"/>
                  </a:cubicBezTo>
                  <a:cubicBezTo>
                    <a:pt x="1390" y="1014"/>
                    <a:pt x="1390" y="1014"/>
                    <a:pt x="1390" y="1014"/>
                  </a:cubicBezTo>
                  <a:cubicBezTo>
                    <a:pt x="1365" y="1051"/>
                    <a:pt x="1318" y="1075"/>
                    <a:pt x="1262" y="1079"/>
                  </a:cubicBezTo>
                  <a:cubicBezTo>
                    <a:pt x="1256" y="1080"/>
                    <a:pt x="1250" y="1080"/>
                    <a:pt x="1244" y="10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srgbClr val="FFFFFF"/>
                </a:solidFill>
                <a:effectLst/>
                <a:uLnTx/>
                <a:uFillTx/>
                <a:latin typeface="EYInterstate Light"/>
              </a:endParaRPr>
            </a:p>
          </p:txBody>
        </p:sp>
        <p:sp>
          <p:nvSpPr>
            <p:cNvPr id="14" name="Freeform 12">
              <a:extLst>
                <a:ext uri="{FF2B5EF4-FFF2-40B4-BE49-F238E27FC236}">
                  <a16:creationId xmlns:a16="http://schemas.microsoft.com/office/drawing/2014/main" id="{5EFB9CBB-9EBB-BCCD-54BF-F1F3C8D50CE4}"/>
                </a:ext>
              </a:extLst>
            </p:cNvPr>
            <p:cNvSpPr>
              <a:spLocks/>
            </p:cNvSpPr>
            <p:nvPr/>
          </p:nvSpPr>
          <p:spPr bwMode="auto">
            <a:xfrm>
              <a:off x="4517" y="3149"/>
              <a:ext cx="223" cy="309"/>
            </a:xfrm>
            <a:custGeom>
              <a:avLst/>
              <a:gdLst>
                <a:gd name="T0" fmla="*/ 368 w 904"/>
                <a:gd name="T1" fmla="*/ 1256 h 1256"/>
                <a:gd name="T2" fmla="*/ 346 w 904"/>
                <a:gd name="T3" fmla="*/ 1247 h 1256"/>
                <a:gd name="T4" fmla="*/ 6 w 904"/>
                <a:gd name="T5" fmla="*/ 821 h 1256"/>
                <a:gd name="T6" fmla="*/ 6 w 904"/>
                <a:gd name="T7" fmla="*/ 789 h 1256"/>
                <a:gd name="T8" fmla="*/ 521 w 904"/>
                <a:gd name="T9" fmla="*/ 13 h 1256"/>
                <a:gd name="T10" fmla="*/ 542 w 904"/>
                <a:gd name="T11" fmla="*/ 0 h 1256"/>
                <a:gd name="T12" fmla="*/ 566 w 904"/>
                <a:gd name="T13" fmla="*/ 9 h 1256"/>
                <a:gd name="T14" fmla="*/ 884 w 904"/>
                <a:gd name="T15" fmla="*/ 249 h 1256"/>
                <a:gd name="T16" fmla="*/ 897 w 904"/>
                <a:gd name="T17" fmla="*/ 288 h 1256"/>
                <a:gd name="T18" fmla="*/ 858 w 904"/>
                <a:gd name="T19" fmla="*/ 301 h 1256"/>
                <a:gd name="T20" fmla="*/ 550 w 904"/>
                <a:gd name="T21" fmla="*/ 75 h 1256"/>
                <a:gd name="T22" fmla="*/ 66 w 904"/>
                <a:gd name="T23" fmla="*/ 805 h 1256"/>
                <a:gd name="T24" fmla="*/ 389 w 904"/>
                <a:gd name="T25" fmla="*/ 1207 h 1256"/>
                <a:gd name="T26" fmla="*/ 388 w 904"/>
                <a:gd name="T27" fmla="*/ 1248 h 1256"/>
                <a:gd name="T28" fmla="*/ 368 w 904"/>
                <a:gd name="T29" fmla="*/ 1256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4" h="1256">
                  <a:moveTo>
                    <a:pt x="368" y="1256"/>
                  </a:moveTo>
                  <a:cubicBezTo>
                    <a:pt x="360" y="1256"/>
                    <a:pt x="352" y="1253"/>
                    <a:pt x="346" y="1247"/>
                  </a:cubicBezTo>
                  <a:cubicBezTo>
                    <a:pt x="210" y="1101"/>
                    <a:pt x="95" y="958"/>
                    <a:pt x="6" y="821"/>
                  </a:cubicBezTo>
                  <a:cubicBezTo>
                    <a:pt x="0" y="811"/>
                    <a:pt x="0" y="799"/>
                    <a:pt x="6" y="789"/>
                  </a:cubicBezTo>
                  <a:cubicBezTo>
                    <a:pt x="521" y="13"/>
                    <a:pt x="521" y="13"/>
                    <a:pt x="521" y="13"/>
                  </a:cubicBezTo>
                  <a:cubicBezTo>
                    <a:pt x="526" y="6"/>
                    <a:pt x="534" y="1"/>
                    <a:pt x="542" y="0"/>
                  </a:cubicBezTo>
                  <a:cubicBezTo>
                    <a:pt x="551" y="0"/>
                    <a:pt x="560" y="3"/>
                    <a:pt x="566" y="9"/>
                  </a:cubicBezTo>
                  <a:cubicBezTo>
                    <a:pt x="568" y="10"/>
                    <a:pt x="723" y="169"/>
                    <a:pt x="884" y="249"/>
                  </a:cubicBezTo>
                  <a:cubicBezTo>
                    <a:pt x="899" y="256"/>
                    <a:pt x="904" y="274"/>
                    <a:pt x="897" y="288"/>
                  </a:cubicBezTo>
                  <a:cubicBezTo>
                    <a:pt x="890" y="302"/>
                    <a:pt x="873" y="308"/>
                    <a:pt x="858" y="301"/>
                  </a:cubicBezTo>
                  <a:cubicBezTo>
                    <a:pt x="726" y="236"/>
                    <a:pt x="602" y="125"/>
                    <a:pt x="550" y="75"/>
                  </a:cubicBezTo>
                  <a:cubicBezTo>
                    <a:pt x="66" y="805"/>
                    <a:pt x="66" y="805"/>
                    <a:pt x="66" y="805"/>
                  </a:cubicBezTo>
                  <a:cubicBezTo>
                    <a:pt x="151" y="934"/>
                    <a:pt x="260" y="1069"/>
                    <a:pt x="389" y="1207"/>
                  </a:cubicBezTo>
                  <a:cubicBezTo>
                    <a:pt x="400" y="1219"/>
                    <a:pt x="399" y="1237"/>
                    <a:pt x="388" y="1248"/>
                  </a:cubicBezTo>
                  <a:cubicBezTo>
                    <a:pt x="382" y="1253"/>
                    <a:pt x="375" y="1256"/>
                    <a:pt x="368" y="12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srgbClr val="FFFFFF"/>
                </a:solidFill>
                <a:effectLst/>
                <a:uLnTx/>
                <a:uFillTx/>
                <a:latin typeface="EYInterstate Light"/>
              </a:endParaRPr>
            </a:p>
          </p:txBody>
        </p:sp>
        <p:sp>
          <p:nvSpPr>
            <p:cNvPr id="15" name="Freeform 13">
              <a:extLst>
                <a:ext uri="{FF2B5EF4-FFF2-40B4-BE49-F238E27FC236}">
                  <a16:creationId xmlns:a16="http://schemas.microsoft.com/office/drawing/2014/main" id="{9451151D-F8D0-513A-63F4-EFF8C980BBB6}"/>
                </a:ext>
              </a:extLst>
            </p:cNvPr>
            <p:cNvSpPr>
              <a:spLocks/>
            </p:cNvSpPr>
            <p:nvPr/>
          </p:nvSpPr>
          <p:spPr bwMode="auto">
            <a:xfrm>
              <a:off x="4831" y="3546"/>
              <a:ext cx="224" cy="158"/>
            </a:xfrm>
            <a:custGeom>
              <a:avLst/>
              <a:gdLst>
                <a:gd name="T0" fmla="*/ 370 w 905"/>
                <a:gd name="T1" fmla="*/ 643 h 643"/>
                <a:gd name="T2" fmla="*/ 274 w 905"/>
                <a:gd name="T3" fmla="*/ 614 h 643"/>
                <a:gd name="T4" fmla="*/ 264 w 905"/>
                <a:gd name="T5" fmla="*/ 607 h 643"/>
                <a:gd name="T6" fmla="*/ 16 w 905"/>
                <a:gd name="T7" fmla="*/ 438 h 643"/>
                <a:gd name="T8" fmla="*/ 9 w 905"/>
                <a:gd name="T9" fmla="*/ 397 h 643"/>
                <a:gd name="T10" fmla="*/ 50 w 905"/>
                <a:gd name="T11" fmla="*/ 390 h 643"/>
                <a:gd name="T12" fmla="*/ 296 w 905"/>
                <a:gd name="T13" fmla="*/ 558 h 643"/>
                <a:gd name="T14" fmla="*/ 307 w 905"/>
                <a:gd name="T15" fmla="*/ 565 h 643"/>
                <a:gd name="T16" fmla="*/ 391 w 905"/>
                <a:gd name="T17" fmla="*/ 582 h 643"/>
                <a:gd name="T18" fmla="*/ 463 w 905"/>
                <a:gd name="T19" fmla="*/ 535 h 643"/>
                <a:gd name="T20" fmla="*/ 510 w 905"/>
                <a:gd name="T21" fmla="*/ 466 h 643"/>
                <a:gd name="T22" fmla="*/ 527 w 905"/>
                <a:gd name="T23" fmla="*/ 381 h 643"/>
                <a:gd name="T24" fmla="*/ 482 w 905"/>
                <a:gd name="T25" fmla="*/ 311 h 643"/>
                <a:gd name="T26" fmla="*/ 479 w 905"/>
                <a:gd name="T27" fmla="*/ 309 h 643"/>
                <a:gd name="T28" fmla="*/ 471 w 905"/>
                <a:gd name="T29" fmla="*/ 268 h 643"/>
                <a:gd name="T30" fmla="*/ 512 w 905"/>
                <a:gd name="T31" fmla="*/ 261 h 643"/>
                <a:gd name="T32" fmla="*/ 516 w 905"/>
                <a:gd name="T33" fmla="*/ 263 h 643"/>
                <a:gd name="T34" fmla="*/ 591 w 905"/>
                <a:gd name="T35" fmla="*/ 316 h 643"/>
                <a:gd name="T36" fmla="*/ 754 w 905"/>
                <a:gd name="T37" fmla="*/ 276 h 643"/>
                <a:gd name="T38" fmla="*/ 801 w 905"/>
                <a:gd name="T39" fmla="*/ 206 h 643"/>
                <a:gd name="T40" fmla="*/ 784 w 905"/>
                <a:gd name="T41" fmla="*/ 57 h 643"/>
                <a:gd name="T42" fmla="*/ 776 w 905"/>
                <a:gd name="T43" fmla="*/ 17 h 643"/>
                <a:gd name="T44" fmla="*/ 817 w 905"/>
                <a:gd name="T45" fmla="*/ 9 h 643"/>
                <a:gd name="T46" fmla="*/ 849 w 905"/>
                <a:gd name="T47" fmla="*/ 238 h 643"/>
                <a:gd name="T48" fmla="*/ 803 w 905"/>
                <a:gd name="T49" fmla="*/ 308 h 643"/>
                <a:gd name="T50" fmla="*/ 585 w 905"/>
                <a:gd name="T51" fmla="*/ 378 h 643"/>
                <a:gd name="T52" fmla="*/ 558 w 905"/>
                <a:gd name="T53" fmla="*/ 498 h 643"/>
                <a:gd name="T54" fmla="*/ 511 w 905"/>
                <a:gd name="T55" fmla="*/ 568 h 643"/>
                <a:gd name="T56" fmla="*/ 402 w 905"/>
                <a:gd name="T57" fmla="*/ 640 h 643"/>
                <a:gd name="T58" fmla="*/ 370 w 905"/>
                <a:gd name="T59" fmla="*/ 643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05" h="643">
                  <a:moveTo>
                    <a:pt x="370" y="643"/>
                  </a:moveTo>
                  <a:cubicBezTo>
                    <a:pt x="336" y="643"/>
                    <a:pt x="303" y="633"/>
                    <a:pt x="274" y="614"/>
                  </a:cubicBezTo>
                  <a:cubicBezTo>
                    <a:pt x="264" y="607"/>
                    <a:pt x="264" y="607"/>
                    <a:pt x="264" y="607"/>
                  </a:cubicBezTo>
                  <a:cubicBezTo>
                    <a:pt x="264" y="607"/>
                    <a:pt x="170" y="547"/>
                    <a:pt x="16" y="438"/>
                  </a:cubicBezTo>
                  <a:cubicBezTo>
                    <a:pt x="3" y="429"/>
                    <a:pt x="0" y="410"/>
                    <a:pt x="9" y="397"/>
                  </a:cubicBezTo>
                  <a:cubicBezTo>
                    <a:pt x="18" y="384"/>
                    <a:pt x="37" y="381"/>
                    <a:pt x="50" y="390"/>
                  </a:cubicBezTo>
                  <a:cubicBezTo>
                    <a:pt x="203" y="499"/>
                    <a:pt x="295" y="557"/>
                    <a:pt x="296" y="558"/>
                  </a:cubicBezTo>
                  <a:cubicBezTo>
                    <a:pt x="307" y="565"/>
                    <a:pt x="307" y="565"/>
                    <a:pt x="307" y="565"/>
                  </a:cubicBezTo>
                  <a:cubicBezTo>
                    <a:pt x="332" y="582"/>
                    <a:pt x="362" y="588"/>
                    <a:pt x="391" y="582"/>
                  </a:cubicBezTo>
                  <a:cubicBezTo>
                    <a:pt x="421" y="577"/>
                    <a:pt x="446" y="560"/>
                    <a:pt x="463" y="535"/>
                  </a:cubicBezTo>
                  <a:cubicBezTo>
                    <a:pt x="510" y="466"/>
                    <a:pt x="510" y="466"/>
                    <a:pt x="510" y="466"/>
                  </a:cubicBezTo>
                  <a:cubicBezTo>
                    <a:pt x="527" y="441"/>
                    <a:pt x="533" y="411"/>
                    <a:pt x="527" y="381"/>
                  </a:cubicBezTo>
                  <a:cubicBezTo>
                    <a:pt x="521" y="352"/>
                    <a:pt x="505" y="328"/>
                    <a:pt x="482" y="311"/>
                  </a:cubicBezTo>
                  <a:cubicBezTo>
                    <a:pt x="479" y="309"/>
                    <a:pt x="479" y="309"/>
                    <a:pt x="479" y="309"/>
                  </a:cubicBezTo>
                  <a:cubicBezTo>
                    <a:pt x="465" y="300"/>
                    <a:pt x="462" y="282"/>
                    <a:pt x="471" y="268"/>
                  </a:cubicBezTo>
                  <a:cubicBezTo>
                    <a:pt x="480" y="255"/>
                    <a:pt x="498" y="252"/>
                    <a:pt x="512" y="261"/>
                  </a:cubicBezTo>
                  <a:cubicBezTo>
                    <a:pt x="513" y="261"/>
                    <a:pt x="514" y="262"/>
                    <a:pt x="516" y="263"/>
                  </a:cubicBezTo>
                  <a:cubicBezTo>
                    <a:pt x="591" y="316"/>
                    <a:pt x="591" y="316"/>
                    <a:pt x="591" y="316"/>
                  </a:cubicBezTo>
                  <a:cubicBezTo>
                    <a:pt x="640" y="349"/>
                    <a:pt x="718" y="329"/>
                    <a:pt x="754" y="276"/>
                  </a:cubicBezTo>
                  <a:cubicBezTo>
                    <a:pt x="801" y="206"/>
                    <a:pt x="801" y="206"/>
                    <a:pt x="801" y="206"/>
                  </a:cubicBezTo>
                  <a:cubicBezTo>
                    <a:pt x="832" y="160"/>
                    <a:pt x="839" y="94"/>
                    <a:pt x="784" y="57"/>
                  </a:cubicBezTo>
                  <a:cubicBezTo>
                    <a:pt x="771" y="48"/>
                    <a:pt x="767" y="30"/>
                    <a:pt x="776" y="17"/>
                  </a:cubicBezTo>
                  <a:cubicBezTo>
                    <a:pt x="785" y="3"/>
                    <a:pt x="803" y="0"/>
                    <a:pt x="817" y="9"/>
                  </a:cubicBezTo>
                  <a:cubicBezTo>
                    <a:pt x="891" y="59"/>
                    <a:pt x="905" y="155"/>
                    <a:pt x="849" y="238"/>
                  </a:cubicBezTo>
                  <a:cubicBezTo>
                    <a:pt x="803" y="308"/>
                    <a:pt x="803" y="308"/>
                    <a:pt x="803" y="308"/>
                  </a:cubicBezTo>
                  <a:cubicBezTo>
                    <a:pt x="754" y="380"/>
                    <a:pt x="659" y="408"/>
                    <a:pt x="585" y="378"/>
                  </a:cubicBezTo>
                  <a:cubicBezTo>
                    <a:pt x="592" y="421"/>
                    <a:pt x="582" y="463"/>
                    <a:pt x="558" y="498"/>
                  </a:cubicBezTo>
                  <a:cubicBezTo>
                    <a:pt x="511" y="568"/>
                    <a:pt x="511" y="568"/>
                    <a:pt x="511" y="568"/>
                  </a:cubicBezTo>
                  <a:cubicBezTo>
                    <a:pt x="486" y="606"/>
                    <a:pt x="447" y="631"/>
                    <a:pt x="402" y="640"/>
                  </a:cubicBezTo>
                  <a:cubicBezTo>
                    <a:pt x="391" y="642"/>
                    <a:pt x="381" y="643"/>
                    <a:pt x="370" y="6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srgbClr val="FFFFFF"/>
                </a:solidFill>
                <a:effectLst/>
                <a:uLnTx/>
                <a:uFillTx/>
                <a:latin typeface="EYInterstate Light"/>
              </a:endParaRPr>
            </a:p>
          </p:txBody>
        </p:sp>
      </p:grpSp>
      <p:sp>
        <p:nvSpPr>
          <p:cNvPr id="16" name="Rectangle 21">
            <a:extLst>
              <a:ext uri="{FF2B5EF4-FFF2-40B4-BE49-F238E27FC236}">
                <a16:creationId xmlns:a16="http://schemas.microsoft.com/office/drawing/2014/main" id="{E7623DC1-8DE1-0E47-3073-F3EAFACF093C}"/>
              </a:ext>
            </a:extLst>
          </p:cNvPr>
          <p:cNvSpPr/>
          <p:nvPr/>
        </p:nvSpPr>
        <p:spPr>
          <a:xfrm>
            <a:off x="4234482" y="1638300"/>
            <a:ext cx="3567516" cy="4648200"/>
          </a:xfrm>
          <a:prstGeom prst="rect">
            <a:avLst/>
          </a:prstGeom>
          <a:blipFill dpi="0" rotWithShape="1">
            <a:blip r:embed="rId6">
              <a:alphaModFix amt="30000"/>
              <a:extLst>
                <a:ext uri="{28A0092B-C50C-407E-A947-70E740481C1C}">
                  <a14:useLocalDpi xmlns:a14="http://schemas.microsoft.com/office/drawing/2010/main" val="0"/>
                </a:ext>
              </a:extLst>
            </a:blip>
            <a:srcRect/>
            <a:stretch>
              <a:fillRect l="-25633" r="-2563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252000" tIns="216000" rIns="252000" rtlCol="0" anchor="t"/>
          <a:lstStyle/>
          <a:p>
            <a:pPr marR="0" lvl="0" algn="l" defTabSz="914400" eaLnBrk="1" fontAlgn="auto" latinLnBrk="0" hangingPunct="1">
              <a:lnSpc>
                <a:spcPct val="100000"/>
              </a:lnSpc>
              <a:spcBef>
                <a:spcPts val="0"/>
              </a:spcBef>
              <a:spcAft>
                <a:spcPts val="0"/>
              </a:spcAft>
              <a:buClr>
                <a:srgbClr val="FFE600"/>
              </a:buClr>
              <a:buSzTx/>
              <a:tabLst/>
              <a:defRPr/>
            </a:pPr>
            <a:r>
              <a:rPr lang="es-CL" sz="2400" b="1" dirty="0">
                <a:solidFill>
                  <a:schemeClr val="bg1"/>
                </a:solidFill>
                <a:latin typeface="EYInterstate Light" panose="02000506000000020004" pitchFamily="2" charset="0"/>
              </a:rPr>
              <a:t>Cultura de Cena </a:t>
            </a:r>
          </a:p>
          <a:p>
            <a:pPr marR="0" lvl="0" algn="l" defTabSz="914400" eaLnBrk="1" fontAlgn="auto" latinLnBrk="0" hangingPunct="1">
              <a:lnSpc>
                <a:spcPct val="100000"/>
              </a:lnSpc>
              <a:spcBef>
                <a:spcPts val="0"/>
              </a:spcBef>
              <a:spcAft>
                <a:spcPts val="0"/>
              </a:spcAft>
              <a:buClr>
                <a:srgbClr val="FFE600"/>
              </a:buClr>
              <a:buSzTx/>
              <a:tabLst/>
              <a:defRPr/>
            </a:pPr>
            <a:r>
              <a:rPr lang="es-CL" sz="2000" b="1" i="1" dirty="0">
                <a:solidFill>
                  <a:srgbClr val="FFE600"/>
                </a:solidFill>
                <a:latin typeface="EYInterstate Light" panose="02000506000000020004" pitchFamily="2" charset="0"/>
              </a:rPr>
              <a:t>Protocolo</a:t>
            </a:r>
          </a:p>
          <a:p>
            <a:pPr marR="0" lvl="0" algn="l" defTabSz="914400" eaLnBrk="1" fontAlgn="auto" latinLnBrk="0" hangingPunct="1">
              <a:lnSpc>
                <a:spcPct val="100000"/>
              </a:lnSpc>
              <a:spcBef>
                <a:spcPts val="0"/>
              </a:spcBef>
              <a:spcAft>
                <a:spcPts val="0"/>
              </a:spcAft>
              <a:buClr>
                <a:srgbClr val="FFE600"/>
              </a:buClr>
              <a:buSzTx/>
              <a:tabLst/>
              <a:defRPr/>
            </a:pPr>
            <a:endParaRPr lang="es-CL" dirty="0">
              <a:solidFill>
                <a:schemeClr val="bg1"/>
              </a:solidFill>
              <a:latin typeface="EYInterstate Light" panose="02000506000000020004" pitchFamily="2" charset="0"/>
            </a:endParaRPr>
          </a:p>
          <a:p>
            <a:pPr marR="0" lvl="0" algn="l" defTabSz="914400" eaLnBrk="1" fontAlgn="auto" latinLnBrk="0" hangingPunct="1">
              <a:lnSpc>
                <a:spcPct val="100000"/>
              </a:lnSpc>
              <a:spcBef>
                <a:spcPts val="0"/>
              </a:spcBef>
              <a:spcAft>
                <a:spcPts val="0"/>
              </a:spcAft>
              <a:buClr>
                <a:srgbClr val="FFE600"/>
              </a:buClr>
              <a:buSzTx/>
              <a:tabLst/>
              <a:defRPr/>
            </a:pPr>
            <a:endParaRPr lang="es-CL" dirty="0">
              <a:solidFill>
                <a:schemeClr val="bg1"/>
              </a:solidFill>
              <a:latin typeface="EYInterstate Light" panose="02000506000000020004" pitchFamily="2" charset="0"/>
            </a:endParaRPr>
          </a:p>
          <a:p>
            <a:pPr marL="342900" marR="0" lvl="0" indent="-342900" algn="l" defTabSz="914400" eaLnBrk="1" fontAlgn="auto" latinLnBrk="0" hangingPunct="1">
              <a:lnSpc>
                <a:spcPct val="100000"/>
              </a:lnSpc>
              <a:spcBef>
                <a:spcPts val="0"/>
              </a:spcBef>
              <a:spcAft>
                <a:spcPts val="0"/>
              </a:spcAft>
              <a:buClr>
                <a:srgbClr val="FFE600"/>
              </a:buClr>
              <a:buSzTx/>
              <a:buFont typeface="Arial" panose="020B0604020202020204" pitchFamily="34" charset="0"/>
              <a:buChar char="•"/>
              <a:tabLst/>
              <a:defRPr/>
            </a:pPr>
            <a:r>
              <a:rPr lang="es-CL" dirty="0">
                <a:solidFill>
                  <a:schemeClr val="bg1"/>
                </a:solidFill>
                <a:latin typeface="EYInterstate Light" panose="02000506000000020004" pitchFamily="2" charset="0"/>
              </a:rPr>
              <a:t>Puntualidad</a:t>
            </a:r>
          </a:p>
          <a:p>
            <a:pPr marL="342900" marR="0" lvl="0" indent="-342900" algn="l" defTabSz="914400" eaLnBrk="1" fontAlgn="auto" latinLnBrk="0" hangingPunct="1">
              <a:lnSpc>
                <a:spcPct val="100000"/>
              </a:lnSpc>
              <a:spcBef>
                <a:spcPts val="0"/>
              </a:spcBef>
              <a:spcAft>
                <a:spcPts val="0"/>
              </a:spcAft>
              <a:buClr>
                <a:srgbClr val="FFE600"/>
              </a:buClr>
              <a:buSzTx/>
              <a:buFont typeface="Arial" panose="020B0604020202020204" pitchFamily="34" charset="0"/>
              <a:buChar char="•"/>
              <a:tabLst/>
              <a:defRPr/>
            </a:pPr>
            <a:r>
              <a:rPr lang="es-CL" dirty="0">
                <a:solidFill>
                  <a:schemeClr val="bg1"/>
                </a:solidFill>
                <a:latin typeface="EYInterstate Light" panose="02000506000000020004" pitchFamily="2" charset="0"/>
              </a:rPr>
              <a:t>Distribución de la mesa (jerarquía)</a:t>
            </a:r>
          </a:p>
          <a:p>
            <a:pPr marL="342900" marR="0" lvl="0" indent="-342900" algn="l" defTabSz="914400" eaLnBrk="1" fontAlgn="auto" latinLnBrk="0" hangingPunct="1">
              <a:lnSpc>
                <a:spcPct val="100000"/>
              </a:lnSpc>
              <a:spcBef>
                <a:spcPts val="0"/>
              </a:spcBef>
              <a:spcAft>
                <a:spcPts val="0"/>
              </a:spcAft>
              <a:buClr>
                <a:srgbClr val="FFE600"/>
              </a:buClr>
              <a:buSzTx/>
              <a:buFont typeface="Arial" panose="020B0604020202020204" pitchFamily="34" charset="0"/>
              <a:buChar char="•"/>
              <a:tabLst/>
              <a:defRPr/>
            </a:pPr>
            <a:r>
              <a:rPr lang="es-CL" i="1" dirty="0">
                <a:solidFill>
                  <a:schemeClr val="bg1"/>
                </a:solidFill>
                <a:latin typeface="EYInterstate Light" panose="02000506000000020004" pitchFamily="2" charset="0"/>
              </a:rPr>
              <a:t>Gan Bei - </a:t>
            </a:r>
            <a:r>
              <a:rPr lang="es-CL" dirty="0">
                <a:solidFill>
                  <a:schemeClr val="bg1"/>
                </a:solidFill>
                <a:latin typeface="EYInterstate Light" panose="02000506000000020004" pitchFamily="2" charset="0"/>
              </a:rPr>
              <a:t>Brindar</a:t>
            </a:r>
          </a:p>
          <a:p>
            <a:pPr marL="342900" marR="0" lvl="0" indent="-342900" algn="l" defTabSz="914400" eaLnBrk="1" fontAlgn="auto" latinLnBrk="0" hangingPunct="1">
              <a:lnSpc>
                <a:spcPct val="100000"/>
              </a:lnSpc>
              <a:spcBef>
                <a:spcPts val="0"/>
              </a:spcBef>
              <a:spcAft>
                <a:spcPts val="0"/>
              </a:spcAft>
              <a:buClr>
                <a:srgbClr val="FFE600"/>
              </a:buClr>
              <a:buSzTx/>
              <a:buFont typeface="Arial" panose="020B0604020202020204" pitchFamily="34" charset="0"/>
              <a:buChar char="•"/>
              <a:tabLst/>
              <a:defRPr/>
            </a:pPr>
            <a:r>
              <a:rPr lang="es-CL" dirty="0">
                <a:solidFill>
                  <a:schemeClr val="bg1"/>
                </a:solidFill>
                <a:latin typeface="EYInterstate Light" panose="02000506000000020004" pitchFamily="2" charset="0"/>
              </a:rPr>
              <a:t>Usar correctamente los palillos</a:t>
            </a:r>
          </a:p>
          <a:p>
            <a:pPr marL="342900" marR="0" lvl="0" indent="-342900" algn="l" defTabSz="914400" eaLnBrk="1" fontAlgn="auto" latinLnBrk="0" hangingPunct="1">
              <a:lnSpc>
                <a:spcPct val="100000"/>
              </a:lnSpc>
              <a:spcBef>
                <a:spcPts val="0"/>
              </a:spcBef>
              <a:spcAft>
                <a:spcPts val="0"/>
              </a:spcAft>
              <a:buClr>
                <a:srgbClr val="FFE600"/>
              </a:buClr>
              <a:buSzTx/>
              <a:buFont typeface="Arial" panose="020B0604020202020204" pitchFamily="34" charset="0"/>
              <a:buChar char="•"/>
              <a:tabLst/>
              <a:defRPr/>
            </a:pPr>
            <a:r>
              <a:rPr lang="es-CL" dirty="0">
                <a:solidFill>
                  <a:schemeClr val="bg1"/>
                </a:solidFill>
                <a:latin typeface="EYInterstate Light" panose="02000506000000020004" pitchFamily="2" charset="0"/>
              </a:rPr>
              <a:t>Corresponda la invitación</a:t>
            </a:r>
          </a:p>
          <a:p>
            <a:pPr marL="342900" marR="0" lvl="0" indent="-342900" algn="l" defTabSz="914400" eaLnBrk="1" fontAlgn="auto" latinLnBrk="0" hangingPunct="1">
              <a:lnSpc>
                <a:spcPct val="100000"/>
              </a:lnSpc>
              <a:spcBef>
                <a:spcPts val="0"/>
              </a:spcBef>
              <a:spcAft>
                <a:spcPts val="0"/>
              </a:spcAft>
              <a:buClr>
                <a:srgbClr val="FFE600"/>
              </a:buClr>
              <a:buSzTx/>
              <a:buFont typeface="Arial" panose="020B0604020202020204" pitchFamily="34" charset="0"/>
              <a:buChar char="•"/>
              <a:tabLst/>
              <a:defRPr/>
            </a:pPr>
            <a:r>
              <a:rPr lang="es-CL" dirty="0">
                <a:solidFill>
                  <a:schemeClr val="bg1"/>
                </a:solidFill>
                <a:latin typeface="EYInterstate Light" panose="02000506000000020004" pitchFamily="2" charset="0"/>
              </a:rPr>
              <a:t>No hablar de negocios durante la comida</a:t>
            </a:r>
          </a:p>
        </p:txBody>
      </p:sp>
      <p:sp>
        <p:nvSpPr>
          <p:cNvPr id="20" name="Rectangle 21">
            <a:extLst>
              <a:ext uri="{FF2B5EF4-FFF2-40B4-BE49-F238E27FC236}">
                <a16:creationId xmlns:a16="http://schemas.microsoft.com/office/drawing/2014/main" id="{6C32A91A-090B-52FF-B9DC-89135467873B}"/>
              </a:ext>
            </a:extLst>
          </p:cNvPr>
          <p:cNvSpPr/>
          <p:nvPr/>
        </p:nvSpPr>
        <p:spPr>
          <a:xfrm>
            <a:off x="7805794" y="1638300"/>
            <a:ext cx="3567516" cy="4648200"/>
          </a:xfrm>
          <a:prstGeom prst="rect">
            <a:avLst/>
          </a:prstGeom>
          <a:blipFill dpi="0" rotWithShape="1">
            <a:blip r:embed="rId7">
              <a:alphaModFix amt="26000"/>
              <a:extLst>
                <a:ext uri="{28A0092B-C50C-407E-A947-70E740481C1C}">
                  <a14:useLocalDpi xmlns:a14="http://schemas.microsoft.com/office/drawing/2010/main" val="0"/>
                </a:ext>
              </a:extLst>
            </a:blip>
            <a:srcRect/>
            <a:stretch>
              <a:fillRect l="-18619" r="-1861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252000" tIns="216000" rIns="252000" rtlCol="0" anchor="t"/>
          <a:lstStyle/>
          <a:p>
            <a:pPr marR="0" lvl="0" algn="l" defTabSz="914400" eaLnBrk="1" fontAlgn="auto" latinLnBrk="0" hangingPunct="1">
              <a:lnSpc>
                <a:spcPct val="100000"/>
              </a:lnSpc>
              <a:spcBef>
                <a:spcPts val="0"/>
              </a:spcBef>
              <a:spcAft>
                <a:spcPts val="0"/>
              </a:spcAft>
              <a:buClr>
                <a:srgbClr val="FFE600"/>
              </a:buClr>
              <a:buSzTx/>
              <a:tabLst/>
              <a:defRPr/>
            </a:pPr>
            <a:r>
              <a:rPr lang="es-CL" sz="2400" b="1" dirty="0">
                <a:solidFill>
                  <a:schemeClr val="bg1"/>
                </a:solidFill>
                <a:latin typeface="EYInterstate Light" panose="02000506000000020004" pitchFamily="2" charset="0"/>
              </a:rPr>
              <a:t>Guanxi</a:t>
            </a:r>
          </a:p>
          <a:p>
            <a:pPr marR="0" lvl="0" algn="l" defTabSz="914400" eaLnBrk="1" fontAlgn="auto" latinLnBrk="0" hangingPunct="1">
              <a:lnSpc>
                <a:spcPct val="100000"/>
              </a:lnSpc>
              <a:spcBef>
                <a:spcPts val="0"/>
              </a:spcBef>
              <a:spcAft>
                <a:spcPts val="0"/>
              </a:spcAft>
              <a:buClr>
                <a:srgbClr val="FFE600"/>
              </a:buClr>
              <a:buSzTx/>
              <a:tabLst/>
              <a:defRPr/>
            </a:pPr>
            <a:r>
              <a:rPr lang="es-CL" sz="2000" b="1" i="1" dirty="0">
                <a:solidFill>
                  <a:srgbClr val="FFE600"/>
                </a:solidFill>
                <a:latin typeface="EYInterstate Light" panose="02000506000000020004" pitchFamily="2" charset="0"/>
              </a:rPr>
              <a:t>Conexiones y relaciones personales</a:t>
            </a:r>
          </a:p>
          <a:p>
            <a:pPr marR="0" lvl="0" algn="l" defTabSz="914400" eaLnBrk="1" fontAlgn="auto" latinLnBrk="0" hangingPunct="1">
              <a:lnSpc>
                <a:spcPct val="100000"/>
              </a:lnSpc>
              <a:spcBef>
                <a:spcPts val="0"/>
              </a:spcBef>
              <a:spcAft>
                <a:spcPts val="0"/>
              </a:spcAft>
              <a:buClr>
                <a:srgbClr val="FFE600"/>
              </a:buClr>
              <a:buSzTx/>
              <a:tabLst/>
              <a:defRPr/>
            </a:pPr>
            <a:endParaRPr lang="es-CL" sz="2000" b="1" dirty="0">
              <a:solidFill>
                <a:srgbClr val="FFE600"/>
              </a:solidFill>
              <a:latin typeface="EYInterstate Light" panose="02000506000000020004" pitchFamily="2" charset="0"/>
            </a:endParaRPr>
          </a:p>
          <a:p>
            <a:pPr marL="342900" marR="0" lvl="0" indent="-342900" algn="l" defTabSz="914400" eaLnBrk="1" fontAlgn="auto" latinLnBrk="0" hangingPunct="1">
              <a:lnSpc>
                <a:spcPct val="100000"/>
              </a:lnSpc>
              <a:spcBef>
                <a:spcPts val="0"/>
              </a:spcBef>
              <a:spcAft>
                <a:spcPts val="0"/>
              </a:spcAft>
              <a:buClr>
                <a:srgbClr val="FFE600"/>
              </a:buClr>
              <a:buSzTx/>
              <a:buFont typeface="Arial" panose="020B0604020202020204" pitchFamily="34" charset="0"/>
              <a:buChar char="•"/>
              <a:tabLst/>
              <a:defRPr/>
            </a:pPr>
            <a:r>
              <a:rPr lang="es-CL" i="0" dirty="0">
                <a:solidFill>
                  <a:schemeClr val="bg1"/>
                </a:solidFill>
                <a:effectLst/>
                <a:latin typeface="EYInterstate Light" panose="02000506000000020004" pitchFamily="2" charset="0"/>
              </a:rPr>
              <a:t>Establecer y mantener el </a:t>
            </a:r>
            <a:r>
              <a:rPr lang="es-CL" i="1" dirty="0">
                <a:solidFill>
                  <a:schemeClr val="bg1"/>
                </a:solidFill>
                <a:effectLst/>
                <a:latin typeface="EYInterstate Light" panose="02000506000000020004" pitchFamily="2" charset="0"/>
              </a:rPr>
              <a:t>guanxi</a:t>
            </a:r>
            <a:r>
              <a:rPr lang="es-CL" i="0" dirty="0">
                <a:solidFill>
                  <a:schemeClr val="bg1"/>
                </a:solidFill>
                <a:effectLst/>
                <a:latin typeface="EYInterstate Light" panose="02000506000000020004" pitchFamily="2" charset="0"/>
              </a:rPr>
              <a:t> puede conducir a mejores oportunidades de negocio, acceso a una mejor toma de decisiones y resolución de conflictos</a:t>
            </a:r>
            <a:endParaRPr lang="es-CL" dirty="0">
              <a:solidFill>
                <a:schemeClr val="bg1"/>
              </a:solidFill>
              <a:latin typeface="EYInterstate Light" panose="02000506000000020004" pitchFamily="2" charset="0"/>
            </a:endParaRPr>
          </a:p>
          <a:p>
            <a:pPr marR="0" lvl="0" algn="l" defTabSz="914400" eaLnBrk="1" fontAlgn="auto" latinLnBrk="0" hangingPunct="1">
              <a:lnSpc>
                <a:spcPct val="100000"/>
              </a:lnSpc>
              <a:spcBef>
                <a:spcPts val="0"/>
              </a:spcBef>
              <a:spcAft>
                <a:spcPts val="0"/>
              </a:spcAft>
              <a:buClr>
                <a:srgbClr val="FFE600"/>
              </a:buClr>
              <a:buSzTx/>
              <a:tabLst/>
              <a:defRPr/>
            </a:pPr>
            <a:endParaRPr lang="es-CL" sz="2000" b="1" dirty="0">
              <a:solidFill>
                <a:schemeClr val="bg1"/>
              </a:solidFill>
              <a:latin typeface="EYInterstate Light" panose="02000506000000020004" pitchFamily="2" charset="0"/>
            </a:endParaRPr>
          </a:p>
          <a:p>
            <a:pPr marR="0" lvl="0" algn="l" defTabSz="914400" eaLnBrk="1" fontAlgn="auto" latinLnBrk="0" hangingPunct="1">
              <a:lnSpc>
                <a:spcPct val="100000"/>
              </a:lnSpc>
              <a:spcBef>
                <a:spcPts val="0"/>
              </a:spcBef>
              <a:spcAft>
                <a:spcPts val="0"/>
              </a:spcAft>
              <a:buClr>
                <a:srgbClr val="FFE600"/>
              </a:buClr>
              <a:buSzTx/>
              <a:tabLst/>
              <a:defRPr/>
            </a:pPr>
            <a:endParaRPr lang="es-CL" sz="2000" b="1" dirty="0">
              <a:solidFill>
                <a:schemeClr val="bg1"/>
              </a:solidFill>
              <a:latin typeface="EYInterstate Light" panose="02000506000000020004" pitchFamily="2" charset="0"/>
            </a:endParaRPr>
          </a:p>
        </p:txBody>
      </p:sp>
    </p:spTree>
    <p:extLst>
      <p:ext uri="{BB962C8B-B14F-4D97-AF65-F5344CB8AC3E}">
        <p14:creationId xmlns:p14="http://schemas.microsoft.com/office/powerpoint/2010/main" val="2466362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7671A4-CE7D-FCA3-69F0-484B891FAD97}"/>
              </a:ext>
            </a:extLst>
          </p:cNvPr>
          <p:cNvSpPr>
            <a:spLocks noGrp="1"/>
          </p:cNvSpPr>
          <p:nvPr>
            <p:ph type="title"/>
          </p:nvPr>
        </p:nvSpPr>
        <p:spPr/>
        <p:txBody>
          <a:bodyPr/>
          <a:lstStyle/>
          <a:p>
            <a:r>
              <a:rPr lang="es-CL" b="1" dirty="0"/>
              <a:t>Agentes Clave</a:t>
            </a:r>
          </a:p>
        </p:txBody>
      </p:sp>
      <p:grpSp>
        <p:nvGrpSpPr>
          <p:cNvPr id="4" name="Group 32">
            <a:extLst>
              <a:ext uri="{FF2B5EF4-FFF2-40B4-BE49-F238E27FC236}">
                <a16:creationId xmlns:a16="http://schemas.microsoft.com/office/drawing/2014/main" id="{3B422EFF-3C6D-A616-2453-856D723384DE}"/>
              </a:ext>
            </a:extLst>
          </p:cNvPr>
          <p:cNvGrpSpPr/>
          <p:nvPr/>
        </p:nvGrpSpPr>
        <p:grpSpPr>
          <a:xfrm>
            <a:off x="334501" y="1496220"/>
            <a:ext cx="3839934" cy="5076030"/>
            <a:chOff x="3382851" y="1811338"/>
            <a:chExt cx="2348811" cy="3906779"/>
          </a:xfrm>
        </p:grpSpPr>
        <p:sp>
          <p:nvSpPr>
            <p:cNvPr id="5" name="Rectangle 22">
              <a:extLst>
                <a:ext uri="{FF2B5EF4-FFF2-40B4-BE49-F238E27FC236}">
                  <a16:creationId xmlns:a16="http://schemas.microsoft.com/office/drawing/2014/main" id="{712B4673-C948-751D-9829-6607E47E0844}"/>
                </a:ext>
              </a:extLst>
            </p:cNvPr>
            <p:cNvSpPr/>
            <p:nvPr/>
          </p:nvSpPr>
          <p:spPr>
            <a:xfrm>
              <a:off x="3382851" y="1811338"/>
              <a:ext cx="2348811" cy="3906779"/>
            </a:xfrm>
            <a:prstGeom prst="rect">
              <a:avLst/>
            </a:prstGeom>
            <a:solidFill>
              <a:srgbClr val="2E2E38"/>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216000" rIns="252000" rtlCol="0" anchor="t"/>
            <a:lstStyle/>
            <a:p>
              <a:pPr marR="0" lvl="0" algn="l" defTabSz="914400" eaLnBrk="1" fontAlgn="auto" latinLnBrk="0" hangingPunct="1">
                <a:lnSpc>
                  <a:spcPct val="100000"/>
                </a:lnSpc>
                <a:spcBef>
                  <a:spcPts val="0"/>
                </a:spcBef>
                <a:spcAft>
                  <a:spcPts val="0"/>
                </a:spcAft>
                <a:buClr>
                  <a:srgbClr val="FFE600"/>
                </a:buClr>
                <a:buSzTx/>
                <a:tabLst/>
                <a:defRPr/>
              </a:pPr>
              <a:r>
                <a:rPr kumimoji="0" lang="es-CL" sz="2400" b="0" i="0" u="none" strike="noStrike" kern="1200" cap="none" spc="0" normalizeH="0" baseline="0" noProof="0" dirty="0">
                  <a:ln>
                    <a:noFill/>
                  </a:ln>
                  <a:solidFill>
                    <a:srgbClr val="F8EC00"/>
                  </a:solidFill>
                  <a:effectLst/>
                  <a:uLnTx/>
                  <a:uFillTx/>
                  <a:latin typeface="EYInterstate Light" panose="02000506000000020004" pitchFamily="2" charset="0"/>
                </a:rPr>
                <a:t>Belt and Road Iniciative </a:t>
              </a:r>
              <a:r>
                <a:rPr kumimoji="0" lang="es-CL" sz="2400" b="0" i="0" u="none" strike="noStrike" kern="1200" cap="none" spc="0" normalizeH="0" baseline="0" noProof="0" dirty="0">
                  <a:ln>
                    <a:noFill/>
                  </a:ln>
                  <a:solidFill>
                    <a:schemeClr val="bg1"/>
                  </a:solidFill>
                  <a:effectLst/>
                  <a:uLnTx/>
                  <a:uFillTx/>
                  <a:latin typeface="EYInterstate Light" panose="02000506000000020004" pitchFamily="2" charset="0"/>
                </a:rPr>
                <a:t>(BRI),</a:t>
              </a:r>
            </a:p>
            <a:p>
              <a:pPr marR="0" lvl="0" algn="l" defTabSz="914400" eaLnBrk="1" fontAlgn="auto" latinLnBrk="0" hangingPunct="1">
                <a:lnSpc>
                  <a:spcPct val="100000"/>
                </a:lnSpc>
                <a:spcBef>
                  <a:spcPts val="0"/>
                </a:spcBef>
                <a:spcAft>
                  <a:spcPts val="0"/>
                </a:spcAft>
                <a:buClr>
                  <a:srgbClr val="FFE600"/>
                </a:buClr>
                <a:buSzTx/>
                <a:tabLst/>
                <a:defRPr/>
              </a:pPr>
              <a:r>
                <a:rPr lang="es-CL" sz="2400" dirty="0">
                  <a:solidFill>
                    <a:schemeClr val="bg1"/>
                  </a:solidFill>
                  <a:latin typeface="EYInterstate Light" panose="02000506000000020004" pitchFamily="2" charset="0"/>
                </a:rPr>
                <a:t>proyecto de infraestructura global, que busca revitalizar y expandir rutas comerciales, infraestructura y colaboración</a:t>
              </a:r>
              <a:endParaRPr kumimoji="0" lang="es-CL" sz="2400" b="0" i="0" u="none" strike="noStrike" kern="1200" cap="none" spc="0" normalizeH="0" baseline="0" noProof="0" dirty="0">
                <a:ln>
                  <a:noFill/>
                </a:ln>
                <a:solidFill>
                  <a:schemeClr val="bg1"/>
                </a:solidFill>
                <a:effectLst/>
                <a:uLnTx/>
                <a:uFillTx/>
                <a:latin typeface="EYInterstate Light" panose="02000506000000020004" pitchFamily="2" charset="0"/>
              </a:endParaRPr>
            </a:p>
          </p:txBody>
        </p:sp>
        <p:sp>
          <p:nvSpPr>
            <p:cNvPr id="6" name="Rectangle 28">
              <a:extLst>
                <a:ext uri="{FF2B5EF4-FFF2-40B4-BE49-F238E27FC236}">
                  <a16:creationId xmlns:a16="http://schemas.microsoft.com/office/drawing/2014/main" id="{C2EA1AD9-6346-C006-06B9-616D1DB00937}"/>
                </a:ext>
              </a:extLst>
            </p:cNvPr>
            <p:cNvSpPr/>
            <p:nvPr/>
          </p:nvSpPr>
          <p:spPr>
            <a:xfrm>
              <a:off x="3382851" y="1811338"/>
              <a:ext cx="274749" cy="3906779"/>
            </a:xfrm>
            <a:prstGeom prst="rect">
              <a:avLst/>
            </a:prstGeom>
            <a:gradFill flip="none" rotWithShape="1">
              <a:gsLst>
                <a:gs pos="0">
                  <a:schemeClr val="tx1">
                    <a:alpha val="17000"/>
                  </a:scheme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grpSp>
      <p:grpSp>
        <p:nvGrpSpPr>
          <p:cNvPr id="3" name="Group 32">
            <a:extLst>
              <a:ext uri="{FF2B5EF4-FFF2-40B4-BE49-F238E27FC236}">
                <a16:creationId xmlns:a16="http://schemas.microsoft.com/office/drawing/2014/main" id="{2084EC44-6473-B2F5-5EEE-E10112020B61}"/>
              </a:ext>
            </a:extLst>
          </p:cNvPr>
          <p:cNvGrpSpPr/>
          <p:nvPr/>
        </p:nvGrpSpPr>
        <p:grpSpPr>
          <a:xfrm>
            <a:off x="8017565" y="1496220"/>
            <a:ext cx="3839934" cy="5076030"/>
            <a:chOff x="3382851" y="1811338"/>
            <a:chExt cx="2348811" cy="3906779"/>
          </a:xfrm>
        </p:grpSpPr>
        <p:sp>
          <p:nvSpPr>
            <p:cNvPr id="7" name="Rectangle 22">
              <a:extLst>
                <a:ext uri="{FF2B5EF4-FFF2-40B4-BE49-F238E27FC236}">
                  <a16:creationId xmlns:a16="http://schemas.microsoft.com/office/drawing/2014/main" id="{294EE87C-E002-4271-FEB3-E4EECC077586}"/>
                </a:ext>
              </a:extLst>
            </p:cNvPr>
            <p:cNvSpPr/>
            <p:nvPr/>
          </p:nvSpPr>
          <p:spPr>
            <a:xfrm>
              <a:off x="3382851" y="1811338"/>
              <a:ext cx="2348811" cy="3906779"/>
            </a:xfrm>
            <a:prstGeom prst="rect">
              <a:avLst/>
            </a:prstGeom>
            <a:solidFill>
              <a:srgbClr val="2E2E38"/>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216000" rIns="252000" rtlCol="0" anchor="t"/>
            <a:lstStyle/>
            <a:p>
              <a:pPr marR="0" lvl="0" algn="l" defTabSz="914400" eaLnBrk="1" fontAlgn="auto" latinLnBrk="0" hangingPunct="1">
                <a:lnSpc>
                  <a:spcPct val="100000"/>
                </a:lnSpc>
                <a:spcBef>
                  <a:spcPts val="0"/>
                </a:spcBef>
                <a:spcAft>
                  <a:spcPts val="0"/>
                </a:spcAft>
                <a:buClr>
                  <a:srgbClr val="FFE600"/>
                </a:buClr>
                <a:buSzTx/>
                <a:tabLst/>
                <a:defRPr/>
              </a:pPr>
              <a:r>
                <a:rPr kumimoji="0" lang="es-CL" sz="2400" b="0" i="0" u="none" strike="noStrike" kern="1200" cap="none" spc="0" normalizeH="0" baseline="0" noProof="0" dirty="0">
                  <a:ln>
                    <a:noFill/>
                  </a:ln>
                  <a:solidFill>
                    <a:srgbClr val="F8EC00"/>
                  </a:solidFill>
                  <a:effectLst/>
                  <a:uLnTx/>
                  <a:uFillTx/>
                  <a:latin typeface="EYInterstate Light" panose="02000506000000020004" pitchFamily="2" charset="0"/>
                </a:rPr>
                <a:t>China Council for the Promotion of International Trade Beijing </a:t>
              </a:r>
              <a:r>
                <a:rPr kumimoji="0" lang="es-CL" sz="2400" b="0" i="0" u="none" strike="noStrike" kern="1200" cap="none" spc="0" normalizeH="0" baseline="0" noProof="0" dirty="0">
                  <a:ln>
                    <a:noFill/>
                  </a:ln>
                  <a:solidFill>
                    <a:schemeClr val="bg1"/>
                  </a:solidFill>
                  <a:effectLst/>
                  <a:uLnTx/>
                  <a:uFillTx/>
                  <a:latin typeface="EYInterstate Light" panose="02000506000000020004" pitchFamily="2" charset="0"/>
                </a:rPr>
                <a:t>(CCPIT), como vínculo importante entre individuos, empresas y grupos en las comunidades comerciales  </a:t>
              </a:r>
            </a:p>
          </p:txBody>
        </p:sp>
        <p:sp>
          <p:nvSpPr>
            <p:cNvPr id="8" name="Rectangle 28">
              <a:extLst>
                <a:ext uri="{FF2B5EF4-FFF2-40B4-BE49-F238E27FC236}">
                  <a16:creationId xmlns:a16="http://schemas.microsoft.com/office/drawing/2014/main" id="{C7DAAE70-779C-4A70-B8A3-14107A0F4B31}"/>
                </a:ext>
              </a:extLst>
            </p:cNvPr>
            <p:cNvSpPr/>
            <p:nvPr/>
          </p:nvSpPr>
          <p:spPr>
            <a:xfrm>
              <a:off x="3382851" y="1811338"/>
              <a:ext cx="274749" cy="3906779"/>
            </a:xfrm>
            <a:prstGeom prst="rect">
              <a:avLst/>
            </a:prstGeom>
            <a:gradFill flip="none" rotWithShape="1">
              <a:gsLst>
                <a:gs pos="0">
                  <a:schemeClr val="tx1">
                    <a:alpha val="17000"/>
                  </a:scheme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grpSp>
      <p:pic>
        <p:nvPicPr>
          <p:cNvPr id="10" name="Graphic 5">
            <a:extLst>
              <a:ext uri="{FF2B5EF4-FFF2-40B4-BE49-F238E27FC236}">
                <a16:creationId xmlns:a16="http://schemas.microsoft.com/office/drawing/2014/main" id="{9B9630D5-9EC3-970E-2DDE-902543C6BE0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854397" y="5950179"/>
            <a:ext cx="727528" cy="427958"/>
          </a:xfrm>
          <a:prstGeom prst="rect">
            <a:avLst/>
          </a:prstGeom>
        </p:spPr>
      </p:pic>
      <p:pic>
        <p:nvPicPr>
          <p:cNvPr id="11" name="Graphic 7">
            <a:extLst>
              <a:ext uri="{FF2B5EF4-FFF2-40B4-BE49-F238E27FC236}">
                <a16:creationId xmlns:a16="http://schemas.microsoft.com/office/drawing/2014/main" id="{11B965F6-DEBB-3A9A-F9A3-41028AA1183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852817" y="5327179"/>
            <a:ext cx="729108" cy="428887"/>
          </a:xfrm>
          <a:prstGeom prst="rect">
            <a:avLst/>
          </a:prstGeom>
        </p:spPr>
      </p:pic>
      <p:pic>
        <p:nvPicPr>
          <p:cNvPr id="12" name="Graphic 398">
            <a:extLst>
              <a:ext uri="{FF2B5EF4-FFF2-40B4-BE49-F238E27FC236}">
                <a16:creationId xmlns:a16="http://schemas.microsoft.com/office/drawing/2014/main" id="{77D9B4D4-FE5F-295E-7327-2085EB9D495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126004" y="5951292"/>
            <a:ext cx="725636" cy="426845"/>
          </a:xfrm>
          <a:prstGeom prst="rect">
            <a:avLst/>
          </a:prstGeom>
        </p:spPr>
      </p:pic>
      <p:pic>
        <p:nvPicPr>
          <p:cNvPr id="13" name="Graphic 27">
            <a:extLst>
              <a:ext uri="{FF2B5EF4-FFF2-40B4-BE49-F238E27FC236}">
                <a16:creationId xmlns:a16="http://schemas.microsoft.com/office/drawing/2014/main" id="{89881D83-6C3E-70F0-CD17-50976EB9B24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126004" y="5327179"/>
            <a:ext cx="724097" cy="425939"/>
          </a:xfrm>
          <a:prstGeom prst="rect">
            <a:avLst/>
          </a:prstGeom>
        </p:spPr>
      </p:pic>
      <p:sp>
        <p:nvSpPr>
          <p:cNvPr id="16" name="Rectangle 28">
            <a:extLst>
              <a:ext uri="{FF2B5EF4-FFF2-40B4-BE49-F238E27FC236}">
                <a16:creationId xmlns:a16="http://schemas.microsoft.com/office/drawing/2014/main" id="{4B01DC78-1CDC-111F-F136-28A8BBD0CF29}"/>
              </a:ext>
            </a:extLst>
          </p:cNvPr>
          <p:cNvSpPr/>
          <p:nvPr/>
        </p:nvSpPr>
        <p:spPr>
          <a:xfrm>
            <a:off x="4177631" y="1496220"/>
            <a:ext cx="3932699" cy="5076030"/>
          </a:xfrm>
          <a:prstGeom prst="rect">
            <a:avLst/>
          </a:prstGeom>
          <a:blipFill dpi="0" rotWithShape="1">
            <a:blip r:embed="rId12">
              <a:alphaModFix amt="26000"/>
              <a:extLst>
                <a:ext uri="{28A0092B-C50C-407E-A947-70E740481C1C}">
                  <a14:useLocalDpi xmlns:a14="http://schemas.microsoft.com/office/drawing/2010/main" val="0"/>
                </a:ext>
              </a:extLst>
            </a:blip>
            <a:srcRect/>
            <a:stretch>
              <a:fillRect l="-72206" r="-7220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Tree>
    <p:extLst>
      <p:ext uri="{BB962C8B-B14F-4D97-AF65-F5344CB8AC3E}">
        <p14:creationId xmlns:p14="http://schemas.microsoft.com/office/powerpoint/2010/main" val="3056436513"/>
      </p:ext>
    </p:extLst>
  </p:cSld>
  <p:clrMapOvr>
    <a:masterClrMapping/>
  </p:clrMapOvr>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to 32" hidden="1">
            <a:extLst>
              <a:ext uri="{FF2B5EF4-FFF2-40B4-BE49-F238E27FC236}">
                <a16:creationId xmlns:a16="http://schemas.microsoft.com/office/drawing/2014/main" id="{A2CD3998-B77A-7F3B-ECF5-A8162A86152B}"/>
              </a:ext>
            </a:extLst>
          </p:cNvPr>
          <p:cNvGraphicFramePr>
            <a:graphicFrameLocks noChangeAspect="1"/>
          </p:cNvGraphicFramePr>
          <p:nvPr>
            <p:custDataLst>
              <p:tags r:id="rId1"/>
            </p:custDataLst>
            <p:extLst>
              <p:ext uri="{D42A27DB-BD31-4B8C-83A1-F6EECF244321}">
                <p14:modId xmlns:p14="http://schemas.microsoft.com/office/powerpoint/2010/main" val="28649834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4" imgW="473" imgH="476" progId="TCLayout.ActiveDocument.1">
                  <p:embed/>
                </p:oleObj>
              </mc:Choice>
              <mc:Fallback>
                <p:oleObj name="Diapositiva de think-cell" r:id="rId4" imgW="473" imgH="476" progId="TCLayout.ActiveDocument.1">
                  <p:embed/>
                  <p:pic>
                    <p:nvPicPr>
                      <p:cNvPr id="33" name="Objeto 32" hidden="1">
                        <a:extLst>
                          <a:ext uri="{FF2B5EF4-FFF2-40B4-BE49-F238E27FC236}">
                            <a16:creationId xmlns:a16="http://schemas.microsoft.com/office/drawing/2014/main" id="{A2CD3998-B77A-7F3B-ECF5-A8162A86152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a16="http://schemas.microsoft.com/office/drawing/2014/main" id="{7BA5CAB2-5B42-00C0-F2C3-9833033D3722}"/>
              </a:ext>
            </a:extLst>
          </p:cNvPr>
          <p:cNvSpPr>
            <a:spLocks noGrp="1"/>
          </p:cNvSpPr>
          <p:nvPr>
            <p:ph type="title"/>
          </p:nvPr>
        </p:nvSpPr>
        <p:spPr/>
        <p:txBody>
          <a:bodyPr vert="horz"/>
          <a:lstStyle/>
          <a:p>
            <a:r>
              <a:rPr lang="es-CL" b="1" dirty="0"/>
              <a:t>Desarrollo e Innovación</a:t>
            </a:r>
          </a:p>
        </p:txBody>
      </p:sp>
      <p:pic>
        <p:nvPicPr>
          <p:cNvPr id="1026" name="Picture 2">
            <a:extLst>
              <a:ext uri="{FF2B5EF4-FFF2-40B4-BE49-F238E27FC236}">
                <a16:creationId xmlns:a16="http://schemas.microsoft.com/office/drawing/2014/main" id="{F5C0FB6E-1FE3-9C48-7886-7307CE76F56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95515" y="579080"/>
            <a:ext cx="4876800" cy="4876800"/>
          </a:xfrm>
          <a:prstGeom prst="rect">
            <a:avLst/>
          </a:prstGeom>
          <a:noFill/>
          <a:effectLst>
            <a:softEdge rad="38100"/>
          </a:effectLst>
          <a:extLst>
            <a:ext uri="{909E8E84-426E-40DD-AFC4-6F175D3DCCD1}">
              <a14:hiddenFill xmlns:a14="http://schemas.microsoft.com/office/drawing/2010/main">
                <a:solidFill>
                  <a:srgbClr val="FFFFFF"/>
                </a:solidFill>
              </a14:hiddenFill>
            </a:ext>
          </a:extLst>
        </p:spPr>
      </p:pic>
      <p:grpSp>
        <p:nvGrpSpPr>
          <p:cNvPr id="3" name="Group 216">
            <a:extLst>
              <a:ext uri="{FF2B5EF4-FFF2-40B4-BE49-F238E27FC236}">
                <a16:creationId xmlns:a16="http://schemas.microsoft.com/office/drawing/2014/main" id="{9392ECB3-5A90-7312-24A5-4103389C02F5}"/>
              </a:ext>
            </a:extLst>
          </p:cNvPr>
          <p:cNvGrpSpPr/>
          <p:nvPr/>
        </p:nvGrpSpPr>
        <p:grpSpPr>
          <a:xfrm>
            <a:off x="5751133" y="4849302"/>
            <a:ext cx="1084549" cy="1507940"/>
            <a:chOff x="1052513" y="4570413"/>
            <a:chExt cx="1054100" cy="1441450"/>
          </a:xfrm>
          <a:solidFill>
            <a:srgbClr val="F8EC00"/>
          </a:solidFill>
        </p:grpSpPr>
        <p:sp>
          <p:nvSpPr>
            <p:cNvPr id="4" name="Freeform 98">
              <a:extLst>
                <a:ext uri="{FF2B5EF4-FFF2-40B4-BE49-F238E27FC236}">
                  <a16:creationId xmlns:a16="http://schemas.microsoft.com/office/drawing/2014/main" id="{5897E377-752B-CE82-D006-0EB1E59AC4FD}"/>
                </a:ext>
              </a:extLst>
            </p:cNvPr>
            <p:cNvSpPr>
              <a:spLocks noEditPoints="1"/>
            </p:cNvSpPr>
            <p:nvPr/>
          </p:nvSpPr>
          <p:spPr bwMode="auto">
            <a:xfrm>
              <a:off x="1131888" y="4665663"/>
              <a:ext cx="892175" cy="1263650"/>
            </a:xfrm>
            <a:custGeom>
              <a:avLst/>
              <a:gdLst>
                <a:gd name="T0" fmla="*/ 170 w 562"/>
                <a:gd name="T1" fmla="*/ 540 h 796"/>
                <a:gd name="T2" fmla="*/ 132 w 562"/>
                <a:gd name="T3" fmla="*/ 520 h 796"/>
                <a:gd name="T4" fmla="*/ 84 w 562"/>
                <a:gd name="T5" fmla="*/ 482 h 796"/>
                <a:gd name="T6" fmla="*/ 46 w 562"/>
                <a:gd name="T7" fmla="*/ 436 h 796"/>
                <a:gd name="T8" fmla="*/ 18 w 562"/>
                <a:gd name="T9" fmla="*/ 382 h 796"/>
                <a:gd name="T10" fmla="*/ 2 w 562"/>
                <a:gd name="T11" fmla="*/ 322 h 796"/>
                <a:gd name="T12" fmla="*/ 0 w 562"/>
                <a:gd name="T13" fmla="*/ 282 h 796"/>
                <a:gd name="T14" fmla="*/ 12 w 562"/>
                <a:gd name="T15" fmla="*/ 198 h 796"/>
                <a:gd name="T16" fmla="*/ 48 w 562"/>
                <a:gd name="T17" fmla="*/ 124 h 796"/>
                <a:gd name="T18" fmla="*/ 102 w 562"/>
                <a:gd name="T19" fmla="*/ 64 h 796"/>
                <a:gd name="T20" fmla="*/ 172 w 562"/>
                <a:gd name="T21" fmla="*/ 22 h 796"/>
                <a:gd name="T22" fmla="*/ 252 w 562"/>
                <a:gd name="T23" fmla="*/ 0 h 796"/>
                <a:gd name="T24" fmla="*/ 310 w 562"/>
                <a:gd name="T25" fmla="*/ 0 h 796"/>
                <a:gd name="T26" fmla="*/ 390 w 562"/>
                <a:gd name="T27" fmla="*/ 22 h 796"/>
                <a:gd name="T28" fmla="*/ 460 w 562"/>
                <a:gd name="T29" fmla="*/ 64 h 796"/>
                <a:gd name="T30" fmla="*/ 514 w 562"/>
                <a:gd name="T31" fmla="*/ 124 h 796"/>
                <a:gd name="T32" fmla="*/ 550 w 562"/>
                <a:gd name="T33" fmla="*/ 198 h 796"/>
                <a:gd name="T34" fmla="*/ 562 w 562"/>
                <a:gd name="T35" fmla="*/ 282 h 796"/>
                <a:gd name="T36" fmla="*/ 560 w 562"/>
                <a:gd name="T37" fmla="*/ 324 h 796"/>
                <a:gd name="T38" fmla="*/ 544 w 562"/>
                <a:gd name="T39" fmla="*/ 384 h 796"/>
                <a:gd name="T40" fmla="*/ 516 w 562"/>
                <a:gd name="T41" fmla="*/ 438 h 796"/>
                <a:gd name="T42" fmla="*/ 476 w 562"/>
                <a:gd name="T43" fmla="*/ 484 h 796"/>
                <a:gd name="T44" fmla="*/ 428 w 562"/>
                <a:gd name="T45" fmla="*/ 522 h 796"/>
                <a:gd name="T46" fmla="*/ 390 w 562"/>
                <a:gd name="T47" fmla="*/ 796 h 796"/>
                <a:gd name="T48" fmla="*/ 372 w 562"/>
                <a:gd name="T49" fmla="*/ 528 h 796"/>
                <a:gd name="T50" fmla="*/ 396 w 562"/>
                <a:gd name="T51" fmla="*/ 518 h 796"/>
                <a:gd name="T52" fmla="*/ 446 w 562"/>
                <a:gd name="T53" fmla="*/ 486 h 796"/>
                <a:gd name="T54" fmla="*/ 488 w 562"/>
                <a:gd name="T55" fmla="*/ 446 h 796"/>
                <a:gd name="T56" fmla="*/ 518 w 562"/>
                <a:gd name="T57" fmla="*/ 396 h 796"/>
                <a:gd name="T58" fmla="*/ 538 w 562"/>
                <a:gd name="T59" fmla="*/ 340 h 796"/>
                <a:gd name="T60" fmla="*/ 544 w 562"/>
                <a:gd name="T61" fmla="*/ 282 h 796"/>
                <a:gd name="T62" fmla="*/ 540 w 562"/>
                <a:gd name="T63" fmla="*/ 228 h 796"/>
                <a:gd name="T64" fmla="*/ 512 w 562"/>
                <a:gd name="T65" fmla="*/ 156 h 796"/>
                <a:gd name="T66" fmla="*/ 468 w 562"/>
                <a:gd name="T67" fmla="*/ 94 h 796"/>
                <a:gd name="T68" fmla="*/ 406 w 562"/>
                <a:gd name="T69" fmla="*/ 50 h 796"/>
                <a:gd name="T70" fmla="*/ 334 w 562"/>
                <a:gd name="T71" fmla="*/ 22 h 796"/>
                <a:gd name="T72" fmla="*/ 282 w 562"/>
                <a:gd name="T73" fmla="*/ 18 h 796"/>
                <a:gd name="T74" fmla="*/ 202 w 562"/>
                <a:gd name="T75" fmla="*/ 30 h 796"/>
                <a:gd name="T76" fmla="*/ 134 w 562"/>
                <a:gd name="T77" fmla="*/ 62 h 796"/>
                <a:gd name="T78" fmla="*/ 78 w 562"/>
                <a:gd name="T79" fmla="*/ 114 h 796"/>
                <a:gd name="T80" fmla="*/ 38 w 562"/>
                <a:gd name="T81" fmla="*/ 178 h 796"/>
                <a:gd name="T82" fmla="*/ 18 w 562"/>
                <a:gd name="T83" fmla="*/ 254 h 796"/>
                <a:gd name="T84" fmla="*/ 18 w 562"/>
                <a:gd name="T85" fmla="*/ 302 h 796"/>
                <a:gd name="T86" fmla="*/ 30 w 562"/>
                <a:gd name="T87" fmla="*/ 358 h 796"/>
                <a:gd name="T88" fmla="*/ 52 w 562"/>
                <a:gd name="T89" fmla="*/ 412 h 796"/>
                <a:gd name="T90" fmla="*/ 86 w 562"/>
                <a:gd name="T91" fmla="*/ 458 h 796"/>
                <a:gd name="T92" fmla="*/ 130 w 562"/>
                <a:gd name="T93" fmla="*/ 496 h 796"/>
                <a:gd name="T94" fmla="*/ 182 w 562"/>
                <a:gd name="T95" fmla="*/ 526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62" h="796">
                  <a:moveTo>
                    <a:pt x="390" y="796"/>
                  </a:moveTo>
                  <a:lnTo>
                    <a:pt x="170" y="796"/>
                  </a:lnTo>
                  <a:lnTo>
                    <a:pt x="170" y="540"/>
                  </a:lnTo>
                  <a:lnTo>
                    <a:pt x="170" y="540"/>
                  </a:lnTo>
                  <a:lnTo>
                    <a:pt x="150" y="530"/>
                  </a:lnTo>
                  <a:lnTo>
                    <a:pt x="132" y="520"/>
                  </a:lnTo>
                  <a:lnTo>
                    <a:pt x="116" y="508"/>
                  </a:lnTo>
                  <a:lnTo>
                    <a:pt x="100" y="496"/>
                  </a:lnTo>
                  <a:lnTo>
                    <a:pt x="84" y="482"/>
                  </a:lnTo>
                  <a:lnTo>
                    <a:pt x="70" y="468"/>
                  </a:lnTo>
                  <a:lnTo>
                    <a:pt x="58" y="452"/>
                  </a:lnTo>
                  <a:lnTo>
                    <a:pt x="46" y="436"/>
                  </a:lnTo>
                  <a:lnTo>
                    <a:pt x="36" y="418"/>
                  </a:lnTo>
                  <a:lnTo>
                    <a:pt x="26" y="400"/>
                  </a:lnTo>
                  <a:lnTo>
                    <a:pt x="18" y="382"/>
                  </a:lnTo>
                  <a:lnTo>
                    <a:pt x="12" y="362"/>
                  </a:lnTo>
                  <a:lnTo>
                    <a:pt x="6" y="344"/>
                  </a:lnTo>
                  <a:lnTo>
                    <a:pt x="2" y="322"/>
                  </a:lnTo>
                  <a:lnTo>
                    <a:pt x="0" y="302"/>
                  </a:lnTo>
                  <a:lnTo>
                    <a:pt x="0" y="282"/>
                  </a:lnTo>
                  <a:lnTo>
                    <a:pt x="0" y="282"/>
                  </a:lnTo>
                  <a:lnTo>
                    <a:pt x="0" y="252"/>
                  </a:lnTo>
                  <a:lnTo>
                    <a:pt x="6" y="224"/>
                  </a:lnTo>
                  <a:lnTo>
                    <a:pt x="12" y="198"/>
                  </a:lnTo>
                  <a:lnTo>
                    <a:pt x="22" y="172"/>
                  </a:lnTo>
                  <a:lnTo>
                    <a:pt x="34" y="146"/>
                  </a:lnTo>
                  <a:lnTo>
                    <a:pt x="48" y="124"/>
                  </a:lnTo>
                  <a:lnTo>
                    <a:pt x="64" y="102"/>
                  </a:lnTo>
                  <a:lnTo>
                    <a:pt x="82" y="82"/>
                  </a:lnTo>
                  <a:lnTo>
                    <a:pt x="102" y="64"/>
                  </a:lnTo>
                  <a:lnTo>
                    <a:pt x="124" y="48"/>
                  </a:lnTo>
                  <a:lnTo>
                    <a:pt x="146" y="34"/>
                  </a:lnTo>
                  <a:lnTo>
                    <a:pt x="172" y="22"/>
                  </a:lnTo>
                  <a:lnTo>
                    <a:pt x="198" y="12"/>
                  </a:lnTo>
                  <a:lnTo>
                    <a:pt x="224" y="6"/>
                  </a:lnTo>
                  <a:lnTo>
                    <a:pt x="252" y="0"/>
                  </a:lnTo>
                  <a:lnTo>
                    <a:pt x="282" y="0"/>
                  </a:lnTo>
                  <a:lnTo>
                    <a:pt x="282" y="0"/>
                  </a:lnTo>
                  <a:lnTo>
                    <a:pt x="310" y="0"/>
                  </a:lnTo>
                  <a:lnTo>
                    <a:pt x="338" y="6"/>
                  </a:lnTo>
                  <a:lnTo>
                    <a:pt x="364" y="12"/>
                  </a:lnTo>
                  <a:lnTo>
                    <a:pt x="390" y="22"/>
                  </a:lnTo>
                  <a:lnTo>
                    <a:pt x="416" y="34"/>
                  </a:lnTo>
                  <a:lnTo>
                    <a:pt x="438" y="48"/>
                  </a:lnTo>
                  <a:lnTo>
                    <a:pt x="460" y="64"/>
                  </a:lnTo>
                  <a:lnTo>
                    <a:pt x="480" y="82"/>
                  </a:lnTo>
                  <a:lnTo>
                    <a:pt x="498" y="102"/>
                  </a:lnTo>
                  <a:lnTo>
                    <a:pt x="514" y="124"/>
                  </a:lnTo>
                  <a:lnTo>
                    <a:pt x="528" y="146"/>
                  </a:lnTo>
                  <a:lnTo>
                    <a:pt x="540" y="172"/>
                  </a:lnTo>
                  <a:lnTo>
                    <a:pt x="550" y="198"/>
                  </a:lnTo>
                  <a:lnTo>
                    <a:pt x="556" y="224"/>
                  </a:lnTo>
                  <a:lnTo>
                    <a:pt x="562" y="252"/>
                  </a:lnTo>
                  <a:lnTo>
                    <a:pt x="562" y="282"/>
                  </a:lnTo>
                  <a:lnTo>
                    <a:pt x="562" y="282"/>
                  </a:lnTo>
                  <a:lnTo>
                    <a:pt x="562" y="302"/>
                  </a:lnTo>
                  <a:lnTo>
                    <a:pt x="560" y="324"/>
                  </a:lnTo>
                  <a:lnTo>
                    <a:pt x="556" y="344"/>
                  </a:lnTo>
                  <a:lnTo>
                    <a:pt x="550" y="364"/>
                  </a:lnTo>
                  <a:lnTo>
                    <a:pt x="544" y="384"/>
                  </a:lnTo>
                  <a:lnTo>
                    <a:pt x="536" y="402"/>
                  </a:lnTo>
                  <a:lnTo>
                    <a:pt x="526" y="420"/>
                  </a:lnTo>
                  <a:lnTo>
                    <a:pt x="516" y="438"/>
                  </a:lnTo>
                  <a:lnTo>
                    <a:pt x="504" y="454"/>
                  </a:lnTo>
                  <a:lnTo>
                    <a:pt x="490" y="470"/>
                  </a:lnTo>
                  <a:lnTo>
                    <a:pt x="476" y="484"/>
                  </a:lnTo>
                  <a:lnTo>
                    <a:pt x="462" y="498"/>
                  </a:lnTo>
                  <a:lnTo>
                    <a:pt x="444" y="510"/>
                  </a:lnTo>
                  <a:lnTo>
                    <a:pt x="428" y="522"/>
                  </a:lnTo>
                  <a:lnTo>
                    <a:pt x="408" y="532"/>
                  </a:lnTo>
                  <a:lnTo>
                    <a:pt x="390" y="540"/>
                  </a:lnTo>
                  <a:lnTo>
                    <a:pt x="390" y="796"/>
                  </a:lnTo>
                  <a:close/>
                  <a:moveTo>
                    <a:pt x="188" y="778"/>
                  </a:moveTo>
                  <a:lnTo>
                    <a:pt x="372" y="778"/>
                  </a:lnTo>
                  <a:lnTo>
                    <a:pt x="372" y="528"/>
                  </a:lnTo>
                  <a:lnTo>
                    <a:pt x="378" y="526"/>
                  </a:lnTo>
                  <a:lnTo>
                    <a:pt x="378" y="526"/>
                  </a:lnTo>
                  <a:lnTo>
                    <a:pt x="396" y="518"/>
                  </a:lnTo>
                  <a:lnTo>
                    <a:pt x="414" y="508"/>
                  </a:lnTo>
                  <a:lnTo>
                    <a:pt x="430" y="498"/>
                  </a:lnTo>
                  <a:lnTo>
                    <a:pt x="446" y="486"/>
                  </a:lnTo>
                  <a:lnTo>
                    <a:pt x="462" y="474"/>
                  </a:lnTo>
                  <a:lnTo>
                    <a:pt x="474" y="460"/>
                  </a:lnTo>
                  <a:lnTo>
                    <a:pt x="488" y="446"/>
                  </a:lnTo>
                  <a:lnTo>
                    <a:pt x="500" y="430"/>
                  </a:lnTo>
                  <a:lnTo>
                    <a:pt x="510" y="414"/>
                  </a:lnTo>
                  <a:lnTo>
                    <a:pt x="518" y="396"/>
                  </a:lnTo>
                  <a:lnTo>
                    <a:pt x="526" y="378"/>
                  </a:lnTo>
                  <a:lnTo>
                    <a:pt x="532" y="360"/>
                  </a:lnTo>
                  <a:lnTo>
                    <a:pt x="538" y="340"/>
                  </a:lnTo>
                  <a:lnTo>
                    <a:pt x="542" y="322"/>
                  </a:lnTo>
                  <a:lnTo>
                    <a:pt x="544" y="302"/>
                  </a:lnTo>
                  <a:lnTo>
                    <a:pt x="544" y="282"/>
                  </a:lnTo>
                  <a:lnTo>
                    <a:pt x="544" y="282"/>
                  </a:lnTo>
                  <a:lnTo>
                    <a:pt x="544" y="254"/>
                  </a:lnTo>
                  <a:lnTo>
                    <a:pt x="540" y="228"/>
                  </a:lnTo>
                  <a:lnTo>
                    <a:pt x="532" y="202"/>
                  </a:lnTo>
                  <a:lnTo>
                    <a:pt x="524" y="178"/>
                  </a:lnTo>
                  <a:lnTo>
                    <a:pt x="512" y="156"/>
                  </a:lnTo>
                  <a:lnTo>
                    <a:pt x="500" y="134"/>
                  </a:lnTo>
                  <a:lnTo>
                    <a:pt x="484" y="114"/>
                  </a:lnTo>
                  <a:lnTo>
                    <a:pt x="468" y="94"/>
                  </a:lnTo>
                  <a:lnTo>
                    <a:pt x="448" y="78"/>
                  </a:lnTo>
                  <a:lnTo>
                    <a:pt x="428" y="62"/>
                  </a:lnTo>
                  <a:lnTo>
                    <a:pt x="406" y="50"/>
                  </a:lnTo>
                  <a:lnTo>
                    <a:pt x="384" y="38"/>
                  </a:lnTo>
                  <a:lnTo>
                    <a:pt x="360" y="30"/>
                  </a:lnTo>
                  <a:lnTo>
                    <a:pt x="334" y="22"/>
                  </a:lnTo>
                  <a:lnTo>
                    <a:pt x="308" y="18"/>
                  </a:lnTo>
                  <a:lnTo>
                    <a:pt x="282" y="18"/>
                  </a:lnTo>
                  <a:lnTo>
                    <a:pt x="282" y="18"/>
                  </a:lnTo>
                  <a:lnTo>
                    <a:pt x="254" y="18"/>
                  </a:lnTo>
                  <a:lnTo>
                    <a:pt x="228" y="22"/>
                  </a:lnTo>
                  <a:lnTo>
                    <a:pt x="202" y="30"/>
                  </a:lnTo>
                  <a:lnTo>
                    <a:pt x="178" y="38"/>
                  </a:lnTo>
                  <a:lnTo>
                    <a:pt x="156" y="50"/>
                  </a:lnTo>
                  <a:lnTo>
                    <a:pt x="134" y="62"/>
                  </a:lnTo>
                  <a:lnTo>
                    <a:pt x="114" y="78"/>
                  </a:lnTo>
                  <a:lnTo>
                    <a:pt x="94" y="94"/>
                  </a:lnTo>
                  <a:lnTo>
                    <a:pt x="78" y="114"/>
                  </a:lnTo>
                  <a:lnTo>
                    <a:pt x="62" y="134"/>
                  </a:lnTo>
                  <a:lnTo>
                    <a:pt x="50" y="156"/>
                  </a:lnTo>
                  <a:lnTo>
                    <a:pt x="38" y="178"/>
                  </a:lnTo>
                  <a:lnTo>
                    <a:pt x="30" y="202"/>
                  </a:lnTo>
                  <a:lnTo>
                    <a:pt x="22" y="228"/>
                  </a:lnTo>
                  <a:lnTo>
                    <a:pt x="18" y="254"/>
                  </a:lnTo>
                  <a:lnTo>
                    <a:pt x="18" y="282"/>
                  </a:lnTo>
                  <a:lnTo>
                    <a:pt x="18" y="282"/>
                  </a:lnTo>
                  <a:lnTo>
                    <a:pt x="18" y="302"/>
                  </a:lnTo>
                  <a:lnTo>
                    <a:pt x="20" y="320"/>
                  </a:lnTo>
                  <a:lnTo>
                    <a:pt x="24" y="340"/>
                  </a:lnTo>
                  <a:lnTo>
                    <a:pt x="30" y="358"/>
                  </a:lnTo>
                  <a:lnTo>
                    <a:pt x="36" y="378"/>
                  </a:lnTo>
                  <a:lnTo>
                    <a:pt x="44" y="394"/>
                  </a:lnTo>
                  <a:lnTo>
                    <a:pt x="52" y="412"/>
                  </a:lnTo>
                  <a:lnTo>
                    <a:pt x="62" y="428"/>
                  </a:lnTo>
                  <a:lnTo>
                    <a:pt x="74" y="444"/>
                  </a:lnTo>
                  <a:lnTo>
                    <a:pt x="86" y="458"/>
                  </a:lnTo>
                  <a:lnTo>
                    <a:pt x="100" y="472"/>
                  </a:lnTo>
                  <a:lnTo>
                    <a:pt x="114" y="486"/>
                  </a:lnTo>
                  <a:lnTo>
                    <a:pt x="130" y="496"/>
                  </a:lnTo>
                  <a:lnTo>
                    <a:pt x="146" y="508"/>
                  </a:lnTo>
                  <a:lnTo>
                    <a:pt x="164" y="516"/>
                  </a:lnTo>
                  <a:lnTo>
                    <a:pt x="182" y="526"/>
                  </a:lnTo>
                  <a:lnTo>
                    <a:pt x="188" y="528"/>
                  </a:lnTo>
                  <a:lnTo>
                    <a:pt x="188" y="7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srgbClr val="FFFFFF"/>
                </a:solidFill>
                <a:effectLst/>
                <a:uLnTx/>
                <a:uFillTx/>
                <a:latin typeface="EYInterstate Light"/>
              </a:endParaRPr>
            </a:p>
          </p:txBody>
        </p:sp>
        <p:sp>
          <p:nvSpPr>
            <p:cNvPr id="5" name="Freeform 99">
              <a:extLst>
                <a:ext uri="{FF2B5EF4-FFF2-40B4-BE49-F238E27FC236}">
                  <a16:creationId xmlns:a16="http://schemas.microsoft.com/office/drawing/2014/main" id="{0EC7D8C1-65BF-010E-43C3-A37BA1025600}"/>
                </a:ext>
              </a:extLst>
            </p:cNvPr>
            <p:cNvSpPr>
              <a:spLocks noEditPoints="1"/>
            </p:cNvSpPr>
            <p:nvPr/>
          </p:nvSpPr>
          <p:spPr bwMode="auto">
            <a:xfrm>
              <a:off x="1487488" y="5900738"/>
              <a:ext cx="180975" cy="111125"/>
            </a:xfrm>
            <a:custGeom>
              <a:avLst/>
              <a:gdLst>
                <a:gd name="T0" fmla="*/ 86 w 114"/>
                <a:gd name="T1" fmla="*/ 70 h 70"/>
                <a:gd name="T2" fmla="*/ 28 w 114"/>
                <a:gd name="T3" fmla="*/ 70 h 70"/>
                <a:gd name="T4" fmla="*/ 0 w 114"/>
                <a:gd name="T5" fmla="*/ 0 h 70"/>
                <a:gd name="T6" fmla="*/ 114 w 114"/>
                <a:gd name="T7" fmla="*/ 0 h 70"/>
                <a:gd name="T8" fmla="*/ 86 w 114"/>
                <a:gd name="T9" fmla="*/ 70 h 70"/>
                <a:gd name="T10" fmla="*/ 40 w 114"/>
                <a:gd name="T11" fmla="*/ 52 h 70"/>
                <a:gd name="T12" fmla="*/ 74 w 114"/>
                <a:gd name="T13" fmla="*/ 52 h 70"/>
                <a:gd name="T14" fmla="*/ 86 w 114"/>
                <a:gd name="T15" fmla="*/ 18 h 70"/>
                <a:gd name="T16" fmla="*/ 28 w 114"/>
                <a:gd name="T17" fmla="*/ 18 h 70"/>
                <a:gd name="T18" fmla="*/ 40 w 114"/>
                <a:gd name="T19" fmla="*/ 5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70">
                  <a:moveTo>
                    <a:pt x="86" y="70"/>
                  </a:moveTo>
                  <a:lnTo>
                    <a:pt x="28" y="70"/>
                  </a:lnTo>
                  <a:lnTo>
                    <a:pt x="0" y="0"/>
                  </a:lnTo>
                  <a:lnTo>
                    <a:pt x="114" y="0"/>
                  </a:lnTo>
                  <a:lnTo>
                    <a:pt x="86" y="70"/>
                  </a:lnTo>
                  <a:close/>
                  <a:moveTo>
                    <a:pt x="40" y="52"/>
                  </a:moveTo>
                  <a:lnTo>
                    <a:pt x="74" y="52"/>
                  </a:lnTo>
                  <a:lnTo>
                    <a:pt x="86" y="18"/>
                  </a:lnTo>
                  <a:lnTo>
                    <a:pt x="28" y="18"/>
                  </a:lnTo>
                  <a:lnTo>
                    <a:pt x="40"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srgbClr val="FFFFFF"/>
                </a:solidFill>
                <a:effectLst/>
                <a:uLnTx/>
                <a:uFillTx/>
                <a:latin typeface="EYInterstate Light"/>
              </a:endParaRPr>
            </a:p>
          </p:txBody>
        </p:sp>
        <p:sp>
          <p:nvSpPr>
            <p:cNvPr id="6" name="Rectangle 100">
              <a:extLst>
                <a:ext uri="{FF2B5EF4-FFF2-40B4-BE49-F238E27FC236}">
                  <a16:creationId xmlns:a16="http://schemas.microsoft.com/office/drawing/2014/main" id="{3F5676FB-5C94-509C-6868-5C3D80718F67}"/>
                </a:ext>
              </a:extLst>
            </p:cNvPr>
            <p:cNvSpPr>
              <a:spLocks noChangeArrowheads="1"/>
            </p:cNvSpPr>
            <p:nvPr/>
          </p:nvSpPr>
          <p:spPr bwMode="auto">
            <a:xfrm>
              <a:off x="1328738" y="5640388"/>
              <a:ext cx="498475" cy="285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srgbClr val="FFFFFF"/>
                </a:solidFill>
                <a:effectLst/>
                <a:uLnTx/>
                <a:uFillTx/>
                <a:latin typeface="EYInterstate Light"/>
              </a:endParaRPr>
            </a:p>
          </p:txBody>
        </p:sp>
        <p:sp>
          <p:nvSpPr>
            <p:cNvPr id="7" name="Rectangle 101">
              <a:extLst>
                <a:ext uri="{FF2B5EF4-FFF2-40B4-BE49-F238E27FC236}">
                  <a16:creationId xmlns:a16="http://schemas.microsoft.com/office/drawing/2014/main" id="{EED505DC-89B3-FA00-4C10-2B424AA8D8F3}"/>
                </a:ext>
              </a:extLst>
            </p:cNvPr>
            <p:cNvSpPr>
              <a:spLocks noChangeArrowheads="1"/>
            </p:cNvSpPr>
            <p:nvPr/>
          </p:nvSpPr>
          <p:spPr bwMode="auto">
            <a:xfrm>
              <a:off x="1328738" y="5719763"/>
              <a:ext cx="498475" cy="285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srgbClr val="FFFFFF"/>
                </a:solidFill>
                <a:effectLst/>
                <a:uLnTx/>
                <a:uFillTx/>
                <a:latin typeface="EYInterstate Light"/>
              </a:endParaRPr>
            </a:p>
          </p:txBody>
        </p:sp>
        <p:sp>
          <p:nvSpPr>
            <p:cNvPr id="8" name="Rectangle 102">
              <a:extLst>
                <a:ext uri="{FF2B5EF4-FFF2-40B4-BE49-F238E27FC236}">
                  <a16:creationId xmlns:a16="http://schemas.microsoft.com/office/drawing/2014/main" id="{A991AF2F-A260-4142-99DD-17184B52B01F}"/>
                </a:ext>
              </a:extLst>
            </p:cNvPr>
            <p:cNvSpPr>
              <a:spLocks noChangeArrowheads="1"/>
            </p:cNvSpPr>
            <p:nvPr/>
          </p:nvSpPr>
          <p:spPr bwMode="auto">
            <a:xfrm>
              <a:off x="1328738" y="5802313"/>
              <a:ext cx="498475" cy="285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srgbClr val="FFFFFF"/>
                </a:solidFill>
                <a:effectLst/>
                <a:uLnTx/>
                <a:uFillTx/>
                <a:latin typeface="EYInterstate Light"/>
              </a:endParaRPr>
            </a:p>
          </p:txBody>
        </p:sp>
        <p:sp>
          <p:nvSpPr>
            <p:cNvPr id="9" name="Rectangle 103">
              <a:extLst>
                <a:ext uri="{FF2B5EF4-FFF2-40B4-BE49-F238E27FC236}">
                  <a16:creationId xmlns:a16="http://schemas.microsoft.com/office/drawing/2014/main" id="{1C640101-1ED4-0079-45A1-479211C346F8}"/>
                </a:ext>
              </a:extLst>
            </p:cNvPr>
            <p:cNvSpPr>
              <a:spLocks noChangeArrowheads="1"/>
            </p:cNvSpPr>
            <p:nvPr/>
          </p:nvSpPr>
          <p:spPr bwMode="auto">
            <a:xfrm>
              <a:off x="1293813" y="4646613"/>
              <a:ext cx="28575"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srgbClr val="FFFFFF"/>
                </a:solidFill>
                <a:effectLst/>
                <a:uLnTx/>
                <a:uFillTx/>
                <a:latin typeface="EYInterstate Light"/>
              </a:endParaRPr>
            </a:p>
          </p:txBody>
        </p:sp>
        <p:sp>
          <p:nvSpPr>
            <p:cNvPr id="10" name="Rectangle 104">
              <a:extLst>
                <a:ext uri="{FF2B5EF4-FFF2-40B4-BE49-F238E27FC236}">
                  <a16:creationId xmlns:a16="http://schemas.microsoft.com/office/drawing/2014/main" id="{60A65506-1AB1-C45B-8D99-646F514E98F5}"/>
                </a:ext>
              </a:extLst>
            </p:cNvPr>
            <p:cNvSpPr>
              <a:spLocks noChangeArrowheads="1"/>
            </p:cNvSpPr>
            <p:nvPr/>
          </p:nvSpPr>
          <p:spPr bwMode="auto">
            <a:xfrm>
              <a:off x="1109663" y="4814888"/>
              <a:ext cx="28575"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srgbClr val="FFFFFF"/>
                </a:solidFill>
                <a:effectLst/>
                <a:uLnTx/>
                <a:uFillTx/>
                <a:latin typeface="EYInterstate Light"/>
              </a:endParaRPr>
            </a:p>
          </p:txBody>
        </p:sp>
        <p:sp>
          <p:nvSpPr>
            <p:cNvPr id="11" name="Rectangle 105">
              <a:extLst>
                <a:ext uri="{FF2B5EF4-FFF2-40B4-BE49-F238E27FC236}">
                  <a16:creationId xmlns:a16="http://schemas.microsoft.com/office/drawing/2014/main" id="{C6DBDD96-01AA-FF7E-A25C-20F48E2D5708}"/>
                </a:ext>
              </a:extLst>
            </p:cNvPr>
            <p:cNvSpPr>
              <a:spLocks noChangeArrowheads="1"/>
            </p:cNvSpPr>
            <p:nvPr/>
          </p:nvSpPr>
          <p:spPr bwMode="auto">
            <a:xfrm>
              <a:off x="1563688" y="4570413"/>
              <a:ext cx="28575"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srgbClr val="FFFFFF"/>
                </a:solidFill>
                <a:effectLst/>
                <a:uLnTx/>
                <a:uFillTx/>
                <a:latin typeface="EYInterstate Light"/>
              </a:endParaRPr>
            </a:p>
          </p:txBody>
        </p:sp>
        <p:sp>
          <p:nvSpPr>
            <p:cNvPr id="12" name="Rectangle 106">
              <a:extLst>
                <a:ext uri="{FF2B5EF4-FFF2-40B4-BE49-F238E27FC236}">
                  <a16:creationId xmlns:a16="http://schemas.microsoft.com/office/drawing/2014/main" id="{A3A2F005-D549-63F5-BACF-B70BD3A68030}"/>
                </a:ext>
              </a:extLst>
            </p:cNvPr>
            <p:cNvSpPr>
              <a:spLocks noChangeArrowheads="1"/>
            </p:cNvSpPr>
            <p:nvPr/>
          </p:nvSpPr>
          <p:spPr bwMode="auto">
            <a:xfrm>
              <a:off x="1833563" y="4646613"/>
              <a:ext cx="28575"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srgbClr val="FFFFFF"/>
                </a:solidFill>
                <a:effectLst/>
                <a:uLnTx/>
                <a:uFillTx/>
                <a:latin typeface="EYInterstate Light"/>
              </a:endParaRPr>
            </a:p>
          </p:txBody>
        </p:sp>
        <p:sp>
          <p:nvSpPr>
            <p:cNvPr id="13" name="Rectangle 107">
              <a:extLst>
                <a:ext uri="{FF2B5EF4-FFF2-40B4-BE49-F238E27FC236}">
                  <a16:creationId xmlns:a16="http://schemas.microsoft.com/office/drawing/2014/main" id="{1F91438B-FC98-A6EE-4055-FF9A6EDD2957}"/>
                </a:ext>
              </a:extLst>
            </p:cNvPr>
            <p:cNvSpPr>
              <a:spLocks noChangeArrowheads="1"/>
            </p:cNvSpPr>
            <p:nvPr/>
          </p:nvSpPr>
          <p:spPr bwMode="auto">
            <a:xfrm>
              <a:off x="2001838" y="4814888"/>
              <a:ext cx="28575"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srgbClr val="FFFFFF"/>
                </a:solidFill>
                <a:effectLst/>
                <a:uLnTx/>
                <a:uFillTx/>
                <a:latin typeface="EYInterstate Light"/>
              </a:endParaRPr>
            </a:p>
          </p:txBody>
        </p:sp>
        <p:sp>
          <p:nvSpPr>
            <p:cNvPr id="14" name="Rectangle 108">
              <a:extLst>
                <a:ext uri="{FF2B5EF4-FFF2-40B4-BE49-F238E27FC236}">
                  <a16:creationId xmlns:a16="http://schemas.microsoft.com/office/drawing/2014/main" id="{30E973F8-B56C-7973-BF06-B971C1CE9F82}"/>
                </a:ext>
              </a:extLst>
            </p:cNvPr>
            <p:cNvSpPr>
              <a:spLocks noChangeArrowheads="1"/>
            </p:cNvSpPr>
            <p:nvPr/>
          </p:nvSpPr>
          <p:spPr bwMode="auto">
            <a:xfrm>
              <a:off x="1109663" y="5354638"/>
              <a:ext cx="28575"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srgbClr val="FFFFFF"/>
                </a:solidFill>
                <a:effectLst/>
                <a:uLnTx/>
                <a:uFillTx/>
                <a:latin typeface="EYInterstate Light"/>
              </a:endParaRPr>
            </a:p>
          </p:txBody>
        </p:sp>
        <p:sp>
          <p:nvSpPr>
            <p:cNvPr id="15" name="Rectangle 109">
              <a:extLst>
                <a:ext uri="{FF2B5EF4-FFF2-40B4-BE49-F238E27FC236}">
                  <a16:creationId xmlns:a16="http://schemas.microsoft.com/office/drawing/2014/main" id="{54A53DB9-88B1-7F0A-7531-1E857378952B}"/>
                </a:ext>
              </a:extLst>
            </p:cNvPr>
            <p:cNvSpPr>
              <a:spLocks noChangeArrowheads="1"/>
            </p:cNvSpPr>
            <p:nvPr/>
          </p:nvSpPr>
          <p:spPr bwMode="auto">
            <a:xfrm>
              <a:off x="2001838" y="5354638"/>
              <a:ext cx="28575"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srgbClr val="FFFFFF"/>
                </a:solidFill>
                <a:effectLst/>
                <a:uLnTx/>
                <a:uFillTx/>
                <a:latin typeface="EYInterstate Light"/>
              </a:endParaRPr>
            </a:p>
          </p:txBody>
        </p:sp>
        <p:sp>
          <p:nvSpPr>
            <p:cNvPr id="16" name="Rectangle 110">
              <a:extLst>
                <a:ext uri="{FF2B5EF4-FFF2-40B4-BE49-F238E27FC236}">
                  <a16:creationId xmlns:a16="http://schemas.microsoft.com/office/drawing/2014/main" id="{DDEFAFF8-E725-FE06-65B7-A1B6A9037047}"/>
                </a:ext>
              </a:extLst>
            </p:cNvPr>
            <p:cNvSpPr>
              <a:spLocks noChangeArrowheads="1"/>
            </p:cNvSpPr>
            <p:nvPr/>
          </p:nvSpPr>
          <p:spPr bwMode="auto">
            <a:xfrm>
              <a:off x="2078038" y="5072063"/>
              <a:ext cx="28575"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srgbClr val="FFFFFF"/>
                </a:solidFill>
                <a:effectLst/>
                <a:uLnTx/>
                <a:uFillTx/>
                <a:latin typeface="EYInterstate Light"/>
              </a:endParaRPr>
            </a:p>
          </p:txBody>
        </p:sp>
        <p:sp>
          <p:nvSpPr>
            <p:cNvPr id="17" name="Rectangle 111">
              <a:extLst>
                <a:ext uri="{FF2B5EF4-FFF2-40B4-BE49-F238E27FC236}">
                  <a16:creationId xmlns:a16="http://schemas.microsoft.com/office/drawing/2014/main" id="{A41D3C7A-90DC-4EE8-35CF-2110EA3FB2AD}"/>
                </a:ext>
              </a:extLst>
            </p:cNvPr>
            <p:cNvSpPr>
              <a:spLocks noChangeArrowheads="1"/>
            </p:cNvSpPr>
            <p:nvPr/>
          </p:nvSpPr>
          <p:spPr bwMode="auto">
            <a:xfrm>
              <a:off x="1052513" y="5072063"/>
              <a:ext cx="28575"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srgbClr val="FFFFFF"/>
                </a:solidFill>
                <a:effectLst/>
                <a:uLnTx/>
                <a:uFillTx/>
                <a:latin typeface="EYInterstate Light"/>
              </a:endParaRPr>
            </a:p>
          </p:txBody>
        </p:sp>
        <p:sp>
          <p:nvSpPr>
            <p:cNvPr id="18" name="Rectangle 112">
              <a:extLst>
                <a:ext uri="{FF2B5EF4-FFF2-40B4-BE49-F238E27FC236}">
                  <a16:creationId xmlns:a16="http://schemas.microsoft.com/office/drawing/2014/main" id="{2ABF047B-F148-E6EB-7B7B-5089CEA697EB}"/>
                </a:ext>
              </a:extLst>
            </p:cNvPr>
            <p:cNvSpPr>
              <a:spLocks noChangeArrowheads="1"/>
            </p:cNvSpPr>
            <p:nvPr/>
          </p:nvSpPr>
          <p:spPr bwMode="auto">
            <a:xfrm>
              <a:off x="1516063" y="5516563"/>
              <a:ext cx="28575" cy="152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srgbClr val="FFFFFF"/>
                </a:solidFill>
                <a:effectLst/>
                <a:uLnTx/>
                <a:uFillTx/>
                <a:latin typeface="EYInterstate Light"/>
              </a:endParaRPr>
            </a:p>
          </p:txBody>
        </p:sp>
        <p:sp>
          <p:nvSpPr>
            <p:cNvPr id="19" name="Rectangle 113">
              <a:extLst>
                <a:ext uri="{FF2B5EF4-FFF2-40B4-BE49-F238E27FC236}">
                  <a16:creationId xmlns:a16="http://schemas.microsoft.com/office/drawing/2014/main" id="{EC284633-7FFA-6742-695D-590901B81FF1}"/>
                </a:ext>
              </a:extLst>
            </p:cNvPr>
            <p:cNvSpPr>
              <a:spLocks noChangeArrowheads="1"/>
            </p:cNvSpPr>
            <p:nvPr/>
          </p:nvSpPr>
          <p:spPr bwMode="auto">
            <a:xfrm>
              <a:off x="1611313" y="5516563"/>
              <a:ext cx="28575" cy="152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srgbClr val="FFFFFF"/>
                </a:solidFill>
                <a:effectLst/>
                <a:uLnTx/>
                <a:uFillTx/>
                <a:latin typeface="EYInterstate Light"/>
              </a:endParaRPr>
            </a:p>
          </p:txBody>
        </p:sp>
        <p:sp>
          <p:nvSpPr>
            <p:cNvPr id="20" name="Freeform 114">
              <a:extLst>
                <a:ext uri="{FF2B5EF4-FFF2-40B4-BE49-F238E27FC236}">
                  <a16:creationId xmlns:a16="http://schemas.microsoft.com/office/drawing/2014/main" id="{4D7C0EC3-962E-1BB9-4664-B14C9C3B05D6}"/>
                </a:ext>
              </a:extLst>
            </p:cNvPr>
            <p:cNvSpPr>
              <a:spLocks noEditPoints="1"/>
            </p:cNvSpPr>
            <p:nvPr/>
          </p:nvSpPr>
          <p:spPr bwMode="auto">
            <a:xfrm>
              <a:off x="1243013" y="4773613"/>
              <a:ext cx="669925" cy="666750"/>
            </a:xfrm>
            <a:custGeom>
              <a:avLst/>
              <a:gdLst>
                <a:gd name="T0" fmla="*/ 172 w 422"/>
                <a:gd name="T1" fmla="*/ 372 h 420"/>
                <a:gd name="T2" fmla="*/ 124 w 422"/>
                <a:gd name="T3" fmla="*/ 352 h 420"/>
                <a:gd name="T4" fmla="*/ 68 w 422"/>
                <a:gd name="T5" fmla="*/ 298 h 420"/>
                <a:gd name="T6" fmla="*/ 48 w 422"/>
                <a:gd name="T7" fmla="*/ 248 h 420"/>
                <a:gd name="T8" fmla="*/ 48 w 422"/>
                <a:gd name="T9" fmla="*/ 170 h 420"/>
                <a:gd name="T10" fmla="*/ 68 w 422"/>
                <a:gd name="T11" fmla="*/ 122 h 420"/>
                <a:gd name="T12" fmla="*/ 124 w 422"/>
                <a:gd name="T13" fmla="*/ 68 h 420"/>
                <a:gd name="T14" fmla="*/ 172 w 422"/>
                <a:gd name="T15" fmla="*/ 48 h 420"/>
                <a:gd name="T16" fmla="*/ 250 w 422"/>
                <a:gd name="T17" fmla="*/ 48 h 420"/>
                <a:gd name="T18" fmla="*/ 298 w 422"/>
                <a:gd name="T19" fmla="*/ 68 h 420"/>
                <a:gd name="T20" fmla="*/ 354 w 422"/>
                <a:gd name="T21" fmla="*/ 122 h 420"/>
                <a:gd name="T22" fmla="*/ 374 w 422"/>
                <a:gd name="T23" fmla="*/ 170 h 420"/>
                <a:gd name="T24" fmla="*/ 374 w 422"/>
                <a:gd name="T25" fmla="*/ 248 h 420"/>
                <a:gd name="T26" fmla="*/ 354 w 422"/>
                <a:gd name="T27" fmla="*/ 298 h 420"/>
                <a:gd name="T28" fmla="*/ 298 w 422"/>
                <a:gd name="T29" fmla="*/ 352 h 420"/>
                <a:gd name="T30" fmla="*/ 250 w 422"/>
                <a:gd name="T31" fmla="*/ 372 h 420"/>
                <a:gd name="T32" fmla="*/ 232 w 422"/>
                <a:gd name="T33" fmla="*/ 402 h 420"/>
                <a:gd name="T34" fmla="*/ 240 w 422"/>
                <a:gd name="T35" fmla="*/ 356 h 420"/>
                <a:gd name="T36" fmla="*/ 282 w 422"/>
                <a:gd name="T37" fmla="*/ 340 h 420"/>
                <a:gd name="T38" fmla="*/ 332 w 422"/>
                <a:gd name="T39" fmla="*/ 360 h 420"/>
                <a:gd name="T40" fmla="*/ 334 w 422"/>
                <a:gd name="T41" fmla="*/ 294 h 420"/>
                <a:gd name="T42" fmla="*/ 348 w 422"/>
                <a:gd name="T43" fmla="*/ 266 h 420"/>
                <a:gd name="T44" fmla="*/ 358 w 422"/>
                <a:gd name="T45" fmla="*/ 230 h 420"/>
                <a:gd name="T46" fmla="*/ 358 w 422"/>
                <a:gd name="T47" fmla="*/ 188 h 420"/>
                <a:gd name="T48" fmla="*/ 354 w 422"/>
                <a:gd name="T49" fmla="*/ 166 h 420"/>
                <a:gd name="T50" fmla="*/ 334 w 422"/>
                <a:gd name="T51" fmla="*/ 126 h 420"/>
                <a:gd name="T52" fmla="*/ 332 w 422"/>
                <a:gd name="T53" fmla="*/ 60 h 420"/>
                <a:gd name="T54" fmla="*/ 294 w 422"/>
                <a:gd name="T55" fmla="*/ 86 h 420"/>
                <a:gd name="T56" fmla="*/ 254 w 422"/>
                <a:gd name="T57" fmla="*/ 68 h 420"/>
                <a:gd name="T58" fmla="*/ 232 w 422"/>
                <a:gd name="T59" fmla="*/ 18 h 420"/>
                <a:gd name="T60" fmla="*/ 182 w 422"/>
                <a:gd name="T61" fmla="*/ 64 h 420"/>
                <a:gd name="T62" fmla="*/ 154 w 422"/>
                <a:gd name="T63" fmla="*/ 72 h 420"/>
                <a:gd name="T64" fmla="*/ 122 w 422"/>
                <a:gd name="T65" fmla="*/ 90 h 420"/>
                <a:gd name="T66" fmla="*/ 92 w 422"/>
                <a:gd name="T67" fmla="*/ 120 h 420"/>
                <a:gd name="T68" fmla="*/ 80 w 422"/>
                <a:gd name="T69" fmla="*/ 140 h 420"/>
                <a:gd name="T70" fmla="*/ 64 w 422"/>
                <a:gd name="T71" fmla="*/ 182 h 420"/>
                <a:gd name="T72" fmla="*/ 18 w 422"/>
                <a:gd name="T73" fmla="*/ 230 h 420"/>
                <a:gd name="T74" fmla="*/ 64 w 422"/>
                <a:gd name="T75" fmla="*/ 238 h 420"/>
                <a:gd name="T76" fmla="*/ 80 w 422"/>
                <a:gd name="T77" fmla="*/ 280 h 420"/>
                <a:gd name="T78" fmla="*/ 60 w 422"/>
                <a:gd name="T79" fmla="*/ 330 h 420"/>
                <a:gd name="T80" fmla="*/ 128 w 422"/>
                <a:gd name="T81" fmla="*/ 332 h 420"/>
                <a:gd name="T82" fmla="*/ 154 w 422"/>
                <a:gd name="T83" fmla="*/ 348 h 420"/>
                <a:gd name="T84" fmla="*/ 190 w 422"/>
                <a:gd name="T85" fmla="*/ 358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2" h="420">
                  <a:moveTo>
                    <a:pt x="250" y="420"/>
                  </a:moveTo>
                  <a:lnTo>
                    <a:pt x="172" y="420"/>
                  </a:lnTo>
                  <a:lnTo>
                    <a:pt x="172" y="372"/>
                  </a:lnTo>
                  <a:lnTo>
                    <a:pt x="172" y="372"/>
                  </a:lnTo>
                  <a:lnTo>
                    <a:pt x="148" y="364"/>
                  </a:lnTo>
                  <a:lnTo>
                    <a:pt x="124" y="352"/>
                  </a:lnTo>
                  <a:lnTo>
                    <a:pt x="90" y="386"/>
                  </a:lnTo>
                  <a:lnTo>
                    <a:pt x="34" y="330"/>
                  </a:lnTo>
                  <a:lnTo>
                    <a:pt x="68" y="298"/>
                  </a:lnTo>
                  <a:lnTo>
                    <a:pt x="68" y="298"/>
                  </a:lnTo>
                  <a:lnTo>
                    <a:pt x="56" y="274"/>
                  </a:lnTo>
                  <a:lnTo>
                    <a:pt x="48" y="248"/>
                  </a:lnTo>
                  <a:lnTo>
                    <a:pt x="0" y="248"/>
                  </a:lnTo>
                  <a:lnTo>
                    <a:pt x="0" y="170"/>
                  </a:lnTo>
                  <a:lnTo>
                    <a:pt x="48" y="170"/>
                  </a:lnTo>
                  <a:lnTo>
                    <a:pt x="48" y="170"/>
                  </a:lnTo>
                  <a:lnTo>
                    <a:pt x="56" y="146"/>
                  </a:lnTo>
                  <a:lnTo>
                    <a:pt x="68" y="122"/>
                  </a:lnTo>
                  <a:lnTo>
                    <a:pt x="34" y="88"/>
                  </a:lnTo>
                  <a:lnTo>
                    <a:pt x="90" y="34"/>
                  </a:lnTo>
                  <a:lnTo>
                    <a:pt x="124" y="68"/>
                  </a:lnTo>
                  <a:lnTo>
                    <a:pt x="124" y="68"/>
                  </a:lnTo>
                  <a:lnTo>
                    <a:pt x="148" y="56"/>
                  </a:lnTo>
                  <a:lnTo>
                    <a:pt x="172" y="48"/>
                  </a:lnTo>
                  <a:lnTo>
                    <a:pt x="172" y="0"/>
                  </a:lnTo>
                  <a:lnTo>
                    <a:pt x="250" y="0"/>
                  </a:lnTo>
                  <a:lnTo>
                    <a:pt x="250" y="48"/>
                  </a:lnTo>
                  <a:lnTo>
                    <a:pt x="250" y="48"/>
                  </a:lnTo>
                  <a:lnTo>
                    <a:pt x="274" y="56"/>
                  </a:lnTo>
                  <a:lnTo>
                    <a:pt x="298" y="68"/>
                  </a:lnTo>
                  <a:lnTo>
                    <a:pt x="332" y="34"/>
                  </a:lnTo>
                  <a:lnTo>
                    <a:pt x="388" y="88"/>
                  </a:lnTo>
                  <a:lnTo>
                    <a:pt x="354" y="122"/>
                  </a:lnTo>
                  <a:lnTo>
                    <a:pt x="354" y="122"/>
                  </a:lnTo>
                  <a:lnTo>
                    <a:pt x="366" y="146"/>
                  </a:lnTo>
                  <a:lnTo>
                    <a:pt x="374" y="170"/>
                  </a:lnTo>
                  <a:lnTo>
                    <a:pt x="422" y="170"/>
                  </a:lnTo>
                  <a:lnTo>
                    <a:pt x="422" y="248"/>
                  </a:lnTo>
                  <a:lnTo>
                    <a:pt x="374" y="248"/>
                  </a:lnTo>
                  <a:lnTo>
                    <a:pt x="374" y="248"/>
                  </a:lnTo>
                  <a:lnTo>
                    <a:pt x="366" y="274"/>
                  </a:lnTo>
                  <a:lnTo>
                    <a:pt x="354" y="298"/>
                  </a:lnTo>
                  <a:lnTo>
                    <a:pt x="388" y="330"/>
                  </a:lnTo>
                  <a:lnTo>
                    <a:pt x="332" y="386"/>
                  </a:lnTo>
                  <a:lnTo>
                    <a:pt x="298" y="352"/>
                  </a:lnTo>
                  <a:lnTo>
                    <a:pt x="298" y="352"/>
                  </a:lnTo>
                  <a:lnTo>
                    <a:pt x="274" y="364"/>
                  </a:lnTo>
                  <a:lnTo>
                    <a:pt x="250" y="372"/>
                  </a:lnTo>
                  <a:lnTo>
                    <a:pt x="250" y="420"/>
                  </a:lnTo>
                  <a:close/>
                  <a:moveTo>
                    <a:pt x="190" y="402"/>
                  </a:moveTo>
                  <a:lnTo>
                    <a:pt x="232" y="402"/>
                  </a:lnTo>
                  <a:lnTo>
                    <a:pt x="232" y="358"/>
                  </a:lnTo>
                  <a:lnTo>
                    <a:pt x="240" y="356"/>
                  </a:lnTo>
                  <a:lnTo>
                    <a:pt x="240" y="356"/>
                  </a:lnTo>
                  <a:lnTo>
                    <a:pt x="254" y="352"/>
                  </a:lnTo>
                  <a:lnTo>
                    <a:pt x="268" y="348"/>
                  </a:lnTo>
                  <a:lnTo>
                    <a:pt x="282" y="340"/>
                  </a:lnTo>
                  <a:lnTo>
                    <a:pt x="294" y="332"/>
                  </a:lnTo>
                  <a:lnTo>
                    <a:pt x="300" y="328"/>
                  </a:lnTo>
                  <a:lnTo>
                    <a:pt x="332" y="360"/>
                  </a:lnTo>
                  <a:lnTo>
                    <a:pt x="362" y="330"/>
                  </a:lnTo>
                  <a:lnTo>
                    <a:pt x="330" y="300"/>
                  </a:lnTo>
                  <a:lnTo>
                    <a:pt x="334" y="294"/>
                  </a:lnTo>
                  <a:lnTo>
                    <a:pt x="334" y="294"/>
                  </a:lnTo>
                  <a:lnTo>
                    <a:pt x="342" y="280"/>
                  </a:lnTo>
                  <a:lnTo>
                    <a:pt x="348" y="266"/>
                  </a:lnTo>
                  <a:lnTo>
                    <a:pt x="354" y="252"/>
                  </a:lnTo>
                  <a:lnTo>
                    <a:pt x="358" y="238"/>
                  </a:lnTo>
                  <a:lnTo>
                    <a:pt x="358" y="230"/>
                  </a:lnTo>
                  <a:lnTo>
                    <a:pt x="404" y="230"/>
                  </a:lnTo>
                  <a:lnTo>
                    <a:pt x="404" y="188"/>
                  </a:lnTo>
                  <a:lnTo>
                    <a:pt x="358" y="188"/>
                  </a:lnTo>
                  <a:lnTo>
                    <a:pt x="358" y="182"/>
                  </a:lnTo>
                  <a:lnTo>
                    <a:pt x="358" y="182"/>
                  </a:lnTo>
                  <a:lnTo>
                    <a:pt x="354" y="166"/>
                  </a:lnTo>
                  <a:lnTo>
                    <a:pt x="348" y="152"/>
                  </a:lnTo>
                  <a:lnTo>
                    <a:pt x="342" y="140"/>
                  </a:lnTo>
                  <a:lnTo>
                    <a:pt x="334" y="126"/>
                  </a:lnTo>
                  <a:lnTo>
                    <a:pt x="330" y="120"/>
                  </a:lnTo>
                  <a:lnTo>
                    <a:pt x="362" y="88"/>
                  </a:lnTo>
                  <a:lnTo>
                    <a:pt x="332" y="60"/>
                  </a:lnTo>
                  <a:lnTo>
                    <a:pt x="300" y="90"/>
                  </a:lnTo>
                  <a:lnTo>
                    <a:pt x="294" y="86"/>
                  </a:lnTo>
                  <a:lnTo>
                    <a:pt x="294" y="86"/>
                  </a:lnTo>
                  <a:lnTo>
                    <a:pt x="282" y="78"/>
                  </a:lnTo>
                  <a:lnTo>
                    <a:pt x="268" y="72"/>
                  </a:lnTo>
                  <a:lnTo>
                    <a:pt x="254" y="68"/>
                  </a:lnTo>
                  <a:lnTo>
                    <a:pt x="240" y="64"/>
                  </a:lnTo>
                  <a:lnTo>
                    <a:pt x="232" y="62"/>
                  </a:lnTo>
                  <a:lnTo>
                    <a:pt x="232" y="18"/>
                  </a:lnTo>
                  <a:lnTo>
                    <a:pt x="190" y="18"/>
                  </a:lnTo>
                  <a:lnTo>
                    <a:pt x="190" y="62"/>
                  </a:lnTo>
                  <a:lnTo>
                    <a:pt x="182" y="64"/>
                  </a:lnTo>
                  <a:lnTo>
                    <a:pt x="182" y="64"/>
                  </a:lnTo>
                  <a:lnTo>
                    <a:pt x="168" y="68"/>
                  </a:lnTo>
                  <a:lnTo>
                    <a:pt x="154" y="72"/>
                  </a:lnTo>
                  <a:lnTo>
                    <a:pt x="140" y="78"/>
                  </a:lnTo>
                  <a:lnTo>
                    <a:pt x="128" y="86"/>
                  </a:lnTo>
                  <a:lnTo>
                    <a:pt x="122" y="90"/>
                  </a:lnTo>
                  <a:lnTo>
                    <a:pt x="90" y="60"/>
                  </a:lnTo>
                  <a:lnTo>
                    <a:pt x="60" y="88"/>
                  </a:lnTo>
                  <a:lnTo>
                    <a:pt x="92" y="120"/>
                  </a:lnTo>
                  <a:lnTo>
                    <a:pt x="88" y="126"/>
                  </a:lnTo>
                  <a:lnTo>
                    <a:pt x="88" y="126"/>
                  </a:lnTo>
                  <a:lnTo>
                    <a:pt x="80" y="140"/>
                  </a:lnTo>
                  <a:lnTo>
                    <a:pt x="74" y="152"/>
                  </a:lnTo>
                  <a:lnTo>
                    <a:pt x="68" y="166"/>
                  </a:lnTo>
                  <a:lnTo>
                    <a:pt x="64" y="182"/>
                  </a:lnTo>
                  <a:lnTo>
                    <a:pt x="64" y="188"/>
                  </a:lnTo>
                  <a:lnTo>
                    <a:pt x="18" y="188"/>
                  </a:lnTo>
                  <a:lnTo>
                    <a:pt x="18" y="230"/>
                  </a:lnTo>
                  <a:lnTo>
                    <a:pt x="64" y="230"/>
                  </a:lnTo>
                  <a:lnTo>
                    <a:pt x="64" y="238"/>
                  </a:lnTo>
                  <a:lnTo>
                    <a:pt x="64" y="238"/>
                  </a:lnTo>
                  <a:lnTo>
                    <a:pt x="68" y="252"/>
                  </a:lnTo>
                  <a:lnTo>
                    <a:pt x="74" y="266"/>
                  </a:lnTo>
                  <a:lnTo>
                    <a:pt x="80" y="280"/>
                  </a:lnTo>
                  <a:lnTo>
                    <a:pt x="88" y="294"/>
                  </a:lnTo>
                  <a:lnTo>
                    <a:pt x="92" y="300"/>
                  </a:lnTo>
                  <a:lnTo>
                    <a:pt x="60" y="330"/>
                  </a:lnTo>
                  <a:lnTo>
                    <a:pt x="90" y="360"/>
                  </a:lnTo>
                  <a:lnTo>
                    <a:pt x="122" y="328"/>
                  </a:lnTo>
                  <a:lnTo>
                    <a:pt x="128" y="332"/>
                  </a:lnTo>
                  <a:lnTo>
                    <a:pt x="128" y="332"/>
                  </a:lnTo>
                  <a:lnTo>
                    <a:pt x="140" y="340"/>
                  </a:lnTo>
                  <a:lnTo>
                    <a:pt x="154" y="348"/>
                  </a:lnTo>
                  <a:lnTo>
                    <a:pt x="168" y="352"/>
                  </a:lnTo>
                  <a:lnTo>
                    <a:pt x="182" y="356"/>
                  </a:lnTo>
                  <a:lnTo>
                    <a:pt x="190" y="358"/>
                  </a:lnTo>
                  <a:lnTo>
                    <a:pt x="190" y="4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srgbClr val="FFFFFF"/>
                </a:solidFill>
                <a:effectLst/>
                <a:uLnTx/>
                <a:uFillTx/>
                <a:latin typeface="EYInterstate Light"/>
              </a:endParaRPr>
            </a:p>
          </p:txBody>
        </p:sp>
        <p:sp>
          <p:nvSpPr>
            <p:cNvPr id="21" name="Freeform 115">
              <a:extLst>
                <a:ext uri="{FF2B5EF4-FFF2-40B4-BE49-F238E27FC236}">
                  <a16:creationId xmlns:a16="http://schemas.microsoft.com/office/drawing/2014/main" id="{CA8C18AF-D83D-1664-B61A-D16DB42D08AF}"/>
                </a:ext>
              </a:extLst>
            </p:cNvPr>
            <p:cNvSpPr>
              <a:spLocks noEditPoints="1"/>
            </p:cNvSpPr>
            <p:nvPr/>
          </p:nvSpPr>
          <p:spPr bwMode="auto">
            <a:xfrm>
              <a:off x="1401763" y="4929188"/>
              <a:ext cx="352425" cy="355600"/>
            </a:xfrm>
            <a:custGeom>
              <a:avLst/>
              <a:gdLst>
                <a:gd name="T0" fmla="*/ 112 w 222"/>
                <a:gd name="T1" fmla="*/ 224 h 224"/>
                <a:gd name="T2" fmla="*/ 68 w 222"/>
                <a:gd name="T3" fmla="*/ 214 h 224"/>
                <a:gd name="T4" fmla="*/ 32 w 222"/>
                <a:gd name="T5" fmla="*/ 190 h 224"/>
                <a:gd name="T6" fmla="*/ 8 w 222"/>
                <a:gd name="T7" fmla="*/ 156 h 224"/>
                <a:gd name="T8" fmla="*/ 0 w 222"/>
                <a:gd name="T9" fmla="*/ 112 h 224"/>
                <a:gd name="T10" fmla="*/ 2 w 222"/>
                <a:gd name="T11" fmla="*/ 90 h 224"/>
                <a:gd name="T12" fmla="*/ 18 w 222"/>
                <a:gd name="T13" fmla="*/ 50 h 224"/>
                <a:gd name="T14" fmla="*/ 48 w 222"/>
                <a:gd name="T15" fmla="*/ 20 h 224"/>
                <a:gd name="T16" fmla="*/ 88 w 222"/>
                <a:gd name="T17" fmla="*/ 2 h 224"/>
                <a:gd name="T18" fmla="*/ 112 w 222"/>
                <a:gd name="T19" fmla="*/ 0 h 224"/>
                <a:gd name="T20" fmla="*/ 154 w 222"/>
                <a:gd name="T21" fmla="*/ 10 h 224"/>
                <a:gd name="T22" fmla="*/ 190 w 222"/>
                <a:gd name="T23" fmla="*/ 34 h 224"/>
                <a:gd name="T24" fmla="*/ 214 w 222"/>
                <a:gd name="T25" fmla="*/ 68 h 224"/>
                <a:gd name="T26" fmla="*/ 222 w 222"/>
                <a:gd name="T27" fmla="*/ 112 h 224"/>
                <a:gd name="T28" fmla="*/ 220 w 222"/>
                <a:gd name="T29" fmla="*/ 134 h 224"/>
                <a:gd name="T30" fmla="*/ 204 w 222"/>
                <a:gd name="T31" fmla="*/ 174 h 224"/>
                <a:gd name="T32" fmla="*/ 174 w 222"/>
                <a:gd name="T33" fmla="*/ 204 h 224"/>
                <a:gd name="T34" fmla="*/ 134 w 222"/>
                <a:gd name="T35" fmla="*/ 220 h 224"/>
                <a:gd name="T36" fmla="*/ 112 w 222"/>
                <a:gd name="T37" fmla="*/ 224 h 224"/>
                <a:gd name="T38" fmla="*/ 112 w 222"/>
                <a:gd name="T39" fmla="*/ 18 h 224"/>
                <a:gd name="T40" fmla="*/ 74 w 222"/>
                <a:gd name="T41" fmla="*/ 26 h 224"/>
                <a:gd name="T42" fmla="*/ 46 w 222"/>
                <a:gd name="T43" fmla="*/ 46 h 224"/>
                <a:gd name="T44" fmla="*/ 26 w 222"/>
                <a:gd name="T45" fmla="*/ 76 h 224"/>
                <a:gd name="T46" fmla="*/ 18 w 222"/>
                <a:gd name="T47" fmla="*/ 112 h 224"/>
                <a:gd name="T48" fmla="*/ 20 w 222"/>
                <a:gd name="T49" fmla="*/ 130 h 224"/>
                <a:gd name="T50" fmla="*/ 34 w 222"/>
                <a:gd name="T51" fmla="*/ 164 h 224"/>
                <a:gd name="T52" fmla="*/ 58 w 222"/>
                <a:gd name="T53" fmla="*/ 190 h 224"/>
                <a:gd name="T54" fmla="*/ 92 w 222"/>
                <a:gd name="T55" fmla="*/ 204 h 224"/>
                <a:gd name="T56" fmla="*/ 112 w 222"/>
                <a:gd name="T57" fmla="*/ 206 h 224"/>
                <a:gd name="T58" fmla="*/ 148 w 222"/>
                <a:gd name="T59" fmla="*/ 198 h 224"/>
                <a:gd name="T60" fmla="*/ 178 w 222"/>
                <a:gd name="T61" fmla="*/ 178 h 224"/>
                <a:gd name="T62" fmla="*/ 198 w 222"/>
                <a:gd name="T63" fmla="*/ 148 h 224"/>
                <a:gd name="T64" fmla="*/ 204 w 222"/>
                <a:gd name="T65" fmla="*/ 112 h 224"/>
                <a:gd name="T66" fmla="*/ 202 w 222"/>
                <a:gd name="T67" fmla="*/ 92 h 224"/>
                <a:gd name="T68" fmla="*/ 188 w 222"/>
                <a:gd name="T69" fmla="*/ 60 h 224"/>
                <a:gd name="T70" fmla="*/ 164 w 222"/>
                <a:gd name="T71" fmla="*/ 34 h 224"/>
                <a:gd name="T72" fmla="*/ 130 w 222"/>
                <a:gd name="T73" fmla="*/ 20 h 224"/>
                <a:gd name="T74" fmla="*/ 112 w 222"/>
                <a:gd name="T75" fmla="*/ 1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2" h="224">
                  <a:moveTo>
                    <a:pt x="112" y="224"/>
                  </a:moveTo>
                  <a:lnTo>
                    <a:pt x="112" y="224"/>
                  </a:lnTo>
                  <a:lnTo>
                    <a:pt x="88" y="220"/>
                  </a:lnTo>
                  <a:lnTo>
                    <a:pt x="68" y="214"/>
                  </a:lnTo>
                  <a:lnTo>
                    <a:pt x="48" y="204"/>
                  </a:lnTo>
                  <a:lnTo>
                    <a:pt x="32" y="190"/>
                  </a:lnTo>
                  <a:lnTo>
                    <a:pt x="18" y="174"/>
                  </a:lnTo>
                  <a:lnTo>
                    <a:pt x="8" y="156"/>
                  </a:lnTo>
                  <a:lnTo>
                    <a:pt x="2" y="134"/>
                  </a:lnTo>
                  <a:lnTo>
                    <a:pt x="0" y="112"/>
                  </a:lnTo>
                  <a:lnTo>
                    <a:pt x="0" y="112"/>
                  </a:lnTo>
                  <a:lnTo>
                    <a:pt x="2" y="90"/>
                  </a:lnTo>
                  <a:lnTo>
                    <a:pt x="8" y="68"/>
                  </a:lnTo>
                  <a:lnTo>
                    <a:pt x="18" y="50"/>
                  </a:lnTo>
                  <a:lnTo>
                    <a:pt x="32" y="34"/>
                  </a:lnTo>
                  <a:lnTo>
                    <a:pt x="48" y="20"/>
                  </a:lnTo>
                  <a:lnTo>
                    <a:pt x="68" y="10"/>
                  </a:lnTo>
                  <a:lnTo>
                    <a:pt x="88" y="2"/>
                  </a:lnTo>
                  <a:lnTo>
                    <a:pt x="112" y="0"/>
                  </a:lnTo>
                  <a:lnTo>
                    <a:pt x="112" y="0"/>
                  </a:lnTo>
                  <a:lnTo>
                    <a:pt x="134" y="2"/>
                  </a:lnTo>
                  <a:lnTo>
                    <a:pt x="154" y="10"/>
                  </a:lnTo>
                  <a:lnTo>
                    <a:pt x="174" y="20"/>
                  </a:lnTo>
                  <a:lnTo>
                    <a:pt x="190" y="34"/>
                  </a:lnTo>
                  <a:lnTo>
                    <a:pt x="204" y="50"/>
                  </a:lnTo>
                  <a:lnTo>
                    <a:pt x="214" y="68"/>
                  </a:lnTo>
                  <a:lnTo>
                    <a:pt x="220" y="90"/>
                  </a:lnTo>
                  <a:lnTo>
                    <a:pt x="222" y="112"/>
                  </a:lnTo>
                  <a:lnTo>
                    <a:pt x="222" y="112"/>
                  </a:lnTo>
                  <a:lnTo>
                    <a:pt x="220" y="134"/>
                  </a:lnTo>
                  <a:lnTo>
                    <a:pt x="214" y="156"/>
                  </a:lnTo>
                  <a:lnTo>
                    <a:pt x="204" y="174"/>
                  </a:lnTo>
                  <a:lnTo>
                    <a:pt x="190" y="190"/>
                  </a:lnTo>
                  <a:lnTo>
                    <a:pt x="174" y="204"/>
                  </a:lnTo>
                  <a:lnTo>
                    <a:pt x="154" y="214"/>
                  </a:lnTo>
                  <a:lnTo>
                    <a:pt x="134" y="220"/>
                  </a:lnTo>
                  <a:lnTo>
                    <a:pt x="112" y="224"/>
                  </a:lnTo>
                  <a:lnTo>
                    <a:pt x="112" y="224"/>
                  </a:lnTo>
                  <a:close/>
                  <a:moveTo>
                    <a:pt x="112" y="18"/>
                  </a:moveTo>
                  <a:lnTo>
                    <a:pt x="112" y="18"/>
                  </a:lnTo>
                  <a:lnTo>
                    <a:pt x="92" y="20"/>
                  </a:lnTo>
                  <a:lnTo>
                    <a:pt x="74" y="26"/>
                  </a:lnTo>
                  <a:lnTo>
                    <a:pt x="58" y="34"/>
                  </a:lnTo>
                  <a:lnTo>
                    <a:pt x="46" y="46"/>
                  </a:lnTo>
                  <a:lnTo>
                    <a:pt x="34" y="60"/>
                  </a:lnTo>
                  <a:lnTo>
                    <a:pt x="26" y="76"/>
                  </a:lnTo>
                  <a:lnTo>
                    <a:pt x="20" y="92"/>
                  </a:lnTo>
                  <a:lnTo>
                    <a:pt x="18" y="112"/>
                  </a:lnTo>
                  <a:lnTo>
                    <a:pt x="18" y="112"/>
                  </a:lnTo>
                  <a:lnTo>
                    <a:pt x="20" y="130"/>
                  </a:lnTo>
                  <a:lnTo>
                    <a:pt x="26" y="148"/>
                  </a:lnTo>
                  <a:lnTo>
                    <a:pt x="34" y="164"/>
                  </a:lnTo>
                  <a:lnTo>
                    <a:pt x="46" y="178"/>
                  </a:lnTo>
                  <a:lnTo>
                    <a:pt x="58" y="190"/>
                  </a:lnTo>
                  <a:lnTo>
                    <a:pt x="74" y="198"/>
                  </a:lnTo>
                  <a:lnTo>
                    <a:pt x="92" y="204"/>
                  </a:lnTo>
                  <a:lnTo>
                    <a:pt x="112" y="206"/>
                  </a:lnTo>
                  <a:lnTo>
                    <a:pt x="112" y="206"/>
                  </a:lnTo>
                  <a:lnTo>
                    <a:pt x="130" y="204"/>
                  </a:lnTo>
                  <a:lnTo>
                    <a:pt x="148" y="198"/>
                  </a:lnTo>
                  <a:lnTo>
                    <a:pt x="164" y="190"/>
                  </a:lnTo>
                  <a:lnTo>
                    <a:pt x="178" y="178"/>
                  </a:lnTo>
                  <a:lnTo>
                    <a:pt x="188" y="164"/>
                  </a:lnTo>
                  <a:lnTo>
                    <a:pt x="198" y="148"/>
                  </a:lnTo>
                  <a:lnTo>
                    <a:pt x="202" y="130"/>
                  </a:lnTo>
                  <a:lnTo>
                    <a:pt x="204" y="112"/>
                  </a:lnTo>
                  <a:lnTo>
                    <a:pt x="204" y="112"/>
                  </a:lnTo>
                  <a:lnTo>
                    <a:pt x="202" y="92"/>
                  </a:lnTo>
                  <a:lnTo>
                    <a:pt x="198" y="76"/>
                  </a:lnTo>
                  <a:lnTo>
                    <a:pt x="188" y="60"/>
                  </a:lnTo>
                  <a:lnTo>
                    <a:pt x="178" y="46"/>
                  </a:lnTo>
                  <a:lnTo>
                    <a:pt x="164" y="34"/>
                  </a:lnTo>
                  <a:lnTo>
                    <a:pt x="148" y="26"/>
                  </a:lnTo>
                  <a:lnTo>
                    <a:pt x="130" y="20"/>
                  </a:lnTo>
                  <a:lnTo>
                    <a:pt x="112" y="18"/>
                  </a:lnTo>
                  <a:lnTo>
                    <a:pt x="11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srgbClr val="FFFFFF"/>
                </a:solidFill>
                <a:effectLst/>
                <a:uLnTx/>
                <a:uFillTx/>
                <a:latin typeface="EYInterstate Light"/>
              </a:endParaRPr>
            </a:p>
          </p:txBody>
        </p:sp>
      </p:grpSp>
      <p:grpSp>
        <p:nvGrpSpPr>
          <p:cNvPr id="22" name="Group 4">
            <a:extLst>
              <a:ext uri="{FF2B5EF4-FFF2-40B4-BE49-F238E27FC236}">
                <a16:creationId xmlns:a16="http://schemas.microsoft.com/office/drawing/2014/main" id="{FED3DD3A-2951-B34E-C948-7F0FB9BF5E58}"/>
              </a:ext>
            </a:extLst>
          </p:cNvPr>
          <p:cNvGrpSpPr>
            <a:grpSpLocks noChangeAspect="1"/>
          </p:cNvGrpSpPr>
          <p:nvPr/>
        </p:nvGrpSpPr>
        <p:grpSpPr bwMode="auto">
          <a:xfrm>
            <a:off x="4197216" y="3768848"/>
            <a:ext cx="1395085" cy="1350371"/>
            <a:chOff x="-783" y="369"/>
            <a:chExt cx="936" cy="906"/>
          </a:xfrm>
          <a:solidFill>
            <a:srgbClr val="F8EC00"/>
          </a:solidFill>
        </p:grpSpPr>
        <p:sp>
          <p:nvSpPr>
            <p:cNvPr id="23" name="Freeform 5">
              <a:extLst>
                <a:ext uri="{FF2B5EF4-FFF2-40B4-BE49-F238E27FC236}">
                  <a16:creationId xmlns:a16="http://schemas.microsoft.com/office/drawing/2014/main" id="{71124A7C-21B8-8A7A-C602-7BAE63D996C7}"/>
                </a:ext>
              </a:extLst>
            </p:cNvPr>
            <p:cNvSpPr>
              <a:spLocks/>
            </p:cNvSpPr>
            <p:nvPr/>
          </p:nvSpPr>
          <p:spPr bwMode="auto">
            <a:xfrm>
              <a:off x="-290" y="744"/>
              <a:ext cx="79" cy="140"/>
            </a:xfrm>
            <a:custGeom>
              <a:avLst/>
              <a:gdLst>
                <a:gd name="T0" fmla="*/ 68 w 98"/>
                <a:gd name="T1" fmla="*/ 173 h 173"/>
                <a:gd name="T2" fmla="*/ 30 w 98"/>
                <a:gd name="T3" fmla="*/ 173 h 173"/>
                <a:gd name="T4" fmla="*/ 0 w 98"/>
                <a:gd name="T5" fmla="*/ 143 h 173"/>
                <a:gd name="T6" fmla="*/ 0 w 98"/>
                <a:gd name="T7" fmla="*/ 124 h 173"/>
                <a:gd name="T8" fmla="*/ 23 w 98"/>
                <a:gd name="T9" fmla="*/ 124 h 173"/>
                <a:gd name="T10" fmla="*/ 23 w 98"/>
                <a:gd name="T11" fmla="*/ 143 h 173"/>
                <a:gd name="T12" fmla="*/ 30 w 98"/>
                <a:gd name="T13" fmla="*/ 150 h 173"/>
                <a:gd name="T14" fmla="*/ 68 w 98"/>
                <a:gd name="T15" fmla="*/ 150 h 173"/>
                <a:gd name="T16" fmla="*/ 75 w 98"/>
                <a:gd name="T17" fmla="*/ 143 h 173"/>
                <a:gd name="T18" fmla="*/ 75 w 98"/>
                <a:gd name="T19" fmla="*/ 105 h 173"/>
                <a:gd name="T20" fmla="*/ 68 w 98"/>
                <a:gd name="T21" fmla="*/ 98 h 173"/>
                <a:gd name="T22" fmla="*/ 30 w 98"/>
                <a:gd name="T23" fmla="*/ 98 h 173"/>
                <a:gd name="T24" fmla="*/ 0 w 98"/>
                <a:gd name="T25" fmla="*/ 68 h 173"/>
                <a:gd name="T26" fmla="*/ 0 w 98"/>
                <a:gd name="T27" fmla="*/ 30 h 173"/>
                <a:gd name="T28" fmla="*/ 30 w 98"/>
                <a:gd name="T29" fmla="*/ 0 h 173"/>
                <a:gd name="T30" fmla="*/ 68 w 98"/>
                <a:gd name="T31" fmla="*/ 0 h 173"/>
                <a:gd name="T32" fmla="*/ 98 w 98"/>
                <a:gd name="T33" fmla="*/ 30 h 173"/>
                <a:gd name="T34" fmla="*/ 98 w 98"/>
                <a:gd name="T35" fmla="*/ 49 h 173"/>
                <a:gd name="T36" fmla="*/ 75 w 98"/>
                <a:gd name="T37" fmla="*/ 49 h 173"/>
                <a:gd name="T38" fmla="*/ 75 w 98"/>
                <a:gd name="T39" fmla="*/ 30 h 173"/>
                <a:gd name="T40" fmla="*/ 68 w 98"/>
                <a:gd name="T41" fmla="*/ 23 h 173"/>
                <a:gd name="T42" fmla="*/ 30 w 98"/>
                <a:gd name="T43" fmla="*/ 23 h 173"/>
                <a:gd name="T44" fmla="*/ 23 w 98"/>
                <a:gd name="T45" fmla="*/ 30 h 173"/>
                <a:gd name="T46" fmla="*/ 23 w 98"/>
                <a:gd name="T47" fmla="*/ 68 h 173"/>
                <a:gd name="T48" fmla="*/ 30 w 98"/>
                <a:gd name="T49" fmla="*/ 75 h 173"/>
                <a:gd name="T50" fmla="*/ 68 w 98"/>
                <a:gd name="T51" fmla="*/ 75 h 173"/>
                <a:gd name="T52" fmla="*/ 98 w 98"/>
                <a:gd name="T53" fmla="*/ 105 h 173"/>
                <a:gd name="T54" fmla="*/ 98 w 98"/>
                <a:gd name="T55" fmla="*/ 143 h 173"/>
                <a:gd name="T56" fmla="*/ 68 w 98"/>
                <a:gd name="T57" fmla="*/ 17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8" h="173">
                  <a:moveTo>
                    <a:pt x="68" y="173"/>
                  </a:moveTo>
                  <a:cubicBezTo>
                    <a:pt x="30" y="173"/>
                    <a:pt x="30" y="173"/>
                    <a:pt x="30" y="173"/>
                  </a:cubicBezTo>
                  <a:cubicBezTo>
                    <a:pt x="14" y="173"/>
                    <a:pt x="0" y="159"/>
                    <a:pt x="0" y="143"/>
                  </a:cubicBezTo>
                  <a:cubicBezTo>
                    <a:pt x="0" y="124"/>
                    <a:pt x="0" y="124"/>
                    <a:pt x="0" y="124"/>
                  </a:cubicBezTo>
                  <a:cubicBezTo>
                    <a:pt x="23" y="124"/>
                    <a:pt x="23" y="124"/>
                    <a:pt x="23" y="124"/>
                  </a:cubicBezTo>
                  <a:cubicBezTo>
                    <a:pt x="23" y="143"/>
                    <a:pt x="23" y="143"/>
                    <a:pt x="23" y="143"/>
                  </a:cubicBezTo>
                  <a:cubicBezTo>
                    <a:pt x="23" y="147"/>
                    <a:pt x="26" y="150"/>
                    <a:pt x="30" y="150"/>
                  </a:cubicBezTo>
                  <a:cubicBezTo>
                    <a:pt x="68" y="150"/>
                    <a:pt x="68" y="150"/>
                    <a:pt x="68" y="150"/>
                  </a:cubicBezTo>
                  <a:cubicBezTo>
                    <a:pt x="72" y="150"/>
                    <a:pt x="75" y="147"/>
                    <a:pt x="75" y="143"/>
                  </a:cubicBezTo>
                  <a:cubicBezTo>
                    <a:pt x="75" y="105"/>
                    <a:pt x="75" y="105"/>
                    <a:pt x="75" y="105"/>
                  </a:cubicBezTo>
                  <a:cubicBezTo>
                    <a:pt x="75" y="101"/>
                    <a:pt x="72" y="98"/>
                    <a:pt x="68" y="98"/>
                  </a:cubicBezTo>
                  <a:cubicBezTo>
                    <a:pt x="30" y="98"/>
                    <a:pt x="30" y="98"/>
                    <a:pt x="30" y="98"/>
                  </a:cubicBezTo>
                  <a:cubicBezTo>
                    <a:pt x="14" y="98"/>
                    <a:pt x="0" y="84"/>
                    <a:pt x="0" y="68"/>
                  </a:cubicBezTo>
                  <a:cubicBezTo>
                    <a:pt x="0" y="30"/>
                    <a:pt x="0" y="30"/>
                    <a:pt x="0" y="30"/>
                  </a:cubicBezTo>
                  <a:cubicBezTo>
                    <a:pt x="0" y="13"/>
                    <a:pt x="14" y="0"/>
                    <a:pt x="30" y="0"/>
                  </a:cubicBezTo>
                  <a:cubicBezTo>
                    <a:pt x="68" y="0"/>
                    <a:pt x="68" y="0"/>
                    <a:pt x="68" y="0"/>
                  </a:cubicBezTo>
                  <a:cubicBezTo>
                    <a:pt x="85" y="0"/>
                    <a:pt x="98" y="13"/>
                    <a:pt x="98" y="30"/>
                  </a:cubicBezTo>
                  <a:cubicBezTo>
                    <a:pt x="98" y="49"/>
                    <a:pt x="98" y="49"/>
                    <a:pt x="98" y="49"/>
                  </a:cubicBezTo>
                  <a:cubicBezTo>
                    <a:pt x="75" y="49"/>
                    <a:pt x="75" y="49"/>
                    <a:pt x="75" y="49"/>
                  </a:cubicBezTo>
                  <a:cubicBezTo>
                    <a:pt x="75" y="30"/>
                    <a:pt x="75" y="30"/>
                    <a:pt x="75" y="30"/>
                  </a:cubicBezTo>
                  <a:cubicBezTo>
                    <a:pt x="75" y="26"/>
                    <a:pt x="72" y="23"/>
                    <a:pt x="68" y="23"/>
                  </a:cubicBezTo>
                  <a:cubicBezTo>
                    <a:pt x="30" y="23"/>
                    <a:pt x="30" y="23"/>
                    <a:pt x="30" y="23"/>
                  </a:cubicBezTo>
                  <a:cubicBezTo>
                    <a:pt x="26" y="23"/>
                    <a:pt x="23" y="26"/>
                    <a:pt x="23" y="30"/>
                  </a:cubicBezTo>
                  <a:cubicBezTo>
                    <a:pt x="23" y="68"/>
                    <a:pt x="23" y="68"/>
                    <a:pt x="23" y="68"/>
                  </a:cubicBezTo>
                  <a:cubicBezTo>
                    <a:pt x="23" y="72"/>
                    <a:pt x="26" y="75"/>
                    <a:pt x="30" y="75"/>
                  </a:cubicBezTo>
                  <a:cubicBezTo>
                    <a:pt x="68" y="75"/>
                    <a:pt x="68" y="75"/>
                    <a:pt x="68" y="75"/>
                  </a:cubicBezTo>
                  <a:cubicBezTo>
                    <a:pt x="85" y="75"/>
                    <a:pt x="98" y="88"/>
                    <a:pt x="98" y="105"/>
                  </a:cubicBezTo>
                  <a:cubicBezTo>
                    <a:pt x="98" y="143"/>
                    <a:pt x="98" y="143"/>
                    <a:pt x="98" y="143"/>
                  </a:cubicBezTo>
                  <a:cubicBezTo>
                    <a:pt x="98" y="159"/>
                    <a:pt x="85" y="173"/>
                    <a:pt x="68" y="1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srgbClr val="FFFFFF"/>
                </a:solidFill>
                <a:effectLst/>
                <a:uLnTx/>
                <a:uFillTx/>
                <a:latin typeface="EYInterstate Light"/>
              </a:endParaRPr>
            </a:p>
          </p:txBody>
        </p:sp>
        <p:sp>
          <p:nvSpPr>
            <p:cNvPr id="24" name="Rectangle 6">
              <a:extLst>
                <a:ext uri="{FF2B5EF4-FFF2-40B4-BE49-F238E27FC236}">
                  <a16:creationId xmlns:a16="http://schemas.microsoft.com/office/drawing/2014/main" id="{68314BA4-40AB-F129-32EF-E70D9B0090AA}"/>
                </a:ext>
              </a:extLst>
            </p:cNvPr>
            <p:cNvSpPr>
              <a:spLocks noChangeArrowheads="1"/>
            </p:cNvSpPr>
            <p:nvPr/>
          </p:nvSpPr>
          <p:spPr bwMode="auto">
            <a:xfrm>
              <a:off x="-260" y="736"/>
              <a:ext cx="19" cy="1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srgbClr val="FFFFFF"/>
                </a:solidFill>
                <a:effectLst/>
                <a:uLnTx/>
                <a:uFillTx/>
                <a:latin typeface="EYInterstate Light"/>
              </a:endParaRPr>
            </a:p>
          </p:txBody>
        </p:sp>
        <p:sp>
          <p:nvSpPr>
            <p:cNvPr id="25" name="Rectangle 7">
              <a:extLst>
                <a:ext uri="{FF2B5EF4-FFF2-40B4-BE49-F238E27FC236}">
                  <a16:creationId xmlns:a16="http://schemas.microsoft.com/office/drawing/2014/main" id="{801E5170-0788-9133-78FB-8422F09B0A10}"/>
                </a:ext>
              </a:extLst>
            </p:cNvPr>
            <p:cNvSpPr>
              <a:spLocks noChangeArrowheads="1"/>
            </p:cNvSpPr>
            <p:nvPr/>
          </p:nvSpPr>
          <p:spPr bwMode="auto">
            <a:xfrm>
              <a:off x="-260" y="874"/>
              <a:ext cx="19" cy="1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srgbClr val="FFFFFF"/>
                </a:solidFill>
                <a:effectLst/>
                <a:uLnTx/>
                <a:uFillTx/>
                <a:latin typeface="EYInterstate Light"/>
              </a:endParaRPr>
            </a:p>
          </p:txBody>
        </p:sp>
        <p:sp>
          <p:nvSpPr>
            <p:cNvPr id="26" name="Freeform 8">
              <a:extLst>
                <a:ext uri="{FF2B5EF4-FFF2-40B4-BE49-F238E27FC236}">
                  <a16:creationId xmlns:a16="http://schemas.microsoft.com/office/drawing/2014/main" id="{FFDE5918-37D8-1391-C4DC-AAAD952380FC}"/>
                </a:ext>
              </a:extLst>
            </p:cNvPr>
            <p:cNvSpPr>
              <a:spLocks noEditPoints="1"/>
            </p:cNvSpPr>
            <p:nvPr/>
          </p:nvSpPr>
          <p:spPr bwMode="auto">
            <a:xfrm>
              <a:off x="-441" y="624"/>
              <a:ext cx="380" cy="379"/>
            </a:xfrm>
            <a:custGeom>
              <a:avLst/>
              <a:gdLst>
                <a:gd name="T0" fmla="*/ 234 w 468"/>
                <a:gd name="T1" fmla="*/ 468 h 468"/>
                <a:gd name="T2" fmla="*/ 0 w 468"/>
                <a:gd name="T3" fmla="*/ 234 h 468"/>
                <a:gd name="T4" fmla="*/ 234 w 468"/>
                <a:gd name="T5" fmla="*/ 0 h 468"/>
                <a:gd name="T6" fmla="*/ 468 w 468"/>
                <a:gd name="T7" fmla="*/ 234 h 468"/>
                <a:gd name="T8" fmla="*/ 234 w 468"/>
                <a:gd name="T9" fmla="*/ 468 h 468"/>
                <a:gd name="T10" fmla="*/ 234 w 468"/>
                <a:gd name="T11" fmla="*/ 23 h 468"/>
                <a:gd name="T12" fmla="*/ 23 w 468"/>
                <a:gd name="T13" fmla="*/ 234 h 468"/>
                <a:gd name="T14" fmla="*/ 234 w 468"/>
                <a:gd name="T15" fmla="*/ 445 h 468"/>
                <a:gd name="T16" fmla="*/ 445 w 468"/>
                <a:gd name="T17" fmla="*/ 234 h 468"/>
                <a:gd name="T18" fmla="*/ 234 w 468"/>
                <a:gd name="T19" fmla="*/ 23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8" h="468">
                  <a:moveTo>
                    <a:pt x="234" y="468"/>
                  </a:moveTo>
                  <a:cubicBezTo>
                    <a:pt x="105" y="468"/>
                    <a:pt x="0" y="363"/>
                    <a:pt x="0" y="234"/>
                  </a:cubicBezTo>
                  <a:cubicBezTo>
                    <a:pt x="0" y="105"/>
                    <a:pt x="105" y="0"/>
                    <a:pt x="234" y="0"/>
                  </a:cubicBezTo>
                  <a:cubicBezTo>
                    <a:pt x="363" y="0"/>
                    <a:pt x="468" y="105"/>
                    <a:pt x="468" y="234"/>
                  </a:cubicBezTo>
                  <a:cubicBezTo>
                    <a:pt x="468" y="363"/>
                    <a:pt x="363" y="468"/>
                    <a:pt x="234" y="468"/>
                  </a:cubicBezTo>
                  <a:close/>
                  <a:moveTo>
                    <a:pt x="234" y="23"/>
                  </a:moveTo>
                  <a:cubicBezTo>
                    <a:pt x="118" y="23"/>
                    <a:pt x="23" y="118"/>
                    <a:pt x="23" y="234"/>
                  </a:cubicBezTo>
                  <a:cubicBezTo>
                    <a:pt x="23" y="351"/>
                    <a:pt x="118" y="445"/>
                    <a:pt x="234" y="445"/>
                  </a:cubicBezTo>
                  <a:cubicBezTo>
                    <a:pt x="351" y="445"/>
                    <a:pt x="445" y="351"/>
                    <a:pt x="445" y="234"/>
                  </a:cubicBezTo>
                  <a:cubicBezTo>
                    <a:pt x="445" y="118"/>
                    <a:pt x="351" y="23"/>
                    <a:pt x="234"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srgbClr val="FFFFFF"/>
                </a:solidFill>
                <a:effectLst/>
                <a:uLnTx/>
                <a:uFillTx/>
                <a:latin typeface="EYInterstate Light"/>
              </a:endParaRPr>
            </a:p>
          </p:txBody>
        </p:sp>
        <p:sp>
          <p:nvSpPr>
            <p:cNvPr id="27" name="Freeform 9">
              <a:extLst>
                <a:ext uri="{FF2B5EF4-FFF2-40B4-BE49-F238E27FC236}">
                  <a16:creationId xmlns:a16="http://schemas.microsoft.com/office/drawing/2014/main" id="{D1C2CD47-A74D-53C8-AA4A-DFFD919CE55B}"/>
                </a:ext>
              </a:extLst>
            </p:cNvPr>
            <p:cNvSpPr>
              <a:spLocks noEditPoints="1"/>
            </p:cNvSpPr>
            <p:nvPr/>
          </p:nvSpPr>
          <p:spPr bwMode="auto">
            <a:xfrm>
              <a:off x="-375" y="690"/>
              <a:ext cx="249" cy="248"/>
            </a:xfrm>
            <a:custGeom>
              <a:avLst/>
              <a:gdLst>
                <a:gd name="T0" fmla="*/ 153 w 307"/>
                <a:gd name="T1" fmla="*/ 307 h 307"/>
                <a:gd name="T2" fmla="*/ 0 w 307"/>
                <a:gd name="T3" fmla="*/ 153 h 307"/>
                <a:gd name="T4" fmla="*/ 153 w 307"/>
                <a:gd name="T5" fmla="*/ 0 h 307"/>
                <a:gd name="T6" fmla="*/ 307 w 307"/>
                <a:gd name="T7" fmla="*/ 153 h 307"/>
                <a:gd name="T8" fmla="*/ 153 w 307"/>
                <a:gd name="T9" fmla="*/ 307 h 307"/>
                <a:gd name="T10" fmla="*/ 153 w 307"/>
                <a:gd name="T11" fmla="*/ 23 h 307"/>
                <a:gd name="T12" fmla="*/ 23 w 307"/>
                <a:gd name="T13" fmla="*/ 153 h 307"/>
                <a:gd name="T14" fmla="*/ 153 w 307"/>
                <a:gd name="T15" fmla="*/ 284 h 307"/>
                <a:gd name="T16" fmla="*/ 284 w 307"/>
                <a:gd name="T17" fmla="*/ 153 h 307"/>
                <a:gd name="T18" fmla="*/ 153 w 307"/>
                <a:gd name="T19" fmla="*/ 23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7" h="307">
                  <a:moveTo>
                    <a:pt x="153" y="307"/>
                  </a:moveTo>
                  <a:cubicBezTo>
                    <a:pt x="69" y="307"/>
                    <a:pt x="0" y="238"/>
                    <a:pt x="0" y="153"/>
                  </a:cubicBezTo>
                  <a:cubicBezTo>
                    <a:pt x="0" y="69"/>
                    <a:pt x="69" y="0"/>
                    <a:pt x="153" y="0"/>
                  </a:cubicBezTo>
                  <a:cubicBezTo>
                    <a:pt x="238" y="0"/>
                    <a:pt x="307" y="69"/>
                    <a:pt x="307" y="153"/>
                  </a:cubicBezTo>
                  <a:cubicBezTo>
                    <a:pt x="307" y="238"/>
                    <a:pt x="238" y="307"/>
                    <a:pt x="153" y="307"/>
                  </a:cubicBezTo>
                  <a:close/>
                  <a:moveTo>
                    <a:pt x="153" y="23"/>
                  </a:moveTo>
                  <a:cubicBezTo>
                    <a:pt x="81" y="23"/>
                    <a:pt x="23" y="81"/>
                    <a:pt x="23" y="153"/>
                  </a:cubicBezTo>
                  <a:cubicBezTo>
                    <a:pt x="23" y="225"/>
                    <a:pt x="81" y="284"/>
                    <a:pt x="153" y="284"/>
                  </a:cubicBezTo>
                  <a:cubicBezTo>
                    <a:pt x="225" y="284"/>
                    <a:pt x="284" y="225"/>
                    <a:pt x="284" y="153"/>
                  </a:cubicBezTo>
                  <a:cubicBezTo>
                    <a:pt x="284" y="81"/>
                    <a:pt x="225" y="23"/>
                    <a:pt x="153"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srgbClr val="FFFFFF"/>
                </a:solidFill>
                <a:effectLst/>
                <a:uLnTx/>
                <a:uFillTx/>
                <a:latin typeface="EYInterstate Light"/>
              </a:endParaRPr>
            </a:p>
          </p:txBody>
        </p:sp>
        <p:sp>
          <p:nvSpPr>
            <p:cNvPr id="28" name="Rectangle 10">
              <a:extLst>
                <a:ext uri="{FF2B5EF4-FFF2-40B4-BE49-F238E27FC236}">
                  <a16:creationId xmlns:a16="http://schemas.microsoft.com/office/drawing/2014/main" id="{5A99924E-F202-54EE-47EA-DC2786F39D18}"/>
                </a:ext>
              </a:extLst>
            </p:cNvPr>
            <p:cNvSpPr>
              <a:spLocks noChangeArrowheads="1"/>
            </p:cNvSpPr>
            <p:nvPr/>
          </p:nvSpPr>
          <p:spPr bwMode="auto">
            <a:xfrm>
              <a:off x="-332" y="808"/>
              <a:ext cx="23"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srgbClr val="FFFFFF"/>
                </a:solidFill>
                <a:effectLst/>
                <a:uLnTx/>
                <a:uFillTx/>
                <a:latin typeface="EYInterstate Light"/>
              </a:endParaRPr>
            </a:p>
          </p:txBody>
        </p:sp>
        <p:sp>
          <p:nvSpPr>
            <p:cNvPr id="29" name="Rectangle 11">
              <a:extLst>
                <a:ext uri="{FF2B5EF4-FFF2-40B4-BE49-F238E27FC236}">
                  <a16:creationId xmlns:a16="http://schemas.microsoft.com/office/drawing/2014/main" id="{E33B094A-CF17-4B43-4F62-D2B35FBF2A1F}"/>
                </a:ext>
              </a:extLst>
            </p:cNvPr>
            <p:cNvSpPr>
              <a:spLocks noChangeArrowheads="1"/>
            </p:cNvSpPr>
            <p:nvPr/>
          </p:nvSpPr>
          <p:spPr bwMode="auto">
            <a:xfrm>
              <a:off x="-196" y="808"/>
              <a:ext cx="22"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srgbClr val="FFFFFF"/>
                </a:solidFill>
                <a:effectLst/>
                <a:uLnTx/>
                <a:uFillTx/>
                <a:latin typeface="EYInterstate Light"/>
              </a:endParaRPr>
            </a:p>
          </p:txBody>
        </p:sp>
        <p:sp>
          <p:nvSpPr>
            <p:cNvPr id="30" name="Rectangle 12">
              <a:extLst>
                <a:ext uri="{FF2B5EF4-FFF2-40B4-BE49-F238E27FC236}">
                  <a16:creationId xmlns:a16="http://schemas.microsoft.com/office/drawing/2014/main" id="{4C5EA3E6-BC96-6705-0427-DF7B875A258F}"/>
                </a:ext>
              </a:extLst>
            </p:cNvPr>
            <p:cNvSpPr>
              <a:spLocks noChangeArrowheads="1"/>
            </p:cNvSpPr>
            <p:nvPr/>
          </p:nvSpPr>
          <p:spPr bwMode="auto">
            <a:xfrm>
              <a:off x="-318" y="427"/>
              <a:ext cx="19" cy="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srgbClr val="FFFFFF"/>
                </a:solidFill>
                <a:effectLst/>
                <a:uLnTx/>
                <a:uFillTx/>
                <a:latin typeface="EYInterstate Light"/>
              </a:endParaRPr>
            </a:p>
          </p:txBody>
        </p:sp>
        <p:sp>
          <p:nvSpPr>
            <p:cNvPr id="31" name="Rectangle 13">
              <a:extLst>
                <a:ext uri="{FF2B5EF4-FFF2-40B4-BE49-F238E27FC236}">
                  <a16:creationId xmlns:a16="http://schemas.microsoft.com/office/drawing/2014/main" id="{4B35D436-33F5-3742-E39C-183881112EE2}"/>
                </a:ext>
              </a:extLst>
            </p:cNvPr>
            <p:cNvSpPr>
              <a:spLocks noChangeArrowheads="1"/>
            </p:cNvSpPr>
            <p:nvPr/>
          </p:nvSpPr>
          <p:spPr bwMode="auto">
            <a:xfrm>
              <a:off x="-318" y="519"/>
              <a:ext cx="19" cy="2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srgbClr val="FFFFFF"/>
                </a:solidFill>
                <a:effectLst/>
                <a:uLnTx/>
                <a:uFillTx/>
                <a:latin typeface="EYInterstate Light"/>
              </a:endParaRPr>
            </a:p>
          </p:txBody>
        </p:sp>
        <p:sp>
          <p:nvSpPr>
            <p:cNvPr id="1024" name="Rectangle 14">
              <a:extLst>
                <a:ext uri="{FF2B5EF4-FFF2-40B4-BE49-F238E27FC236}">
                  <a16:creationId xmlns:a16="http://schemas.microsoft.com/office/drawing/2014/main" id="{F69FC0CC-BD87-5166-391D-85BE9C342636}"/>
                </a:ext>
              </a:extLst>
            </p:cNvPr>
            <p:cNvSpPr>
              <a:spLocks noChangeArrowheads="1"/>
            </p:cNvSpPr>
            <p:nvPr/>
          </p:nvSpPr>
          <p:spPr bwMode="auto">
            <a:xfrm>
              <a:off x="-275" y="369"/>
              <a:ext cx="19" cy="7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srgbClr val="FFFFFF"/>
                </a:solidFill>
                <a:effectLst/>
                <a:uLnTx/>
                <a:uFillTx/>
                <a:latin typeface="EYInterstate Light"/>
              </a:endParaRPr>
            </a:p>
          </p:txBody>
        </p:sp>
        <p:sp>
          <p:nvSpPr>
            <p:cNvPr id="1025" name="Rectangle 15">
              <a:extLst>
                <a:ext uri="{FF2B5EF4-FFF2-40B4-BE49-F238E27FC236}">
                  <a16:creationId xmlns:a16="http://schemas.microsoft.com/office/drawing/2014/main" id="{089EB7BE-486D-6F42-8FB8-80F2EFD83036}"/>
                </a:ext>
              </a:extLst>
            </p:cNvPr>
            <p:cNvSpPr>
              <a:spLocks noChangeArrowheads="1"/>
            </p:cNvSpPr>
            <p:nvPr/>
          </p:nvSpPr>
          <p:spPr bwMode="auto">
            <a:xfrm>
              <a:off x="-275" y="460"/>
              <a:ext cx="19" cy="2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srgbClr val="FFFFFF"/>
                </a:solidFill>
                <a:effectLst/>
                <a:uLnTx/>
                <a:uFillTx/>
                <a:latin typeface="EYInterstate Light"/>
              </a:endParaRPr>
            </a:p>
          </p:txBody>
        </p:sp>
        <p:sp>
          <p:nvSpPr>
            <p:cNvPr id="1027" name="Rectangle 16">
              <a:extLst>
                <a:ext uri="{FF2B5EF4-FFF2-40B4-BE49-F238E27FC236}">
                  <a16:creationId xmlns:a16="http://schemas.microsoft.com/office/drawing/2014/main" id="{BBF60E1D-A594-9640-F11B-0BC7B92A947F}"/>
                </a:ext>
              </a:extLst>
            </p:cNvPr>
            <p:cNvSpPr>
              <a:spLocks noChangeArrowheads="1"/>
            </p:cNvSpPr>
            <p:nvPr/>
          </p:nvSpPr>
          <p:spPr bwMode="auto">
            <a:xfrm>
              <a:off x="-233" y="443"/>
              <a:ext cx="19" cy="7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srgbClr val="FFFFFF"/>
                </a:solidFill>
                <a:effectLst/>
                <a:uLnTx/>
                <a:uFillTx/>
                <a:latin typeface="EYInterstate Light"/>
              </a:endParaRPr>
            </a:p>
          </p:txBody>
        </p:sp>
        <p:sp>
          <p:nvSpPr>
            <p:cNvPr id="1028" name="Rectangle 17">
              <a:extLst>
                <a:ext uri="{FF2B5EF4-FFF2-40B4-BE49-F238E27FC236}">
                  <a16:creationId xmlns:a16="http://schemas.microsoft.com/office/drawing/2014/main" id="{7C7F6D55-D27C-8ECF-1789-E18CF1CA2AB4}"/>
                </a:ext>
              </a:extLst>
            </p:cNvPr>
            <p:cNvSpPr>
              <a:spLocks noChangeArrowheads="1"/>
            </p:cNvSpPr>
            <p:nvPr/>
          </p:nvSpPr>
          <p:spPr bwMode="auto">
            <a:xfrm>
              <a:off x="-233" y="535"/>
              <a:ext cx="19" cy="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srgbClr val="FFFFFF"/>
                </a:solidFill>
                <a:effectLst/>
                <a:uLnTx/>
                <a:uFillTx/>
                <a:latin typeface="EYInterstate Light"/>
              </a:endParaRPr>
            </a:p>
          </p:txBody>
        </p:sp>
        <p:sp>
          <p:nvSpPr>
            <p:cNvPr id="1029" name="Freeform 18">
              <a:extLst>
                <a:ext uri="{FF2B5EF4-FFF2-40B4-BE49-F238E27FC236}">
                  <a16:creationId xmlns:a16="http://schemas.microsoft.com/office/drawing/2014/main" id="{5DC96A54-ED3B-1577-ECF0-9C675B579B3A}"/>
                </a:ext>
              </a:extLst>
            </p:cNvPr>
            <p:cNvSpPr>
              <a:spLocks noEditPoints="1"/>
            </p:cNvSpPr>
            <p:nvPr/>
          </p:nvSpPr>
          <p:spPr bwMode="auto">
            <a:xfrm>
              <a:off x="-783" y="947"/>
              <a:ext cx="936" cy="328"/>
            </a:xfrm>
            <a:custGeom>
              <a:avLst/>
              <a:gdLst>
                <a:gd name="T0" fmla="*/ 622 w 1153"/>
                <a:gd name="T1" fmla="*/ 406 h 406"/>
                <a:gd name="T2" fmla="*/ 619 w 1153"/>
                <a:gd name="T3" fmla="*/ 405 h 406"/>
                <a:gd name="T4" fmla="*/ 268 w 1153"/>
                <a:gd name="T5" fmla="*/ 307 h 406"/>
                <a:gd name="T6" fmla="*/ 12 w 1153"/>
                <a:gd name="T7" fmla="*/ 307 h 406"/>
                <a:gd name="T8" fmla="*/ 0 w 1153"/>
                <a:gd name="T9" fmla="*/ 295 h 406"/>
                <a:gd name="T10" fmla="*/ 0 w 1153"/>
                <a:gd name="T11" fmla="*/ 59 h 406"/>
                <a:gd name="T12" fmla="*/ 12 w 1153"/>
                <a:gd name="T13" fmla="*/ 47 h 406"/>
                <a:gd name="T14" fmla="*/ 162 w 1153"/>
                <a:gd name="T15" fmla="*/ 47 h 406"/>
                <a:gd name="T16" fmla="*/ 323 w 1153"/>
                <a:gd name="T17" fmla="*/ 0 h 406"/>
                <a:gd name="T18" fmla="*/ 553 w 1153"/>
                <a:gd name="T19" fmla="*/ 108 h 406"/>
                <a:gd name="T20" fmla="*/ 796 w 1153"/>
                <a:gd name="T21" fmla="*/ 107 h 406"/>
                <a:gd name="T22" fmla="*/ 831 w 1153"/>
                <a:gd name="T23" fmla="*/ 126 h 406"/>
                <a:gd name="T24" fmla="*/ 837 w 1153"/>
                <a:gd name="T25" fmla="*/ 181 h 406"/>
                <a:gd name="T26" fmla="*/ 836 w 1153"/>
                <a:gd name="T27" fmla="*/ 183 h 406"/>
                <a:gd name="T28" fmla="*/ 1062 w 1153"/>
                <a:gd name="T29" fmla="*/ 110 h 406"/>
                <a:gd name="T30" fmla="*/ 1142 w 1153"/>
                <a:gd name="T31" fmla="*/ 149 h 406"/>
                <a:gd name="T32" fmla="*/ 1103 w 1153"/>
                <a:gd name="T33" fmla="*/ 229 h 406"/>
                <a:gd name="T34" fmla="*/ 1089 w 1153"/>
                <a:gd name="T35" fmla="*/ 234 h 406"/>
                <a:gd name="T36" fmla="*/ 801 w 1153"/>
                <a:gd name="T37" fmla="*/ 341 h 406"/>
                <a:gd name="T38" fmla="*/ 626 w 1153"/>
                <a:gd name="T39" fmla="*/ 405 h 406"/>
                <a:gd name="T40" fmla="*/ 622 w 1153"/>
                <a:gd name="T41" fmla="*/ 406 h 406"/>
                <a:gd name="T42" fmla="*/ 24 w 1153"/>
                <a:gd name="T43" fmla="*/ 283 h 406"/>
                <a:gd name="T44" fmla="*/ 270 w 1153"/>
                <a:gd name="T45" fmla="*/ 283 h 406"/>
                <a:gd name="T46" fmla="*/ 273 w 1153"/>
                <a:gd name="T47" fmla="*/ 284 h 406"/>
                <a:gd name="T48" fmla="*/ 622 w 1153"/>
                <a:gd name="T49" fmla="*/ 381 h 406"/>
                <a:gd name="T50" fmla="*/ 793 w 1153"/>
                <a:gd name="T51" fmla="*/ 318 h 406"/>
                <a:gd name="T52" fmla="*/ 1094 w 1153"/>
                <a:gd name="T53" fmla="*/ 206 h 406"/>
                <a:gd name="T54" fmla="*/ 1117 w 1153"/>
                <a:gd name="T55" fmla="*/ 187 h 406"/>
                <a:gd name="T56" fmla="*/ 1119 w 1153"/>
                <a:gd name="T57" fmla="*/ 157 h 406"/>
                <a:gd name="T58" fmla="*/ 1070 w 1153"/>
                <a:gd name="T59" fmla="*/ 133 h 406"/>
                <a:gd name="T60" fmla="*/ 811 w 1153"/>
                <a:gd name="T61" fmla="*/ 216 h 406"/>
                <a:gd name="T62" fmla="*/ 733 w 1153"/>
                <a:gd name="T63" fmla="*/ 242 h 406"/>
                <a:gd name="T64" fmla="*/ 465 w 1153"/>
                <a:gd name="T65" fmla="*/ 242 h 406"/>
                <a:gd name="T66" fmla="*/ 453 w 1153"/>
                <a:gd name="T67" fmla="*/ 230 h 406"/>
                <a:gd name="T68" fmla="*/ 465 w 1153"/>
                <a:gd name="T69" fmla="*/ 218 h 406"/>
                <a:gd name="T70" fmla="*/ 733 w 1153"/>
                <a:gd name="T71" fmla="*/ 218 h 406"/>
                <a:gd name="T72" fmla="*/ 796 w 1153"/>
                <a:gd name="T73" fmla="*/ 198 h 406"/>
                <a:gd name="T74" fmla="*/ 798 w 1153"/>
                <a:gd name="T75" fmla="*/ 196 h 406"/>
                <a:gd name="T76" fmla="*/ 814 w 1153"/>
                <a:gd name="T77" fmla="*/ 172 h 406"/>
                <a:gd name="T78" fmla="*/ 811 w 1153"/>
                <a:gd name="T79" fmla="*/ 140 h 406"/>
                <a:gd name="T80" fmla="*/ 796 w 1153"/>
                <a:gd name="T81" fmla="*/ 132 h 406"/>
                <a:gd name="T82" fmla="*/ 547 w 1153"/>
                <a:gd name="T83" fmla="*/ 132 h 406"/>
                <a:gd name="T84" fmla="*/ 547 w 1153"/>
                <a:gd name="T85" fmla="*/ 132 h 406"/>
                <a:gd name="T86" fmla="*/ 538 w 1153"/>
                <a:gd name="T87" fmla="*/ 127 h 406"/>
                <a:gd name="T88" fmla="*/ 323 w 1153"/>
                <a:gd name="T89" fmla="*/ 24 h 406"/>
                <a:gd name="T90" fmla="*/ 172 w 1153"/>
                <a:gd name="T91" fmla="*/ 69 h 406"/>
                <a:gd name="T92" fmla="*/ 166 w 1153"/>
                <a:gd name="T93" fmla="*/ 71 h 406"/>
                <a:gd name="T94" fmla="*/ 24 w 1153"/>
                <a:gd name="T95" fmla="*/ 71 h 406"/>
                <a:gd name="T96" fmla="*/ 24 w 1153"/>
                <a:gd name="T97" fmla="*/ 283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53" h="406">
                  <a:moveTo>
                    <a:pt x="622" y="406"/>
                  </a:moveTo>
                  <a:cubicBezTo>
                    <a:pt x="621" y="406"/>
                    <a:pt x="620" y="406"/>
                    <a:pt x="619" y="405"/>
                  </a:cubicBezTo>
                  <a:cubicBezTo>
                    <a:pt x="268" y="307"/>
                    <a:pt x="268" y="307"/>
                    <a:pt x="268" y="307"/>
                  </a:cubicBezTo>
                  <a:cubicBezTo>
                    <a:pt x="12" y="307"/>
                    <a:pt x="12" y="307"/>
                    <a:pt x="12" y="307"/>
                  </a:cubicBezTo>
                  <a:cubicBezTo>
                    <a:pt x="5" y="307"/>
                    <a:pt x="0" y="302"/>
                    <a:pt x="0" y="295"/>
                  </a:cubicBezTo>
                  <a:cubicBezTo>
                    <a:pt x="0" y="59"/>
                    <a:pt x="0" y="59"/>
                    <a:pt x="0" y="59"/>
                  </a:cubicBezTo>
                  <a:cubicBezTo>
                    <a:pt x="0" y="53"/>
                    <a:pt x="5" y="47"/>
                    <a:pt x="12" y="47"/>
                  </a:cubicBezTo>
                  <a:cubicBezTo>
                    <a:pt x="162" y="47"/>
                    <a:pt x="162" y="47"/>
                    <a:pt x="162" y="47"/>
                  </a:cubicBezTo>
                  <a:cubicBezTo>
                    <a:pt x="210" y="16"/>
                    <a:pt x="266" y="0"/>
                    <a:pt x="323" y="0"/>
                  </a:cubicBezTo>
                  <a:cubicBezTo>
                    <a:pt x="413" y="0"/>
                    <a:pt x="496" y="39"/>
                    <a:pt x="553" y="108"/>
                  </a:cubicBezTo>
                  <a:cubicBezTo>
                    <a:pt x="796" y="107"/>
                    <a:pt x="796" y="107"/>
                    <a:pt x="796" y="107"/>
                  </a:cubicBezTo>
                  <a:cubicBezTo>
                    <a:pt x="810" y="107"/>
                    <a:pt x="823" y="114"/>
                    <a:pt x="831" y="126"/>
                  </a:cubicBezTo>
                  <a:cubicBezTo>
                    <a:pt x="841" y="142"/>
                    <a:pt x="844" y="164"/>
                    <a:pt x="837" y="181"/>
                  </a:cubicBezTo>
                  <a:cubicBezTo>
                    <a:pt x="836" y="182"/>
                    <a:pt x="836" y="182"/>
                    <a:pt x="836" y="183"/>
                  </a:cubicBezTo>
                  <a:cubicBezTo>
                    <a:pt x="1062" y="110"/>
                    <a:pt x="1062" y="110"/>
                    <a:pt x="1062" y="110"/>
                  </a:cubicBezTo>
                  <a:cubicBezTo>
                    <a:pt x="1095" y="99"/>
                    <a:pt x="1130" y="117"/>
                    <a:pt x="1142" y="149"/>
                  </a:cubicBezTo>
                  <a:cubicBezTo>
                    <a:pt x="1153" y="182"/>
                    <a:pt x="1135" y="218"/>
                    <a:pt x="1103" y="229"/>
                  </a:cubicBezTo>
                  <a:cubicBezTo>
                    <a:pt x="1089" y="234"/>
                    <a:pt x="1089" y="234"/>
                    <a:pt x="1089" y="234"/>
                  </a:cubicBezTo>
                  <a:cubicBezTo>
                    <a:pt x="801" y="341"/>
                    <a:pt x="801" y="341"/>
                    <a:pt x="801" y="341"/>
                  </a:cubicBezTo>
                  <a:cubicBezTo>
                    <a:pt x="626" y="405"/>
                    <a:pt x="626" y="405"/>
                    <a:pt x="626" y="405"/>
                  </a:cubicBezTo>
                  <a:cubicBezTo>
                    <a:pt x="625" y="406"/>
                    <a:pt x="623" y="406"/>
                    <a:pt x="622" y="406"/>
                  </a:cubicBezTo>
                  <a:close/>
                  <a:moveTo>
                    <a:pt x="24" y="283"/>
                  </a:moveTo>
                  <a:cubicBezTo>
                    <a:pt x="270" y="283"/>
                    <a:pt x="270" y="283"/>
                    <a:pt x="270" y="283"/>
                  </a:cubicBezTo>
                  <a:cubicBezTo>
                    <a:pt x="271" y="283"/>
                    <a:pt x="272" y="283"/>
                    <a:pt x="273" y="284"/>
                  </a:cubicBezTo>
                  <a:cubicBezTo>
                    <a:pt x="622" y="381"/>
                    <a:pt x="622" y="381"/>
                    <a:pt x="622" y="381"/>
                  </a:cubicBezTo>
                  <a:cubicBezTo>
                    <a:pt x="793" y="318"/>
                    <a:pt x="793" y="318"/>
                    <a:pt x="793" y="318"/>
                  </a:cubicBezTo>
                  <a:cubicBezTo>
                    <a:pt x="1094" y="206"/>
                    <a:pt x="1094" y="206"/>
                    <a:pt x="1094" y="206"/>
                  </a:cubicBezTo>
                  <a:cubicBezTo>
                    <a:pt x="1105" y="203"/>
                    <a:pt x="1112" y="196"/>
                    <a:pt x="1117" y="187"/>
                  </a:cubicBezTo>
                  <a:cubicBezTo>
                    <a:pt x="1121" y="177"/>
                    <a:pt x="1122" y="167"/>
                    <a:pt x="1119" y="157"/>
                  </a:cubicBezTo>
                  <a:cubicBezTo>
                    <a:pt x="1112" y="137"/>
                    <a:pt x="1090" y="126"/>
                    <a:pt x="1070" y="133"/>
                  </a:cubicBezTo>
                  <a:cubicBezTo>
                    <a:pt x="811" y="216"/>
                    <a:pt x="811" y="216"/>
                    <a:pt x="811" y="216"/>
                  </a:cubicBezTo>
                  <a:cubicBezTo>
                    <a:pt x="795" y="230"/>
                    <a:pt x="770" y="242"/>
                    <a:pt x="733" y="242"/>
                  </a:cubicBezTo>
                  <a:cubicBezTo>
                    <a:pt x="465" y="242"/>
                    <a:pt x="465" y="242"/>
                    <a:pt x="465" y="242"/>
                  </a:cubicBezTo>
                  <a:cubicBezTo>
                    <a:pt x="458" y="242"/>
                    <a:pt x="453" y="237"/>
                    <a:pt x="453" y="230"/>
                  </a:cubicBezTo>
                  <a:cubicBezTo>
                    <a:pt x="453" y="223"/>
                    <a:pt x="458" y="218"/>
                    <a:pt x="465" y="218"/>
                  </a:cubicBezTo>
                  <a:cubicBezTo>
                    <a:pt x="733" y="218"/>
                    <a:pt x="733" y="218"/>
                    <a:pt x="733" y="218"/>
                  </a:cubicBezTo>
                  <a:cubicBezTo>
                    <a:pt x="764" y="218"/>
                    <a:pt x="783" y="209"/>
                    <a:pt x="796" y="198"/>
                  </a:cubicBezTo>
                  <a:cubicBezTo>
                    <a:pt x="796" y="197"/>
                    <a:pt x="797" y="196"/>
                    <a:pt x="798" y="196"/>
                  </a:cubicBezTo>
                  <a:cubicBezTo>
                    <a:pt x="807" y="187"/>
                    <a:pt x="812" y="178"/>
                    <a:pt x="814" y="172"/>
                  </a:cubicBezTo>
                  <a:cubicBezTo>
                    <a:pt x="818" y="162"/>
                    <a:pt x="817" y="148"/>
                    <a:pt x="811" y="140"/>
                  </a:cubicBezTo>
                  <a:cubicBezTo>
                    <a:pt x="807" y="134"/>
                    <a:pt x="802" y="132"/>
                    <a:pt x="796" y="132"/>
                  </a:cubicBezTo>
                  <a:cubicBezTo>
                    <a:pt x="547" y="132"/>
                    <a:pt x="547" y="132"/>
                    <a:pt x="547" y="132"/>
                  </a:cubicBezTo>
                  <a:cubicBezTo>
                    <a:pt x="547" y="132"/>
                    <a:pt x="547" y="132"/>
                    <a:pt x="547" y="132"/>
                  </a:cubicBezTo>
                  <a:cubicBezTo>
                    <a:pt x="543" y="132"/>
                    <a:pt x="540" y="130"/>
                    <a:pt x="538" y="127"/>
                  </a:cubicBezTo>
                  <a:cubicBezTo>
                    <a:pt x="485" y="62"/>
                    <a:pt x="407" y="24"/>
                    <a:pt x="323" y="24"/>
                  </a:cubicBezTo>
                  <a:cubicBezTo>
                    <a:pt x="269" y="24"/>
                    <a:pt x="217" y="40"/>
                    <a:pt x="172" y="69"/>
                  </a:cubicBezTo>
                  <a:cubicBezTo>
                    <a:pt x="171" y="71"/>
                    <a:pt x="168" y="71"/>
                    <a:pt x="166" y="71"/>
                  </a:cubicBezTo>
                  <a:cubicBezTo>
                    <a:pt x="24" y="71"/>
                    <a:pt x="24" y="71"/>
                    <a:pt x="24" y="71"/>
                  </a:cubicBezTo>
                  <a:lnTo>
                    <a:pt x="24" y="2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srgbClr val="FFFFFF"/>
                </a:solidFill>
                <a:effectLst/>
                <a:uLnTx/>
                <a:uFillTx/>
                <a:latin typeface="EYInterstate Light"/>
              </a:endParaRPr>
            </a:p>
          </p:txBody>
        </p:sp>
      </p:grpSp>
      <p:sp>
        <p:nvSpPr>
          <p:cNvPr id="1030" name="Rectangle 21">
            <a:extLst>
              <a:ext uri="{FF2B5EF4-FFF2-40B4-BE49-F238E27FC236}">
                <a16:creationId xmlns:a16="http://schemas.microsoft.com/office/drawing/2014/main" id="{CF02EA5F-689B-8E3C-583B-CB5DE0A704BE}"/>
              </a:ext>
            </a:extLst>
          </p:cNvPr>
          <p:cNvSpPr/>
          <p:nvPr/>
        </p:nvSpPr>
        <p:spPr>
          <a:xfrm>
            <a:off x="238721" y="1662445"/>
            <a:ext cx="3571312" cy="4837745"/>
          </a:xfrm>
          <a:prstGeom prst="rect">
            <a:avLst/>
          </a:prstGeom>
          <a:solidFill>
            <a:srgbClr val="2E2E38"/>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216000" rIns="252000" rtlCol="0" anchor="t"/>
          <a:lstStyle/>
          <a:p>
            <a:pPr marR="0" lvl="0" defTabSz="914400" eaLnBrk="1" fontAlgn="auto" latinLnBrk="0" hangingPunct="1">
              <a:lnSpc>
                <a:spcPct val="100000"/>
              </a:lnSpc>
              <a:spcBef>
                <a:spcPts val="0"/>
              </a:spcBef>
              <a:spcAft>
                <a:spcPts val="0"/>
              </a:spcAft>
              <a:buClr>
                <a:srgbClr val="FFE600"/>
              </a:buClr>
              <a:buSzTx/>
              <a:tabLst/>
              <a:defRPr/>
            </a:pPr>
            <a:r>
              <a:rPr lang="es-CL" sz="2200" dirty="0">
                <a:solidFill>
                  <a:schemeClr val="bg1"/>
                </a:solidFill>
                <a:latin typeface="EYInterstate Light" panose="02000506000000020004" pitchFamily="2" charset="0"/>
              </a:rPr>
              <a:t>China, se posiciona como uno de los </a:t>
            </a:r>
            <a:r>
              <a:rPr lang="es-CL" sz="2200" dirty="0">
                <a:solidFill>
                  <a:srgbClr val="F8EC00"/>
                </a:solidFill>
                <a:latin typeface="EYInterstate Light" panose="02000506000000020004" pitchFamily="2" charset="0"/>
              </a:rPr>
              <a:t>países líderes</a:t>
            </a:r>
            <a:r>
              <a:rPr lang="es-CL" sz="2200" dirty="0">
                <a:solidFill>
                  <a:schemeClr val="bg1"/>
                </a:solidFill>
                <a:latin typeface="EYInterstate Light" panose="02000506000000020004" pitchFamily="2" charset="0"/>
              </a:rPr>
              <a:t> en </a:t>
            </a:r>
            <a:r>
              <a:rPr lang="es-CL" sz="2200" dirty="0">
                <a:solidFill>
                  <a:srgbClr val="F8EC00"/>
                </a:solidFill>
                <a:latin typeface="EYInterstate Light" panose="02000506000000020004" pitchFamily="2" charset="0"/>
              </a:rPr>
              <a:t>innovación </a:t>
            </a:r>
            <a:r>
              <a:rPr lang="es-CL" sz="2200" dirty="0">
                <a:solidFill>
                  <a:schemeClr val="bg1"/>
                </a:solidFill>
                <a:latin typeface="EYInterstate Light" panose="02000506000000020004" pitchFamily="2" charset="0"/>
              </a:rPr>
              <a:t>según el Índice de Innovación Global (GII). </a:t>
            </a:r>
            <a:r>
              <a:rPr lang="es-CL" sz="2200" i="0" dirty="0">
                <a:solidFill>
                  <a:schemeClr val="bg1"/>
                </a:solidFill>
                <a:effectLst/>
                <a:latin typeface="EYInterstate Light" panose="02000506000000020004" pitchFamily="2" charset="0"/>
              </a:rPr>
              <a:t>Los informes sugieren que ha dado origen a </a:t>
            </a:r>
            <a:r>
              <a:rPr lang="es-CL" sz="2200" i="0" u="none" strike="noStrike" dirty="0">
                <a:solidFill>
                  <a:schemeClr val="bg1"/>
                </a:solidFill>
                <a:effectLst/>
                <a:latin typeface="EYInterstate Light" panose="02000506000000020004" pitchFamily="2" charset="0"/>
              </a:rPr>
              <a:t>más de 300 unicornios </a:t>
            </a:r>
            <a:r>
              <a:rPr lang="es-CL" sz="2200" i="0" dirty="0">
                <a:solidFill>
                  <a:schemeClr val="bg1"/>
                </a:solidFill>
                <a:effectLst/>
                <a:latin typeface="EYInterstate Light" panose="02000506000000020004" pitchFamily="2" charset="0"/>
              </a:rPr>
              <a:t>y ha atraído la segunda mayor cantidad de financiación para nuevas empresas</a:t>
            </a:r>
            <a:endParaRPr lang="es-CL" sz="2200" dirty="0">
              <a:solidFill>
                <a:schemeClr val="bg1"/>
              </a:solidFill>
              <a:latin typeface="EYInterstate Light" panose="02000506000000020004" pitchFamily="2" charset="0"/>
            </a:endParaRPr>
          </a:p>
          <a:p>
            <a:pPr marR="0" lvl="0" algn="l" defTabSz="914400" eaLnBrk="1" fontAlgn="auto" latinLnBrk="0" hangingPunct="1">
              <a:lnSpc>
                <a:spcPct val="100000"/>
              </a:lnSpc>
              <a:spcBef>
                <a:spcPts val="0"/>
              </a:spcBef>
              <a:spcAft>
                <a:spcPts val="0"/>
              </a:spcAft>
              <a:buClr>
                <a:srgbClr val="FFE600"/>
              </a:buClr>
              <a:buSzTx/>
              <a:tabLst/>
              <a:defRPr/>
            </a:pPr>
            <a:endParaRPr lang="es-CL" sz="1500" dirty="0">
              <a:solidFill>
                <a:schemeClr val="bg1"/>
              </a:solidFill>
              <a:latin typeface="EYInterstate Light" panose="02000506000000020004" pitchFamily="2" charset="0"/>
            </a:endParaRPr>
          </a:p>
          <a:p>
            <a:pPr marR="0" lvl="0" algn="l" defTabSz="914400" eaLnBrk="1" fontAlgn="auto" latinLnBrk="0" hangingPunct="1">
              <a:lnSpc>
                <a:spcPct val="100000"/>
              </a:lnSpc>
              <a:spcBef>
                <a:spcPts val="0"/>
              </a:spcBef>
              <a:spcAft>
                <a:spcPts val="0"/>
              </a:spcAft>
              <a:buClr>
                <a:srgbClr val="FFE600"/>
              </a:buClr>
              <a:buSzTx/>
              <a:tabLst/>
              <a:defRPr/>
            </a:pPr>
            <a:endParaRPr lang="es-CL" sz="1500" dirty="0">
              <a:solidFill>
                <a:schemeClr val="bg1"/>
              </a:solidFill>
              <a:latin typeface="EYInterstate Light" panose="02000506000000020004" pitchFamily="2" charset="0"/>
            </a:endParaRPr>
          </a:p>
        </p:txBody>
      </p:sp>
      <p:sp>
        <p:nvSpPr>
          <p:cNvPr id="1032" name="Rectangle 21">
            <a:extLst>
              <a:ext uri="{FF2B5EF4-FFF2-40B4-BE49-F238E27FC236}">
                <a16:creationId xmlns:a16="http://schemas.microsoft.com/office/drawing/2014/main" id="{CECBBD7E-A861-A7A9-0F96-8A1BF77520FF}"/>
              </a:ext>
            </a:extLst>
          </p:cNvPr>
          <p:cNvSpPr/>
          <p:nvPr/>
        </p:nvSpPr>
        <p:spPr>
          <a:xfrm>
            <a:off x="8372315" y="1662228"/>
            <a:ext cx="3571312" cy="4837745"/>
          </a:xfrm>
          <a:prstGeom prst="rect">
            <a:avLst/>
          </a:prstGeom>
          <a:solidFill>
            <a:srgbClr val="2E2E38"/>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216000" rIns="252000" rtlCol="0" anchor="t"/>
          <a:lstStyle/>
          <a:p>
            <a:pPr marR="0" lvl="0" algn="l" defTabSz="914400" eaLnBrk="1" fontAlgn="auto" latinLnBrk="0" hangingPunct="1">
              <a:lnSpc>
                <a:spcPct val="100000"/>
              </a:lnSpc>
              <a:spcBef>
                <a:spcPts val="0"/>
              </a:spcBef>
              <a:spcAft>
                <a:spcPts val="0"/>
              </a:spcAft>
              <a:buClr>
                <a:srgbClr val="FFE600"/>
              </a:buClr>
              <a:buSzTx/>
              <a:tabLst/>
              <a:defRPr/>
            </a:pPr>
            <a:r>
              <a:rPr lang="es-CL" sz="2200" dirty="0">
                <a:solidFill>
                  <a:schemeClr val="bg1"/>
                </a:solidFill>
                <a:latin typeface="EYInterstate Light" panose="02000506000000020004" pitchFamily="2" charset="0"/>
              </a:rPr>
              <a:t>Aspectos relevantes para pequeñas y medianas empresas</a:t>
            </a:r>
          </a:p>
          <a:p>
            <a:pPr marR="0" lvl="0" algn="l" defTabSz="914400" eaLnBrk="1" fontAlgn="auto" latinLnBrk="0" hangingPunct="1">
              <a:lnSpc>
                <a:spcPct val="100000"/>
              </a:lnSpc>
              <a:spcBef>
                <a:spcPts val="0"/>
              </a:spcBef>
              <a:spcAft>
                <a:spcPts val="0"/>
              </a:spcAft>
              <a:buClr>
                <a:srgbClr val="FFE600"/>
              </a:buClr>
              <a:buSzTx/>
              <a:tabLst/>
              <a:defRPr/>
            </a:pPr>
            <a:endParaRPr lang="es-CL" sz="2200" dirty="0">
              <a:solidFill>
                <a:schemeClr val="bg1"/>
              </a:solidFill>
              <a:latin typeface="EYInterstate Light" panose="02000506000000020004" pitchFamily="2" charset="0"/>
            </a:endParaRPr>
          </a:p>
          <a:p>
            <a:pPr marL="342900" marR="0" lvl="0" indent="-342900" algn="l" defTabSz="914400" eaLnBrk="1" fontAlgn="auto" latinLnBrk="0" hangingPunct="1">
              <a:lnSpc>
                <a:spcPct val="100000"/>
              </a:lnSpc>
              <a:spcBef>
                <a:spcPts val="0"/>
              </a:spcBef>
              <a:spcAft>
                <a:spcPts val="0"/>
              </a:spcAft>
              <a:buClr>
                <a:srgbClr val="FFE600"/>
              </a:buClr>
              <a:buSzTx/>
              <a:buFont typeface="Arial" panose="020B0604020202020204" pitchFamily="34" charset="0"/>
              <a:buChar char="•"/>
              <a:tabLst/>
              <a:defRPr/>
            </a:pPr>
            <a:r>
              <a:rPr lang="es-CL" sz="2200" dirty="0">
                <a:solidFill>
                  <a:schemeClr val="bg1"/>
                </a:solidFill>
                <a:latin typeface="EYInterstate Light" panose="02000506000000020004" pitchFamily="2" charset="0"/>
              </a:rPr>
              <a:t>Credenciales</a:t>
            </a:r>
          </a:p>
          <a:p>
            <a:pPr marR="0" lvl="0" algn="l" defTabSz="914400" eaLnBrk="1" fontAlgn="auto" latinLnBrk="0" hangingPunct="1">
              <a:lnSpc>
                <a:spcPct val="100000"/>
              </a:lnSpc>
              <a:spcBef>
                <a:spcPts val="0"/>
              </a:spcBef>
              <a:spcAft>
                <a:spcPts val="0"/>
              </a:spcAft>
              <a:buClr>
                <a:srgbClr val="FFE600"/>
              </a:buClr>
              <a:buSzTx/>
              <a:tabLst/>
              <a:defRPr/>
            </a:pPr>
            <a:endParaRPr lang="es-CL" sz="2200" dirty="0">
              <a:solidFill>
                <a:schemeClr val="bg1"/>
              </a:solidFill>
              <a:latin typeface="EYInterstate Light" panose="02000506000000020004" pitchFamily="2" charset="0"/>
            </a:endParaRPr>
          </a:p>
          <a:p>
            <a:pPr marL="342900" marR="0" lvl="0" indent="-342900" algn="l" defTabSz="914400" eaLnBrk="1" fontAlgn="auto" latinLnBrk="0" hangingPunct="1">
              <a:lnSpc>
                <a:spcPct val="100000"/>
              </a:lnSpc>
              <a:spcBef>
                <a:spcPts val="0"/>
              </a:spcBef>
              <a:spcAft>
                <a:spcPts val="0"/>
              </a:spcAft>
              <a:buClr>
                <a:srgbClr val="FFE600"/>
              </a:buClr>
              <a:buSzTx/>
              <a:buFont typeface="Arial" panose="020B0604020202020204" pitchFamily="34" charset="0"/>
              <a:buChar char="•"/>
              <a:tabLst/>
              <a:defRPr/>
            </a:pPr>
            <a:r>
              <a:rPr lang="es-CL" sz="2200" dirty="0">
                <a:solidFill>
                  <a:schemeClr val="bg1"/>
                </a:solidFill>
                <a:latin typeface="EYInterstate Light" panose="02000506000000020004" pitchFamily="2" charset="0"/>
              </a:rPr>
              <a:t>Background  </a:t>
            </a:r>
          </a:p>
          <a:p>
            <a:pPr marR="0" lvl="0" algn="l" defTabSz="914400" eaLnBrk="1" fontAlgn="auto" latinLnBrk="0" hangingPunct="1">
              <a:lnSpc>
                <a:spcPct val="100000"/>
              </a:lnSpc>
              <a:spcBef>
                <a:spcPts val="0"/>
              </a:spcBef>
              <a:spcAft>
                <a:spcPts val="0"/>
              </a:spcAft>
              <a:buClr>
                <a:srgbClr val="FFE600"/>
              </a:buClr>
              <a:buSzTx/>
              <a:tabLst/>
              <a:defRPr/>
            </a:pPr>
            <a:endParaRPr lang="es-CL" sz="2200" dirty="0">
              <a:solidFill>
                <a:schemeClr val="bg1"/>
              </a:solidFill>
              <a:latin typeface="EYInterstate Light" panose="02000506000000020004" pitchFamily="2" charset="0"/>
            </a:endParaRPr>
          </a:p>
          <a:p>
            <a:pPr marR="0" lvl="0" algn="l" defTabSz="914400" eaLnBrk="1" fontAlgn="auto" latinLnBrk="0" hangingPunct="1">
              <a:lnSpc>
                <a:spcPct val="100000"/>
              </a:lnSpc>
              <a:spcBef>
                <a:spcPts val="0"/>
              </a:spcBef>
              <a:spcAft>
                <a:spcPts val="0"/>
              </a:spcAft>
              <a:buClr>
                <a:srgbClr val="FFE600"/>
              </a:buClr>
              <a:buSzTx/>
              <a:tabLst/>
              <a:defRPr/>
            </a:pPr>
            <a:endParaRPr lang="es-CL" sz="2200" dirty="0">
              <a:solidFill>
                <a:schemeClr val="bg1"/>
              </a:solidFill>
              <a:latin typeface="EYInterstate Light" panose="02000506000000020004" pitchFamily="2" charset="0"/>
            </a:endParaRPr>
          </a:p>
          <a:p>
            <a:pPr marR="0" lvl="0" algn="l" defTabSz="914400" eaLnBrk="1" fontAlgn="auto" latinLnBrk="0" hangingPunct="1">
              <a:lnSpc>
                <a:spcPct val="100000"/>
              </a:lnSpc>
              <a:spcBef>
                <a:spcPts val="0"/>
              </a:spcBef>
              <a:spcAft>
                <a:spcPts val="0"/>
              </a:spcAft>
              <a:buClr>
                <a:srgbClr val="FFE600"/>
              </a:buClr>
              <a:buSzTx/>
              <a:tabLst/>
              <a:defRPr/>
            </a:pPr>
            <a:endParaRPr lang="es-CL" sz="1500" dirty="0">
              <a:solidFill>
                <a:schemeClr val="bg1"/>
              </a:solidFill>
              <a:latin typeface="EYInterstate Light" panose="02000506000000020004" pitchFamily="2" charset="0"/>
            </a:endParaRPr>
          </a:p>
          <a:p>
            <a:pPr marR="0" lvl="0" algn="l" defTabSz="914400" eaLnBrk="1" fontAlgn="auto" latinLnBrk="0" hangingPunct="1">
              <a:lnSpc>
                <a:spcPct val="100000"/>
              </a:lnSpc>
              <a:spcBef>
                <a:spcPts val="0"/>
              </a:spcBef>
              <a:spcAft>
                <a:spcPts val="0"/>
              </a:spcAft>
              <a:buClr>
                <a:srgbClr val="FFE600"/>
              </a:buClr>
              <a:buSzTx/>
              <a:tabLst/>
              <a:defRPr/>
            </a:pPr>
            <a:endParaRPr lang="es-CL" sz="1500" dirty="0">
              <a:solidFill>
                <a:schemeClr val="bg1"/>
              </a:solidFill>
              <a:latin typeface="EYInterstate Light" panose="02000506000000020004" pitchFamily="2" charset="0"/>
            </a:endParaRPr>
          </a:p>
          <a:p>
            <a:pPr marR="0" lvl="0" algn="l" defTabSz="914400" eaLnBrk="1" fontAlgn="auto" latinLnBrk="0" hangingPunct="1">
              <a:lnSpc>
                <a:spcPct val="100000"/>
              </a:lnSpc>
              <a:spcBef>
                <a:spcPts val="0"/>
              </a:spcBef>
              <a:spcAft>
                <a:spcPts val="0"/>
              </a:spcAft>
              <a:buClr>
                <a:srgbClr val="FFE600"/>
              </a:buClr>
              <a:buSzTx/>
              <a:tabLst/>
              <a:defRPr/>
            </a:pPr>
            <a:endParaRPr lang="es-CL" sz="1500" dirty="0">
              <a:solidFill>
                <a:schemeClr val="bg1"/>
              </a:solidFill>
              <a:latin typeface="EYInterstate Light" panose="02000506000000020004" pitchFamily="2" charset="0"/>
            </a:endParaRPr>
          </a:p>
        </p:txBody>
      </p:sp>
      <p:grpSp>
        <p:nvGrpSpPr>
          <p:cNvPr id="1036" name="Group 4">
            <a:extLst>
              <a:ext uri="{FF2B5EF4-FFF2-40B4-BE49-F238E27FC236}">
                <a16:creationId xmlns:a16="http://schemas.microsoft.com/office/drawing/2014/main" id="{0B86ECEC-8A50-CF74-5D59-28BA7F3057C9}"/>
              </a:ext>
            </a:extLst>
          </p:cNvPr>
          <p:cNvGrpSpPr>
            <a:grpSpLocks noChangeAspect="1"/>
          </p:cNvGrpSpPr>
          <p:nvPr/>
        </p:nvGrpSpPr>
        <p:grpSpPr bwMode="auto">
          <a:xfrm>
            <a:off x="10949009" y="3826837"/>
            <a:ext cx="406639" cy="343279"/>
            <a:chOff x="758" y="1031"/>
            <a:chExt cx="430" cy="363"/>
          </a:xfrm>
          <a:solidFill>
            <a:srgbClr val="F8EC00"/>
          </a:solidFill>
        </p:grpSpPr>
        <p:sp>
          <p:nvSpPr>
            <p:cNvPr id="1038" name="Freeform 6">
              <a:extLst>
                <a:ext uri="{FF2B5EF4-FFF2-40B4-BE49-F238E27FC236}">
                  <a16:creationId xmlns:a16="http://schemas.microsoft.com/office/drawing/2014/main" id="{D8399D72-AE75-0514-7BF0-246742C6D8C5}"/>
                </a:ext>
              </a:extLst>
            </p:cNvPr>
            <p:cNvSpPr>
              <a:spLocks/>
            </p:cNvSpPr>
            <p:nvPr/>
          </p:nvSpPr>
          <p:spPr bwMode="auto">
            <a:xfrm>
              <a:off x="758" y="1164"/>
              <a:ext cx="164" cy="224"/>
            </a:xfrm>
            <a:custGeom>
              <a:avLst/>
              <a:gdLst>
                <a:gd name="T0" fmla="*/ 146 w 164"/>
                <a:gd name="T1" fmla="*/ 224 h 224"/>
                <a:gd name="T2" fmla="*/ 0 w 164"/>
                <a:gd name="T3" fmla="*/ 78 h 224"/>
                <a:gd name="T4" fmla="*/ 76 w 164"/>
                <a:gd name="T5" fmla="*/ 0 h 224"/>
                <a:gd name="T6" fmla="*/ 164 w 164"/>
                <a:gd name="T7" fmla="*/ 88 h 224"/>
                <a:gd name="T8" fmla="*/ 152 w 164"/>
                <a:gd name="T9" fmla="*/ 102 h 224"/>
                <a:gd name="T10" fmla="*/ 76 w 164"/>
                <a:gd name="T11" fmla="*/ 26 h 224"/>
                <a:gd name="T12" fmla="*/ 24 w 164"/>
                <a:gd name="T13" fmla="*/ 78 h 224"/>
                <a:gd name="T14" fmla="*/ 158 w 164"/>
                <a:gd name="T15" fmla="*/ 212 h 224"/>
                <a:gd name="T16" fmla="*/ 146 w 164"/>
                <a:gd name="T17" fmla="*/ 22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 h="224">
                  <a:moveTo>
                    <a:pt x="146" y="224"/>
                  </a:moveTo>
                  <a:lnTo>
                    <a:pt x="0" y="78"/>
                  </a:lnTo>
                  <a:lnTo>
                    <a:pt x="76" y="0"/>
                  </a:lnTo>
                  <a:lnTo>
                    <a:pt x="164" y="88"/>
                  </a:lnTo>
                  <a:lnTo>
                    <a:pt x="152" y="102"/>
                  </a:lnTo>
                  <a:lnTo>
                    <a:pt x="76" y="26"/>
                  </a:lnTo>
                  <a:lnTo>
                    <a:pt x="24" y="78"/>
                  </a:lnTo>
                  <a:lnTo>
                    <a:pt x="158" y="212"/>
                  </a:lnTo>
                  <a:lnTo>
                    <a:pt x="146" y="2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EYInterstate Light"/>
              </a:endParaRPr>
            </a:p>
          </p:txBody>
        </p:sp>
        <p:sp>
          <p:nvSpPr>
            <p:cNvPr id="1039" name="Freeform 7">
              <a:extLst>
                <a:ext uri="{FF2B5EF4-FFF2-40B4-BE49-F238E27FC236}">
                  <a16:creationId xmlns:a16="http://schemas.microsoft.com/office/drawing/2014/main" id="{A237F3BF-817F-3ED5-ABC3-8E6CDCFBF0C1}"/>
                </a:ext>
              </a:extLst>
            </p:cNvPr>
            <p:cNvSpPr>
              <a:spLocks/>
            </p:cNvSpPr>
            <p:nvPr/>
          </p:nvSpPr>
          <p:spPr bwMode="auto">
            <a:xfrm>
              <a:off x="904" y="1031"/>
              <a:ext cx="284" cy="286"/>
            </a:xfrm>
            <a:custGeom>
              <a:avLst/>
              <a:gdLst>
                <a:gd name="T0" fmla="*/ 76 w 284"/>
                <a:gd name="T1" fmla="*/ 286 h 286"/>
                <a:gd name="T2" fmla="*/ 64 w 284"/>
                <a:gd name="T3" fmla="*/ 274 h 286"/>
                <a:gd name="T4" fmla="*/ 258 w 284"/>
                <a:gd name="T5" fmla="*/ 78 h 286"/>
                <a:gd name="T6" fmla="*/ 206 w 284"/>
                <a:gd name="T7" fmla="*/ 26 h 286"/>
                <a:gd name="T8" fmla="*/ 12 w 284"/>
                <a:gd name="T9" fmla="*/ 222 h 286"/>
                <a:gd name="T10" fmla="*/ 0 w 284"/>
                <a:gd name="T11" fmla="*/ 208 h 286"/>
                <a:gd name="T12" fmla="*/ 206 w 284"/>
                <a:gd name="T13" fmla="*/ 0 h 286"/>
                <a:gd name="T14" fmla="*/ 284 w 284"/>
                <a:gd name="T15" fmla="*/ 78 h 286"/>
                <a:gd name="T16" fmla="*/ 76 w 284"/>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4" h="286">
                  <a:moveTo>
                    <a:pt x="76" y="286"/>
                  </a:moveTo>
                  <a:lnTo>
                    <a:pt x="64" y="274"/>
                  </a:lnTo>
                  <a:lnTo>
                    <a:pt x="258" y="78"/>
                  </a:lnTo>
                  <a:lnTo>
                    <a:pt x="206" y="26"/>
                  </a:lnTo>
                  <a:lnTo>
                    <a:pt x="12" y="222"/>
                  </a:lnTo>
                  <a:lnTo>
                    <a:pt x="0" y="208"/>
                  </a:lnTo>
                  <a:lnTo>
                    <a:pt x="206" y="0"/>
                  </a:lnTo>
                  <a:lnTo>
                    <a:pt x="284" y="78"/>
                  </a:lnTo>
                  <a:lnTo>
                    <a:pt x="76" y="2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EYInterstate Light"/>
              </a:endParaRPr>
            </a:p>
          </p:txBody>
        </p:sp>
        <p:sp>
          <p:nvSpPr>
            <p:cNvPr id="1040" name="Line 8">
              <a:extLst>
                <a:ext uri="{FF2B5EF4-FFF2-40B4-BE49-F238E27FC236}">
                  <a16:creationId xmlns:a16="http://schemas.microsoft.com/office/drawing/2014/main" id="{AFAD2EE9-3404-0E08-2A18-BDCDBC4C740E}"/>
                </a:ext>
              </a:extLst>
            </p:cNvPr>
            <p:cNvSpPr>
              <a:spLocks noChangeShapeType="1"/>
            </p:cNvSpPr>
            <p:nvPr/>
          </p:nvSpPr>
          <p:spPr bwMode="auto">
            <a:xfrm>
              <a:off x="910" y="1252"/>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EYInterstate Light"/>
              </a:endParaRPr>
            </a:p>
          </p:txBody>
        </p:sp>
        <p:sp>
          <p:nvSpPr>
            <p:cNvPr id="1041" name="Line 9">
              <a:extLst>
                <a:ext uri="{FF2B5EF4-FFF2-40B4-BE49-F238E27FC236}">
                  <a16:creationId xmlns:a16="http://schemas.microsoft.com/office/drawing/2014/main" id="{03582A14-077B-28E9-2FEF-E9568CA16ACB}"/>
                </a:ext>
              </a:extLst>
            </p:cNvPr>
            <p:cNvSpPr>
              <a:spLocks noChangeShapeType="1"/>
            </p:cNvSpPr>
            <p:nvPr/>
          </p:nvSpPr>
          <p:spPr bwMode="auto">
            <a:xfrm>
              <a:off x="910" y="1252"/>
              <a:ext cx="0" cy="0"/>
            </a:xfrm>
            <a:prstGeom prst="line">
              <a:avLst/>
            </a:prstGeom>
            <a:grp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EYInterstate Light"/>
              </a:endParaRPr>
            </a:p>
          </p:txBody>
        </p:sp>
        <p:sp>
          <p:nvSpPr>
            <p:cNvPr id="1042" name="Freeform 10">
              <a:extLst>
                <a:ext uri="{FF2B5EF4-FFF2-40B4-BE49-F238E27FC236}">
                  <a16:creationId xmlns:a16="http://schemas.microsoft.com/office/drawing/2014/main" id="{FE06409F-ED7B-4F4C-B607-00EB36248165}"/>
                </a:ext>
              </a:extLst>
            </p:cNvPr>
            <p:cNvSpPr>
              <a:spLocks/>
            </p:cNvSpPr>
            <p:nvPr/>
          </p:nvSpPr>
          <p:spPr bwMode="auto">
            <a:xfrm>
              <a:off x="832" y="1304"/>
              <a:ext cx="154" cy="90"/>
            </a:xfrm>
            <a:custGeom>
              <a:avLst/>
              <a:gdLst>
                <a:gd name="T0" fmla="*/ 78 w 154"/>
                <a:gd name="T1" fmla="*/ 90 h 90"/>
                <a:gd name="T2" fmla="*/ 0 w 154"/>
                <a:gd name="T3" fmla="*/ 14 h 90"/>
                <a:gd name="T4" fmla="*/ 14 w 154"/>
                <a:gd name="T5" fmla="*/ 0 h 90"/>
                <a:gd name="T6" fmla="*/ 78 w 154"/>
                <a:gd name="T7" fmla="*/ 66 h 90"/>
                <a:gd name="T8" fmla="*/ 142 w 154"/>
                <a:gd name="T9" fmla="*/ 0 h 90"/>
                <a:gd name="T10" fmla="*/ 154 w 154"/>
                <a:gd name="T11" fmla="*/ 14 h 90"/>
                <a:gd name="T12" fmla="*/ 78 w 154"/>
                <a:gd name="T13" fmla="*/ 90 h 90"/>
              </a:gdLst>
              <a:ahLst/>
              <a:cxnLst>
                <a:cxn ang="0">
                  <a:pos x="T0" y="T1"/>
                </a:cxn>
                <a:cxn ang="0">
                  <a:pos x="T2" y="T3"/>
                </a:cxn>
                <a:cxn ang="0">
                  <a:pos x="T4" y="T5"/>
                </a:cxn>
                <a:cxn ang="0">
                  <a:pos x="T6" y="T7"/>
                </a:cxn>
                <a:cxn ang="0">
                  <a:pos x="T8" y="T9"/>
                </a:cxn>
                <a:cxn ang="0">
                  <a:pos x="T10" y="T11"/>
                </a:cxn>
                <a:cxn ang="0">
                  <a:pos x="T12" y="T13"/>
                </a:cxn>
              </a:cxnLst>
              <a:rect l="0" t="0" r="r" b="b"/>
              <a:pathLst>
                <a:path w="154" h="90">
                  <a:moveTo>
                    <a:pt x="78" y="90"/>
                  </a:moveTo>
                  <a:lnTo>
                    <a:pt x="0" y="14"/>
                  </a:lnTo>
                  <a:lnTo>
                    <a:pt x="14" y="0"/>
                  </a:lnTo>
                  <a:lnTo>
                    <a:pt x="78" y="66"/>
                  </a:lnTo>
                  <a:lnTo>
                    <a:pt x="142" y="0"/>
                  </a:lnTo>
                  <a:lnTo>
                    <a:pt x="154" y="14"/>
                  </a:lnTo>
                  <a:lnTo>
                    <a:pt x="78"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EYInterstate Light"/>
              </a:endParaRPr>
            </a:p>
          </p:txBody>
        </p:sp>
      </p:grpSp>
      <p:grpSp>
        <p:nvGrpSpPr>
          <p:cNvPr id="1043" name="Group 4">
            <a:extLst>
              <a:ext uri="{FF2B5EF4-FFF2-40B4-BE49-F238E27FC236}">
                <a16:creationId xmlns:a16="http://schemas.microsoft.com/office/drawing/2014/main" id="{97D3BF79-F048-749B-A39B-2CA34A4B432C}"/>
              </a:ext>
            </a:extLst>
          </p:cNvPr>
          <p:cNvGrpSpPr>
            <a:grpSpLocks noChangeAspect="1"/>
          </p:cNvGrpSpPr>
          <p:nvPr/>
        </p:nvGrpSpPr>
        <p:grpSpPr bwMode="auto">
          <a:xfrm>
            <a:off x="10949009" y="3177547"/>
            <a:ext cx="406639" cy="343279"/>
            <a:chOff x="758" y="1031"/>
            <a:chExt cx="430" cy="363"/>
          </a:xfrm>
          <a:solidFill>
            <a:srgbClr val="F8EC00"/>
          </a:solidFill>
        </p:grpSpPr>
        <p:sp>
          <p:nvSpPr>
            <p:cNvPr id="1044" name="Freeform 6">
              <a:extLst>
                <a:ext uri="{FF2B5EF4-FFF2-40B4-BE49-F238E27FC236}">
                  <a16:creationId xmlns:a16="http://schemas.microsoft.com/office/drawing/2014/main" id="{16C4A514-83F5-1AB7-6003-18920B084CC4}"/>
                </a:ext>
              </a:extLst>
            </p:cNvPr>
            <p:cNvSpPr>
              <a:spLocks/>
            </p:cNvSpPr>
            <p:nvPr/>
          </p:nvSpPr>
          <p:spPr bwMode="auto">
            <a:xfrm>
              <a:off x="758" y="1164"/>
              <a:ext cx="164" cy="224"/>
            </a:xfrm>
            <a:custGeom>
              <a:avLst/>
              <a:gdLst>
                <a:gd name="T0" fmla="*/ 146 w 164"/>
                <a:gd name="T1" fmla="*/ 224 h 224"/>
                <a:gd name="T2" fmla="*/ 0 w 164"/>
                <a:gd name="T3" fmla="*/ 78 h 224"/>
                <a:gd name="T4" fmla="*/ 76 w 164"/>
                <a:gd name="T5" fmla="*/ 0 h 224"/>
                <a:gd name="T6" fmla="*/ 164 w 164"/>
                <a:gd name="T7" fmla="*/ 88 h 224"/>
                <a:gd name="T8" fmla="*/ 152 w 164"/>
                <a:gd name="T9" fmla="*/ 102 h 224"/>
                <a:gd name="T10" fmla="*/ 76 w 164"/>
                <a:gd name="T11" fmla="*/ 26 h 224"/>
                <a:gd name="T12" fmla="*/ 24 w 164"/>
                <a:gd name="T13" fmla="*/ 78 h 224"/>
                <a:gd name="T14" fmla="*/ 158 w 164"/>
                <a:gd name="T15" fmla="*/ 212 h 224"/>
                <a:gd name="T16" fmla="*/ 146 w 164"/>
                <a:gd name="T17" fmla="*/ 22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 h="224">
                  <a:moveTo>
                    <a:pt x="146" y="224"/>
                  </a:moveTo>
                  <a:lnTo>
                    <a:pt x="0" y="78"/>
                  </a:lnTo>
                  <a:lnTo>
                    <a:pt x="76" y="0"/>
                  </a:lnTo>
                  <a:lnTo>
                    <a:pt x="164" y="88"/>
                  </a:lnTo>
                  <a:lnTo>
                    <a:pt x="152" y="102"/>
                  </a:lnTo>
                  <a:lnTo>
                    <a:pt x="76" y="26"/>
                  </a:lnTo>
                  <a:lnTo>
                    <a:pt x="24" y="78"/>
                  </a:lnTo>
                  <a:lnTo>
                    <a:pt x="158" y="212"/>
                  </a:lnTo>
                  <a:lnTo>
                    <a:pt x="146" y="2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EYInterstate Light"/>
              </a:endParaRPr>
            </a:p>
          </p:txBody>
        </p:sp>
        <p:sp>
          <p:nvSpPr>
            <p:cNvPr id="1045" name="Freeform 7">
              <a:extLst>
                <a:ext uri="{FF2B5EF4-FFF2-40B4-BE49-F238E27FC236}">
                  <a16:creationId xmlns:a16="http://schemas.microsoft.com/office/drawing/2014/main" id="{01152BCF-B05D-3757-B65C-42845D076680}"/>
                </a:ext>
              </a:extLst>
            </p:cNvPr>
            <p:cNvSpPr>
              <a:spLocks/>
            </p:cNvSpPr>
            <p:nvPr/>
          </p:nvSpPr>
          <p:spPr bwMode="auto">
            <a:xfrm>
              <a:off x="904" y="1031"/>
              <a:ext cx="284" cy="286"/>
            </a:xfrm>
            <a:custGeom>
              <a:avLst/>
              <a:gdLst>
                <a:gd name="T0" fmla="*/ 76 w 284"/>
                <a:gd name="T1" fmla="*/ 286 h 286"/>
                <a:gd name="T2" fmla="*/ 64 w 284"/>
                <a:gd name="T3" fmla="*/ 274 h 286"/>
                <a:gd name="T4" fmla="*/ 258 w 284"/>
                <a:gd name="T5" fmla="*/ 78 h 286"/>
                <a:gd name="T6" fmla="*/ 206 w 284"/>
                <a:gd name="T7" fmla="*/ 26 h 286"/>
                <a:gd name="T8" fmla="*/ 12 w 284"/>
                <a:gd name="T9" fmla="*/ 222 h 286"/>
                <a:gd name="T10" fmla="*/ 0 w 284"/>
                <a:gd name="T11" fmla="*/ 208 h 286"/>
                <a:gd name="T12" fmla="*/ 206 w 284"/>
                <a:gd name="T13" fmla="*/ 0 h 286"/>
                <a:gd name="T14" fmla="*/ 284 w 284"/>
                <a:gd name="T15" fmla="*/ 78 h 286"/>
                <a:gd name="T16" fmla="*/ 76 w 284"/>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4" h="286">
                  <a:moveTo>
                    <a:pt x="76" y="286"/>
                  </a:moveTo>
                  <a:lnTo>
                    <a:pt x="64" y="274"/>
                  </a:lnTo>
                  <a:lnTo>
                    <a:pt x="258" y="78"/>
                  </a:lnTo>
                  <a:lnTo>
                    <a:pt x="206" y="26"/>
                  </a:lnTo>
                  <a:lnTo>
                    <a:pt x="12" y="222"/>
                  </a:lnTo>
                  <a:lnTo>
                    <a:pt x="0" y="208"/>
                  </a:lnTo>
                  <a:lnTo>
                    <a:pt x="206" y="0"/>
                  </a:lnTo>
                  <a:lnTo>
                    <a:pt x="284" y="78"/>
                  </a:lnTo>
                  <a:lnTo>
                    <a:pt x="76" y="2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EYInterstate Light"/>
              </a:endParaRPr>
            </a:p>
          </p:txBody>
        </p:sp>
        <p:sp>
          <p:nvSpPr>
            <p:cNvPr id="1046" name="Line 8">
              <a:extLst>
                <a:ext uri="{FF2B5EF4-FFF2-40B4-BE49-F238E27FC236}">
                  <a16:creationId xmlns:a16="http://schemas.microsoft.com/office/drawing/2014/main" id="{13E34048-0FE5-B5F3-7A67-75FFB8587F5E}"/>
                </a:ext>
              </a:extLst>
            </p:cNvPr>
            <p:cNvSpPr>
              <a:spLocks noChangeShapeType="1"/>
            </p:cNvSpPr>
            <p:nvPr/>
          </p:nvSpPr>
          <p:spPr bwMode="auto">
            <a:xfrm>
              <a:off x="910" y="1252"/>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EYInterstate Light"/>
              </a:endParaRPr>
            </a:p>
          </p:txBody>
        </p:sp>
        <p:sp>
          <p:nvSpPr>
            <p:cNvPr id="1047" name="Line 9">
              <a:extLst>
                <a:ext uri="{FF2B5EF4-FFF2-40B4-BE49-F238E27FC236}">
                  <a16:creationId xmlns:a16="http://schemas.microsoft.com/office/drawing/2014/main" id="{DAB2A642-48EF-60FF-E464-4BA6726C867B}"/>
                </a:ext>
              </a:extLst>
            </p:cNvPr>
            <p:cNvSpPr>
              <a:spLocks noChangeShapeType="1"/>
            </p:cNvSpPr>
            <p:nvPr/>
          </p:nvSpPr>
          <p:spPr bwMode="auto">
            <a:xfrm>
              <a:off x="910" y="1252"/>
              <a:ext cx="0" cy="0"/>
            </a:xfrm>
            <a:prstGeom prst="line">
              <a:avLst/>
            </a:prstGeom>
            <a:grp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EYInterstate Light"/>
              </a:endParaRPr>
            </a:p>
          </p:txBody>
        </p:sp>
        <p:sp>
          <p:nvSpPr>
            <p:cNvPr id="1048" name="Freeform 10">
              <a:extLst>
                <a:ext uri="{FF2B5EF4-FFF2-40B4-BE49-F238E27FC236}">
                  <a16:creationId xmlns:a16="http://schemas.microsoft.com/office/drawing/2014/main" id="{0EF6BB37-E7FF-9F43-4D03-AED2B4DB39C7}"/>
                </a:ext>
              </a:extLst>
            </p:cNvPr>
            <p:cNvSpPr>
              <a:spLocks/>
            </p:cNvSpPr>
            <p:nvPr/>
          </p:nvSpPr>
          <p:spPr bwMode="auto">
            <a:xfrm>
              <a:off x="832" y="1304"/>
              <a:ext cx="154" cy="90"/>
            </a:xfrm>
            <a:custGeom>
              <a:avLst/>
              <a:gdLst>
                <a:gd name="T0" fmla="*/ 78 w 154"/>
                <a:gd name="T1" fmla="*/ 90 h 90"/>
                <a:gd name="T2" fmla="*/ 0 w 154"/>
                <a:gd name="T3" fmla="*/ 14 h 90"/>
                <a:gd name="T4" fmla="*/ 14 w 154"/>
                <a:gd name="T5" fmla="*/ 0 h 90"/>
                <a:gd name="T6" fmla="*/ 78 w 154"/>
                <a:gd name="T7" fmla="*/ 66 h 90"/>
                <a:gd name="T8" fmla="*/ 142 w 154"/>
                <a:gd name="T9" fmla="*/ 0 h 90"/>
                <a:gd name="T10" fmla="*/ 154 w 154"/>
                <a:gd name="T11" fmla="*/ 14 h 90"/>
                <a:gd name="T12" fmla="*/ 78 w 154"/>
                <a:gd name="T13" fmla="*/ 90 h 90"/>
              </a:gdLst>
              <a:ahLst/>
              <a:cxnLst>
                <a:cxn ang="0">
                  <a:pos x="T0" y="T1"/>
                </a:cxn>
                <a:cxn ang="0">
                  <a:pos x="T2" y="T3"/>
                </a:cxn>
                <a:cxn ang="0">
                  <a:pos x="T4" y="T5"/>
                </a:cxn>
                <a:cxn ang="0">
                  <a:pos x="T6" y="T7"/>
                </a:cxn>
                <a:cxn ang="0">
                  <a:pos x="T8" y="T9"/>
                </a:cxn>
                <a:cxn ang="0">
                  <a:pos x="T10" y="T11"/>
                </a:cxn>
                <a:cxn ang="0">
                  <a:pos x="T12" y="T13"/>
                </a:cxn>
              </a:cxnLst>
              <a:rect l="0" t="0" r="r" b="b"/>
              <a:pathLst>
                <a:path w="154" h="90">
                  <a:moveTo>
                    <a:pt x="78" y="90"/>
                  </a:moveTo>
                  <a:lnTo>
                    <a:pt x="0" y="14"/>
                  </a:lnTo>
                  <a:lnTo>
                    <a:pt x="14" y="0"/>
                  </a:lnTo>
                  <a:lnTo>
                    <a:pt x="78" y="66"/>
                  </a:lnTo>
                  <a:lnTo>
                    <a:pt x="142" y="0"/>
                  </a:lnTo>
                  <a:lnTo>
                    <a:pt x="154" y="14"/>
                  </a:lnTo>
                  <a:lnTo>
                    <a:pt x="78"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EYInterstate Light"/>
              </a:endParaRPr>
            </a:p>
          </p:txBody>
        </p:sp>
      </p:grpSp>
    </p:spTree>
    <p:extLst>
      <p:ext uri="{BB962C8B-B14F-4D97-AF65-F5344CB8AC3E}">
        <p14:creationId xmlns:p14="http://schemas.microsoft.com/office/powerpoint/2010/main" val="17315928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8317228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white backgroun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just page numb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lank">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just page numb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C59C312358CD5469D5EBA0EE9869261" ma:contentTypeVersion="15" ma:contentTypeDescription="Create a new document." ma:contentTypeScope="" ma:versionID="96ff3e05b18ab731339bfa12f9271861">
  <xsd:schema xmlns:xsd="http://www.w3.org/2001/XMLSchema" xmlns:xs="http://www.w3.org/2001/XMLSchema" xmlns:p="http://schemas.microsoft.com/office/2006/metadata/properties" xmlns:ns2="66287524-1627-46f1-9234-98450b4792e4" xmlns:ns3="ce7b6448-fe99-4fc7-81b8-344aa9915f06" xmlns:ns4="50c908b1-f277-4340-90a9-4611d0b0f078" targetNamespace="http://schemas.microsoft.com/office/2006/metadata/properties" ma:root="true" ma:fieldsID="ff2ea49fe04fcf6c9ac046375262bfac" ns2:_="" ns3:_="" ns4:_="">
    <xsd:import namespace="66287524-1627-46f1-9234-98450b4792e4"/>
    <xsd:import namespace="ce7b6448-fe99-4fc7-81b8-344aa9915f06"/>
    <xsd:import namespace="50c908b1-f277-4340-90a9-4611d0b0f07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287524-1627-46f1-9234-98450b4792e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33ef62f9-2e07-484b-bd79-00aec90129f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e7b6448-fe99-4fc7-81b8-344aa9915f0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0c908b1-f277-4340-90a9-4611d0b0f078"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45a41316-5013-4262-a3f9-cd4ebf393616}" ma:internalName="TaxCatchAll" ma:showField="CatchAllData" ma:web="ce7b6448-fe99-4fc7-81b8-344aa9915f0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6287524-1627-46f1-9234-98450b4792e4">
      <Terms xmlns="http://schemas.microsoft.com/office/infopath/2007/PartnerControls"/>
    </lcf76f155ced4ddcb4097134ff3c332f>
    <TaxCatchAll xmlns="50c908b1-f277-4340-90a9-4611d0b0f078" xsi:nil="true"/>
    <SharedWithUsers xmlns="ce7b6448-fe99-4fc7-81b8-344aa9915f06">
      <UserInfo>
        <DisplayName/>
        <AccountId xsi:nil="true"/>
        <AccountType/>
      </UserInfo>
    </SharedWithUsers>
  </documentManagement>
</p:properties>
</file>

<file path=customXml/itemProps1.xml><?xml version="1.0" encoding="utf-8"?>
<ds:datastoreItem xmlns:ds="http://schemas.openxmlformats.org/officeDocument/2006/customXml" ds:itemID="{37988038-37AA-4D7F-A6D6-AD953723DBC8}">
  <ds:schemaRefs>
    <ds:schemaRef ds:uri="50c908b1-f277-4340-90a9-4611d0b0f078"/>
    <ds:schemaRef ds:uri="66287524-1627-46f1-9234-98450b4792e4"/>
    <ds:schemaRef ds:uri="ce7b6448-fe99-4fc7-81b8-344aa9915f0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6773182-6C16-40D8-A1F2-E0C660EEB1F4}">
  <ds:schemaRefs>
    <ds:schemaRef ds:uri="http://schemas.microsoft.com/sharepoint/v3/contenttype/forms"/>
  </ds:schemaRefs>
</ds:datastoreItem>
</file>

<file path=customXml/itemProps3.xml><?xml version="1.0" encoding="utf-8"?>
<ds:datastoreItem xmlns:ds="http://schemas.openxmlformats.org/officeDocument/2006/customXml" ds:itemID="{F520A3B0-7151-40EA-86E0-A60F78B63658}">
  <ds:schemaRefs>
    <ds:schemaRef ds:uri="50c908b1-f277-4340-90a9-4611d0b0f078"/>
    <ds:schemaRef ds:uri="66287524-1627-46f1-9234-98450b4792e4"/>
    <ds:schemaRef ds:uri="ce7b6448-fe99-4fc7-81b8-344aa9915f0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CustomMKOP.xml><?xml version="1.0" encoding="utf-8"?>
<Properties xmlns="http://schemas.openxmlformats.org/officeDocument/2006/custom-properties" xmlns:vt="http://schemas.openxmlformats.org/officeDocument/2006/docPropsVTypes">
  <property fmtid="{D5CDD505-2E9C-101B-9397-08002B2CF9AE}" pid="2" name="MKProdID">
    <vt:lpwstr>ZMOutlook</vt:lpwstr>
  </property>
  <property fmtid="{D5CDD505-2E9C-101B-9397-08002B2CF9AE}" pid="3" name="SizeBefore">
    <vt:lpwstr>3815694</vt:lpwstr>
  </property>
  <property fmtid="{D5CDD505-2E9C-101B-9397-08002B2CF9AE}" pid="4" name="OptimizationTime">
    <vt:lpwstr>20231010_2252</vt:lpwstr>
  </property>
</Properties>
</file>

<file path=docProps/app.xml><?xml version="1.0" encoding="utf-8"?>
<Properties xmlns="http://schemas.openxmlformats.org/officeDocument/2006/extended-properties" xmlns:vt="http://schemas.openxmlformats.org/officeDocument/2006/docPropsVTypes">
  <TotalTime>52483</TotalTime>
  <Words>1357</Words>
  <Application>Microsoft Office PowerPoint</Application>
  <PresentationFormat>Widescreen</PresentationFormat>
  <Paragraphs>104</Paragraphs>
  <Slides>8</Slides>
  <Notes>7</Notes>
  <HiddenSlides>0</HiddenSlides>
  <MMClips>0</MMClips>
  <ScaleCrop>false</ScaleCrop>
  <HeadingPairs>
    <vt:vector size="8" baseType="variant">
      <vt:variant>
        <vt:lpstr>Fonts Used</vt:lpstr>
      </vt:variant>
      <vt:variant>
        <vt:i4>6</vt:i4>
      </vt:variant>
      <vt:variant>
        <vt:lpstr>Theme</vt:lpstr>
      </vt:variant>
      <vt:variant>
        <vt:i4>4</vt:i4>
      </vt:variant>
      <vt:variant>
        <vt:lpstr>Embedded OLE Servers</vt:lpstr>
      </vt:variant>
      <vt:variant>
        <vt:i4>1</vt:i4>
      </vt:variant>
      <vt:variant>
        <vt:lpstr>Slide Titles</vt:lpstr>
      </vt:variant>
      <vt:variant>
        <vt:i4>8</vt:i4>
      </vt:variant>
    </vt:vector>
  </HeadingPairs>
  <TitlesOfParts>
    <vt:vector size="19" baseType="lpstr">
      <vt:lpstr>EY Interstate light</vt:lpstr>
      <vt:lpstr>Arial</vt:lpstr>
      <vt:lpstr>Calibri</vt:lpstr>
      <vt:lpstr>EYInterstate Light</vt:lpstr>
      <vt:lpstr>EYInterstate Regular</vt:lpstr>
      <vt:lpstr>Wingdings</vt:lpstr>
      <vt:lpstr>white background</vt:lpstr>
      <vt:lpstr>just page number</vt:lpstr>
      <vt:lpstr>blank</vt:lpstr>
      <vt:lpstr>1_just page number</vt:lpstr>
      <vt:lpstr>Diapositiva de think-cell</vt:lpstr>
      <vt:lpstr>PowerPoint Presentation</vt:lpstr>
      <vt:lpstr>Agenda</vt:lpstr>
      <vt:lpstr>Industrias de interés China - Chile </vt:lpstr>
      <vt:lpstr>Inversión en LATAM</vt:lpstr>
      <vt:lpstr>Aspectos Culturales</vt:lpstr>
      <vt:lpstr>Agentes Clave</vt:lpstr>
      <vt:lpstr>Desarrollo e Innovación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Chadwick Shao</dc:creator>
  <cp:lastModifiedBy>Longyan Shen</cp:lastModifiedBy>
  <cp:revision>20</cp:revision>
  <dcterms:created xsi:type="dcterms:W3CDTF">2020-07-14T19:39:34Z</dcterms:created>
  <dcterms:modified xsi:type="dcterms:W3CDTF">2023-10-10T11:26:22Z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0x0101000C59C312358CD5469D5EBA0EE9869261</vt:lpwstr>
  </property>
  <property fmtid="{D5CDD505-2E9C-101B-9397-08002B2CF9AE}" pid="3" name="MediaServiceImageTags">
    <vt:lpwstr/>
  </property>
</Properties>
</file>