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266" r:id="rId3"/>
    <p:sldId id="284" r:id="rId4"/>
    <p:sldId id="293" r:id="rId5"/>
    <p:sldId id="294" r:id="rId6"/>
    <p:sldId id="292" r:id="rId7"/>
    <p:sldId id="289" r:id="rId8"/>
    <p:sldId id="290" r:id="rId9"/>
    <p:sldId id="285" r:id="rId10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2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uizs\Desktop\Felipe\Informes\Agro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uizs\Desktop\Felipe\Informes\Agro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uizs\Desktop\Felipe\Informes\Agro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3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uizs\Desktop\Felipe\Informes\Agro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fruizs\Desktop\Felipe\Informes\Agro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86754000209054E-2"/>
          <c:y val="5.0925925925925923E-2"/>
          <c:w val="0.65814478871378734"/>
          <c:h val="0.83153005940298486"/>
        </c:manualLayout>
      </c:layout>
      <c:lineChart>
        <c:grouping val="standard"/>
        <c:varyColors val="0"/>
        <c:ser>
          <c:idx val="8"/>
          <c:order val="0"/>
          <c:tx>
            <c:strRef>
              <c:f>'Emisiones CO2 V2'!$AN$2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layout>
                <c:manualLayout>
                  <c:x val="-3.8293265387689943E-2"/>
                  <c:y val="-5.09863351254480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verpass" pitchFamily="2" charset="0"/>
                        <a:ea typeface="+mn-ea"/>
                        <a:cs typeface="+mn-cs"/>
                      </a:defRPr>
                    </a:pPr>
                    <a:fld id="{DB99C7EC-C7A2-4363-AAE3-491F35552996}" type="VALUE">
                      <a:rPr lang="en-US" sz="2400" b="1">
                        <a:solidFill>
                          <a:srgbClr val="FF0000"/>
                        </a:solidFill>
                      </a:rPr>
                      <a:pPr>
                        <a:defRPr sz="2400"/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verpas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V2'!$AN$4:$AN$32</c:f>
              <c:numCache>
                <c:formatCode>_(* #,##0_);_(* \(#,##0\);_(* "-"_);_(@_)</c:formatCode>
                <c:ptCount val="29"/>
                <c:pt idx="0">
                  <c:v>112</c:v>
                </c:pt>
                <c:pt idx="1">
                  <c:v>124.85803939366633</c:v>
                </c:pt>
                <c:pt idx="2">
                  <c:v>130.68643396372568</c:v>
                </c:pt>
                <c:pt idx="3">
                  <c:v>135.23782742786759</c:v>
                </c:pt>
                <c:pt idx="4">
                  <c:v>138.19037877261744</c:v>
                </c:pt>
                <c:pt idx="5">
                  <c:v>140.72645295050131</c:v>
                </c:pt>
                <c:pt idx="6">
                  <c:v>143.38975434720004</c:v>
                </c:pt>
                <c:pt idx="7">
                  <c:v>146.13532814073744</c:v>
                </c:pt>
                <c:pt idx="8">
                  <c:v>148.79966930252533</c:v>
                </c:pt>
                <c:pt idx="9">
                  <c:v>151.68742094034403</c:v>
                </c:pt>
                <c:pt idx="10">
                  <c:v>154.62539083564229</c:v>
                </c:pt>
                <c:pt idx="11">
                  <c:v>157.66446933486577</c:v>
                </c:pt>
                <c:pt idx="12">
                  <c:v>160.77602097405497</c:v>
                </c:pt>
                <c:pt idx="13">
                  <c:v>163.97027212586391</c:v>
                </c:pt>
                <c:pt idx="14">
                  <c:v>167.32099614984995</c:v>
                </c:pt>
                <c:pt idx="15">
                  <c:v>170.75778660963601</c:v>
                </c:pt>
                <c:pt idx="16">
                  <c:v>174.27286053413974</c:v>
                </c:pt>
                <c:pt idx="17">
                  <c:v>177.87599723487446</c:v>
                </c:pt>
                <c:pt idx="18">
                  <c:v>181.5746220094276</c:v>
                </c:pt>
                <c:pt idx="19">
                  <c:v>185.38791795513819</c:v>
                </c:pt>
                <c:pt idx="20">
                  <c:v>189.27409649593403</c:v>
                </c:pt>
                <c:pt idx="21">
                  <c:v>193.24164658566536</c:v>
                </c:pt>
                <c:pt idx="22">
                  <c:v>197.29940609038715</c:v>
                </c:pt>
                <c:pt idx="23">
                  <c:v>201.47378651342817</c:v>
                </c:pt>
                <c:pt idx="24">
                  <c:v>205.83323431174094</c:v>
                </c:pt>
                <c:pt idx="25">
                  <c:v>210.31748455881265</c:v>
                </c:pt>
                <c:pt idx="26">
                  <c:v>214.91316601669854</c:v>
                </c:pt>
                <c:pt idx="27">
                  <c:v>219.62190117025725</c:v>
                </c:pt>
                <c:pt idx="28">
                  <c:v>224.45973223665254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10863232"/>
        <c:axId val="510862056"/>
      </c:lineChart>
      <c:catAx>
        <c:axId val="5108632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862056"/>
        <c:crosses val="autoZero"/>
        <c:auto val="1"/>
        <c:lblAlgn val="ctr"/>
        <c:lblOffset val="100"/>
        <c:tickLblSkip val="4"/>
        <c:noMultiLvlLbl val="0"/>
      </c:catAx>
      <c:valAx>
        <c:axId val="510862056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863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Overpass" pitchFamily="2" charset="0"/>
        </a:defRPr>
      </a:pPr>
      <a:endParaRPr lang="es-CL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2486754000209054E-2"/>
          <c:y val="5.0925925925925923E-2"/>
          <c:w val="0.65814478871378734"/>
          <c:h val="0.83153005940298486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'Emisiones CO2 V2'!$AF$2</c:f>
              <c:strCache>
                <c:ptCount val="1"/>
                <c:pt idx="0">
                  <c:v>Agropecuario, silvícola y pesca</c:v>
                </c:pt>
              </c:strCache>
            </c:strRef>
          </c:tx>
          <c:spPr>
            <a:solidFill>
              <a:srgbClr val="70AD47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V2'!$AF$4:$AF$32</c:f>
              <c:numCache>
                <c:formatCode>_(* #,##0_);_(* \(#,##0\);_(* "-"_);_(@_)</c:formatCode>
                <c:ptCount val="29"/>
                <c:pt idx="0">
                  <c:v>12</c:v>
                </c:pt>
                <c:pt idx="1">
                  <c:v>12.993765952364191</c:v>
                </c:pt>
                <c:pt idx="2">
                  <c:v>13.674083746289384</c:v>
                </c:pt>
                <c:pt idx="3">
                  <c:v>14.159234760752579</c:v>
                </c:pt>
                <c:pt idx="4">
                  <c:v>14.485737090480493</c:v>
                </c:pt>
                <c:pt idx="5">
                  <c:v>14.791459560852363</c:v>
                </c:pt>
                <c:pt idx="6">
                  <c:v>15.026430070270441</c:v>
                </c:pt>
                <c:pt idx="7">
                  <c:v>15.269062480846282</c:v>
                </c:pt>
                <c:pt idx="8">
                  <c:v>15.49914523092718</c:v>
                </c:pt>
                <c:pt idx="9">
                  <c:v>15.749160782158427</c:v>
                </c:pt>
                <c:pt idx="10">
                  <c:v>15.97415061284417</c:v>
                </c:pt>
                <c:pt idx="11">
                  <c:v>16.203457099554402</c:v>
                </c:pt>
                <c:pt idx="12">
                  <c:v>16.435521809839759</c:v>
                </c:pt>
                <c:pt idx="13">
                  <c:v>16.67126052997456</c:v>
                </c:pt>
                <c:pt idx="14">
                  <c:v>16.919923507029623</c:v>
                </c:pt>
                <c:pt idx="15">
                  <c:v>17.172391474395351</c:v>
                </c:pt>
                <c:pt idx="16">
                  <c:v>17.42650468851247</c:v>
                </c:pt>
                <c:pt idx="17">
                  <c:v>17.683734971052239</c:v>
                </c:pt>
                <c:pt idx="18">
                  <c:v>17.944717929321655</c:v>
                </c:pt>
                <c:pt idx="19">
                  <c:v>18.211785177830542</c:v>
                </c:pt>
                <c:pt idx="20">
                  <c:v>18.461573823410721</c:v>
                </c:pt>
                <c:pt idx="21">
                  <c:v>18.700372002052763</c:v>
                </c:pt>
                <c:pt idx="22">
                  <c:v>18.932255879533738</c:v>
                </c:pt>
                <c:pt idx="23">
                  <c:v>19.162847446055686</c:v>
                </c:pt>
                <c:pt idx="24">
                  <c:v>19.403924788974642</c:v>
                </c:pt>
                <c:pt idx="25">
                  <c:v>19.646357463682818</c:v>
                </c:pt>
                <c:pt idx="26">
                  <c:v>19.888081244399693</c:v>
                </c:pt>
                <c:pt idx="27">
                  <c:v>20.129286618502874</c:v>
                </c:pt>
                <c:pt idx="28">
                  <c:v>20.372379046452007</c:v>
                </c:pt>
              </c:numCache>
            </c:numRef>
          </c:val>
        </c:ser>
        <c:ser>
          <c:idx val="1"/>
          <c:order val="1"/>
          <c:tx>
            <c:strRef>
              <c:f>'Emisiones CO2 V2'!$AG$2</c:f>
              <c:strCache>
                <c:ptCount val="1"/>
                <c:pt idx="0">
                  <c:v>Minería</c:v>
                </c:pt>
              </c:strCache>
            </c:strRef>
          </c:tx>
          <c:spPr>
            <a:solidFill>
              <a:srgbClr val="ED7D31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V2'!$AG$4:$AG$32</c:f>
              <c:numCache>
                <c:formatCode>_(* #,##0_);_(* \(#,##0\);_(* "-"_);_(@_)</c:formatCode>
                <c:ptCount val="29"/>
                <c:pt idx="0">
                  <c:v>10</c:v>
                </c:pt>
                <c:pt idx="1">
                  <c:v>11.037571291558791</c:v>
                </c:pt>
                <c:pt idx="2">
                  <c:v>11.798346518147456</c:v>
                </c:pt>
                <c:pt idx="3">
                  <c:v>12.241237128832125</c:v>
                </c:pt>
                <c:pt idx="4">
                  <c:v>12.616075892929647</c:v>
                </c:pt>
                <c:pt idx="5">
                  <c:v>12.945620795813801</c:v>
                </c:pt>
                <c:pt idx="6">
                  <c:v>13.296194108482645</c:v>
                </c:pt>
                <c:pt idx="7">
                  <c:v>13.65585941162395</c:v>
                </c:pt>
                <c:pt idx="8">
                  <c:v>14.005565853962638</c:v>
                </c:pt>
                <c:pt idx="9">
                  <c:v>14.379842762213395</c:v>
                </c:pt>
                <c:pt idx="10">
                  <c:v>14.771558582837919</c:v>
                </c:pt>
                <c:pt idx="11">
                  <c:v>15.175201399394064</c:v>
                </c:pt>
                <c:pt idx="12">
                  <c:v>15.58813376116192</c:v>
                </c:pt>
                <c:pt idx="13">
                  <c:v>16.011593774703407</c:v>
                </c:pt>
                <c:pt idx="14">
                  <c:v>16.454390203573208</c:v>
                </c:pt>
                <c:pt idx="15">
                  <c:v>16.909364581625155</c:v>
                </c:pt>
                <c:pt idx="16">
                  <c:v>17.374891180235227</c:v>
                </c:pt>
                <c:pt idx="17">
                  <c:v>17.852205721588835</c:v>
                </c:pt>
                <c:pt idx="18">
                  <c:v>18.342270272931991</c:v>
                </c:pt>
                <c:pt idx="19">
                  <c:v>18.847450272165538</c:v>
                </c:pt>
                <c:pt idx="20">
                  <c:v>19.36783223728392</c:v>
                </c:pt>
                <c:pt idx="21">
                  <c:v>19.902977141745623</c:v>
                </c:pt>
                <c:pt idx="22">
                  <c:v>20.45325089778942</c:v>
                </c:pt>
                <c:pt idx="23">
                  <c:v>21.021379342985963</c:v>
                </c:pt>
                <c:pt idx="24">
                  <c:v>21.615366109282242</c:v>
                </c:pt>
                <c:pt idx="25">
                  <c:v>22.228087939702814</c:v>
                </c:pt>
                <c:pt idx="26">
                  <c:v>22.857867744017806</c:v>
                </c:pt>
                <c:pt idx="27">
                  <c:v>23.504844875278149</c:v>
                </c:pt>
                <c:pt idx="28">
                  <c:v>24.170964774056511</c:v>
                </c:pt>
              </c:numCache>
            </c:numRef>
          </c:val>
        </c:ser>
        <c:ser>
          <c:idx val="2"/>
          <c:order val="2"/>
          <c:tx>
            <c:strRef>
              <c:f>'Emisiones CO2 V2'!$AH$2</c:f>
              <c:strCache>
                <c:ptCount val="1"/>
                <c:pt idx="0">
                  <c:v>Industria manufacturera</c:v>
                </c:pt>
              </c:strCache>
            </c:strRef>
          </c:tx>
          <c:spPr>
            <a:solidFill>
              <a:srgbClr val="FFC000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V2'!$AH$4:$AH$32</c:f>
              <c:numCache>
                <c:formatCode>_(* #,##0_);_(* \(#,##0\);_(* "-"_);_(@_)</c:formatCode>
                <c:ptCount val="29"/>
                <c:pt idx="0">
                  <c:v>14</c:v>
                </c:pt>
                <c:pt idx="1">
                  <c:v>15.499382664938471</c:v>
                </c:pt>
                <c:pt idx="2">
                  <c:v>16.388056317121595</c:v>
                </c:pt>
                <c:pt idx="3">
                  <c:v>17.00323711886028</c:v>
                </c:pt>
                <c:pt idx="4">
                  <c:v>17.194052782399503</c:v>
                </c:pt>
                <c:pt idx="5">
                  <c:v>17.313458629442845</c:v>
                </c:pt>
                <c:pt idx="6">
                  <c:v>17.480583277079266</c:v>
                </c:pt>
                <c:pt idx="7">
                  <c:v>17.641364602755093</c:v>
                </c:pt>
                <c:pt idx="8">
                  <c:v>17.773997888336734</c:v>
                </c:pt>
                <c:pt idx="9">
                  <c:v>17.928848365618418</c:v>
                </c:pt>
                <c:pt idx="10">
                  <c:v>18.08778531240268</c:v>
                </c:pt>
                <c:pt idx="11">
                  <c:v>18.254631690073904</c:v>
                </c:pt>
                <c:pt idx="12">
                  <c:v>18.420366439927832</c:v>
                </c:pt>
                <c:pt idx="13">
                  <c:v>18.587764646580727</c:v>
                </c:pt>
                <c:pt idx="14">
                  <c:v>18.770011851084217</c:v>
                </c:pt>
                <c:pt idx="15">
                  <c:v>18.955046400210051</c:v>
                </c:pt>
                <c:pt idx="16">
                  <c:v>19.139813465021021</c:v>
                </c:pt>
                <c:pt idx="17">
                  <c:v>19.325443349720228</c:v>
                </c:pt>
                <c:pt idx="18">
                  <c:v>19.51312132774887</c:v>
                </c:pt>
                <c:pt idx="19">
                  <c:v>19.706037113208072</c:v>
                </c:pt>
                <c:pt idx="20">
                  <c:v>19.897867408840231</c:v>
                </c:pt>
                <c:pt idx="21">
                  <c:v>20.089416551865625</c:v>
                </c:pt>
                <c:pt idx="22">
                  <c:v>20.281729439907174</c:v>
                </c:pt>
                <c:pt idx="23">
                  <c:v>20.4791242430388</c:v>
                </c:pt>
                <c:pt idx="24">
                  <c:v>20.693629772959831</c:v>
                </c:pt>
                <c:pt idx="25">
                  <c:v>20.91332915707444</c:v>
                </c:pt>
                <c:pt idx="26">
                  <c:v>21.135071366780597</c:v>
                </c:pt>
                <c:pt idx="27">
                  <c:v>21.358533289194099</c:v>
                </c:pt>
                <c:pt idx="28">
                  <c:v>21.586014831864514</c:v>
                </c:pt>
              </c:numCache>
            </c:numRef>
          </c:val>
        </c:ser>
        <c:ser>
          <c:idx val="3"/>
          <c:order val="3"/>
          <c:tx>
            <c:strRef>
              <c:f>'Emisiones CO2 V2'!$AI$2</c:f>
              <c:strCache>
                <c:ptCount val="1"/>
                <c:pt idx="0">
                  <c:v>Electricidad, gas y agua</c:v>
                </c:pt>
              </c:strCache>
            </c:strRef>
          </c:tx>
          <c:spPr>
            <a:solidFill>
              <a:srgbClr val="E7E6E6">
                <a:lumMod val="9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-6.4675178792741559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V2'!$AI$4:$AI$32</c:f>
              <c:numCache>
                <c:formatCode>_(* #,##0_);_(* \(#,##0\);_(* "-"_);_(@_)</c:formatCode>
                <c:ptCount val="29"/>
                <c:pt idx="0">
                  <c:v>38</c:v>
                </c:pt>
                <c:pt idx="1">
                  <c:v>43.871952123729137</c:v>
                </c:pt>
                <c:pt idx="2">
                  <c:v>45.935954358136101</c:v>
                </c:pt>
                <c:pt idx="3">
                  <c:v>47.468826548107288</c:v>
                </c:pt>
                <c:pt idx="4">
                  <c:v>47.889673113392327</c:v>
                </c:pt>
                <c:pt idx="5">
                  <c:v>48.136779704342423</c:v>
                </c:pt>
                <c:pt idx="6">
                  <c:v>48.479827645746163</c:v>
                </c:pt>
                <c:pt idx="7">
                  <c:v>48.836016057860249</c:v>
                </c:pt>
                <c:pt idx="8">
                  <c:v>49.132547975150459</c:v>
                </c:pt>
                <c:pt idx="9">
                  <c:v>49.478276554856777</c:v>
                </c:pt>
                <c:pt idx="10">
                  <c:v>49.862331952253577</c:v>
                </c:pt>
                <c:pt idx="11">
                  <c:v>50.263143251666001</c:v>
                </c:pt>
                <c:pt idx="12">
                  <c:v>50.664709823298956</c:v>
                </c:pt>
                <c:pt idx="13">
                  <c:v>51.071688666239602</c:v>
                </c:pt>
                <c:pt idx="14">
                  <c:v>51.519478463142249</c:v>
                </c:pt>
                <c:pt idx="15">
                  <c:v>51.974448333200812</c:v>
                </c:pt>
                <c:pt idx="16">
                  <c:v>52.427335555735446</c:v>
                </c:pt>
                <c:pt idx="17">
                  <c:v>52.882532022593516</c:v>
                </c:pt>
                <c:pt idx="18">
                  <c:v>53.342692301132224</c:v>
                </c:pt>
                <c:pt idx="19">
                  <c:v>53.816879249959626</c:v>
                </c:pt>
                <c:pt idx="20">
                  <c:v>54.299815952600063</c:v>
                </c:pt>
                <c:pt idx="21">
                  <c:v>54.78918722219462</c:v>
                </c:pt>
                <c:pt idx="22">
                  <c:v>55.285590816239882</c:v>
                </c:pt>
                <c:pt idx="23">
                  <c:v>55.79969400097503</c:v>
                </c:pt>
                <c:pt idx="24">
                  <c:v>56.364208077642935</c:v>
                </c:pt>
                <c:pt idx="25">
                  <c:v>56.944979200630634</c:v>
                </c:pt>
                <c:pt idx="26">
                  <c:v>57.532786322770541</c:v>
                </c:pt>
                <c:pt idx="27">
                  <c:v>58.126447614779835</c:v>
                </c:pt>
                <c:pt idx="28">
                  <c:v>58.732127755494801</c:v>
                </c:pt>
              </c:numCache>
            </c:numRef>
          </c:val>
        </c:ser>
        <c:ser>
          <c:idx val="4"/>
          <c:order val="4"/>
          <c:tx>
            <c:strRef>
              <c:f>'Emisiones CO2 V2'!$AJ$2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1.41111111111110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V2'!$AJ$4:$AJ$32</c:f>
              <c:numCache>
                <c:formatCode>_(* #,##0_);_(* \(#,##0\);_(* "-"_);_(@_)</c:formatCode>
                <c:ptCount val="29"/>
                <c:pt idx="0">
                  <c:v>4</c:v>
                </c:pt>
                <c:pt idx="1">
                  <c:v>4.2591261672144336</c:v>
                </c:pt>
                <c:pt idx="2">
                  <c:v>4.3353851728909829</c:v>
                </c:pt>
                <c:pt idx="3">
                  <c:v>4.4214689790446497</c:v>
                </c:pt>
                <c:pt idx="4">
                  <c:v>4.5084785552629194</c:v>
                </c:pt>
                <c:pt idx="5">
                  <c:v>4.6054243104157644</c:v>
                </c:pt>
                <c:pt idx="6">
                  <c:v>4.6526788305682922</c:v>
                </c:pt>
                <c:pt idx="7">
                  <c:v>4.7069187502483238</c:v>
                </c:pt>
                <c:pt idx="8">
                  <c:v>4.7550832498725475</c:v>
                </c:pt>
                <c:pt idx="9">
                  <c:v>4.8240767605830364</c:v>
                </c:pt>
                <c:pt idx="10">
                  <c:v>4.8866869649172093</c:v>
                </c:pt>
                <c:pt idx="11">
                  <c:v>4.9453818194922174</c:v>
                </c:pt>
                <c:pt idx="12">
                  <c:v>5.0060288585428916</c:v>
                </c:pt>
                <c:pt idx="13">
                  <c:v>5.0681597612993956</c:v>
                </c:pt>
                <c:pt idx="14">
                  <c:v>5.1345868882771146</c:v>
                </c:pt>
                <c:pt idx="15">
                  <c:v>5.2006024169405833</c:v>
                </c:pt>
                <c:pt idx="16">
                  <c:v>5.266395006810197</c:v>
                </c:pt>
                <c:pt idx="17">
                  <c:v>5.3331509212195805</c:v>
                </c:pt>
                <c:pt idx="18">
                  <c:v>5.4008102385892958</c:v>
                </c:pt>
                <c:pt idx="19">
                  <c:v>5.4697947365235864</c:v>
                </c:pt>
                <c:pt idx="20">
                  <c:v>5.5374451052986879</c:v>
                </c:pt>
                <c:pt idx="21">
                  <c:v>5.6041743905921475</c:v>
                </c:pt>
                <c:pt idx="22">
                  <c:v>5.6703694590237097</c:v>
                </c:pt>
                <c:pt idx="23">
                  <c:v>5.7369726128619352</c:v>
                </c:pt>
                <c:pt idx="24">
                  <c:v>5.8066570172693215</c:v>
                </c:pt>
                <c:pt idx="25">
                  <c:v>5.8770766214221624</c:v>
                </c:pt>
                <c:pt idx="26">
                  <c:v>5.9476506329731365</c:v>
                </c:pt>
                <c:pt idx="27">
                  <c:v>6.0183613257154001</c:v>
                </c:pt>
                <c:pt idx="28">
                  <c:v>6.0897693186303892</c:v>
                </c:pt>
              </c:numCache>
            </c:numRef>
          </c:val>
        </c:ser>
        <c:ser>
          <c:idx val="5"/>
          <c:order val="5"/>
          <c:tx>
            <c:strRef>
              <c:f>'Emisiones CO2 V2'!$AK$2</c:f>
              <c:strCache>
                <c:ptCount val="1"/>
                <c:pt idx="0">
                  <c:v>Comercio, restaurantes y hoteles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-1.41111111111111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V2'!$AK$4:$AK$32</c:f>
              <c:numCache>
                <c:formatCode>_(* #,##0_);_(* \(#,##0\);_(* "-"_);_(@_)</c:formatCode>
                <c:ptCount val="29"/>
                <c:pt idx="0">
                  <c:v>2</c:v>
                </c:pt>
                <c:pt idx="1">
                  <c:v>2.1344630013089709</c:v>
                </c:pt>
                <c:pt idx="2">
                  <c:v>2.2419450599842374</c:v>
                </c:pt>
                <c:pt idx="3">
                  <c:v>2.3552523709352822</c:v>
                </c:pt>
                <c:pt idx="4">
                  <c:v>2.4425990165331615</c:v>
                </c:pt>
                <c:pt idx="5">
                  <c:v>2.5279895751651473</c:v>
                </c:pt>
                <c:pt idx="6">
                  <c:v>2.6217818322241362</c:v>
                </c:pt>
                <c:pt idx="7">
                  <c:v>2.7154634794059032</c:v>
                </c:pt>
                <c:pt idx="8">
                  <c:v>2.8076172630767422</c:v>
                </c:pt>
                <c:pt idx="9">
                  <c:v>2.9033731109999921</c:v>
                </c:pt>
                <c:pt idx="10">
                  <c:v>2.9977015506861733</c:v>
                </c:pt>
                <c:pt idx="11">
                  <c:v>3.0959330314839324</c:v>
                </c:pt>
                <c:pt idx="12">
                  <c:v>3.1960863519010352</c:v>
                </c:pt>
                <c:pt idx="13">
                  <c:v>3.2986363887443177</c:v>
                </c:pt>
                <c:pt idx="14">
                  <c:v>3.404484692742781</c:v>
                </c:pt>
                <c:pt idx="15">
                  <c:v>3.5136399820316351</c:v>
                </c:pt>
                <c:pt idx="16">
                  <c:v>3.6260305045406156</c:v>
                </c:pt>
                <c:pt idx="17">
                  <c:v>3.7414891147074396</c:v>
                </c:pt>
                <c:pt idx="18">
                  <c:v>3.8602660294876854</c:v>
                </c:pt>
                <c:pt idx="19">
                  <c:v>3.9825482110999544</c:v>
                </c:pt>
                <c:pt idx="20">
                  <c:v>4.1026370634191256</c:v>
                </c:pt>
                <c:pt idx="21">
                  <c:v>4.2208515552838755</c:v>
                </c:pt>
                <c:pt idx="22">
                  <c:v>4.3374818814940479</c:v>
                </c:pt>
                <c:pt idx="23">
                  <c:v>4.4529768148771778</c:v>
                </c:pt>
                <c:pt idx="24">
                  <c:v>4.5682587489255733</c:v>
                </c:pt>
                <c:pt idx="25">
                  <c:v>4.6830371539448876</c:v>
                </c:pt>
                <c:pt idx="26">
                  <c:v>4.7972874927294384</c:v>
                </c:pt>
                <c:pt idx="27">
                  <c:v>4.9111120500926413</c:v>
                </c:pt>
                <c:pt idx="28">
                  <c:v>5.0248179956062859</c:v>
                </c:pt>
              </c:numCache>
            </c:numRef>
          </c:val>
        </c:ser>
        <c:ser>
          <c:idx val="6"/>
          <c:order val="6"/>
          <c:tx>
            <c:strRef>
              <c:f>'Emisiones CO2 V2'!$AL$2</c:f>
              <c:strCache>
                <c:ptCount val="1"/>
                <c:pt idx="0">
                  <c:v>Transporte y comunicaciones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-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V2'!$AL$4:$AL$32</c:f>
              <c:numCache>
                <c:formatCode>_(* #,##0_);_(* \(#,##0\);_(* "-"_);_(@_)</c:formatCode>
                <c:ptCount val="29"/>
                <c:pt idx="0">
                  <c:v>25</c:v>
                </c:pt>
                <c:pt idx="1">
                  <c:v>27.255166337934124</c:v>
                </c:pt>
                <c:pt idx="2">
                  <c:v>28.03492306693806</c:v>
                </c:pt>
                <c:pt idx="3">
                  <c:v>29.085919429466895</c:v>
                </c:pt>
                <c:pt idx="4">
                  <c:v>30.330005592666499</c:v>
                </c:pt>
                <c:pt idx="5">
                  <c:v>31.427473947395431</c:v>
                </c:pt>
                <c:pt idx="6">
                  <c:v>32.636367917199003</c:v>
                </c:pt>
                <c:pt idx="7">
                  <c:v>33.884596600933065</c:v>
                </c:pt>
                <c:pt idx="8">
                  <c:v>35.143139553944437</c:v>
                </c:pt>
                <c:pt idx="9">
                  <c:v>36.488713691656073</c:v>
                </c:pt>
                <c:pt idx="10">
                  <c:v>37.850809960193594</c:v>
                </c:pt>
                <c:pt idx="11">
                  <c:v>39.272037105326049</c:v>
                </c:pt>
                <c:pt idx="12">
                  <c:v>40.74043555033505</c:v>
                </c:pt>
                <c:pt idx="13">
                  <c:v>42.257509485101664</c:v>
                </c:pt>
                <c:pt idx="14">
                  <c:v>43.831252840984469</c:v>
                </c:pt>
                <c:pt idx="15">
                  <c:v>45.455122184416055</c:v>
                </c:pt>
                <c:pt idx="16">
                  <c:v>47.137167293072274</c:v>
                </c:pt>
                <c:pt idx="17">
                  <c:v>48.876817805360119</c:v>
                </c:pt>
                <c:pt idx="18">
                  <c:v>50.676260366280125</c:v>
                </c:pt>
                <c:pt idx="19">
                  <c:v>52.537641951796346</c:v>
                </c:pt>
                <c:pt idx="20">
                  <c:v>54.461900706948938</c:v>
                </c:pt>
                <c:pt idx="21">
                  <c:v>56.452080559034044</c:v>
                </c:pt>
                <c:pt idx="22">
                  <c:v>58.509925553028935</c:v>
                </c:pt>
                <c:pt idx="23">
                  <c:v>60.637378193322974</c:v>
                </c:pt>
                <c:pt idx="24">
                  <c:v>62.835758350914958</c:v>
                </c:pt>
                <c:pt idx="25">
                  <c:v>65.108236920896573</c:v>
                </c:pt>
                <c:pt idx="26">
                  <c:v>67.457564635249625</c:v>
                </c:pt>
                <c:pt idx="27">
                  <c:v>69.886145159166986</c:v>
                </c:pt>
                <c:pt idx="28">
                  <c:v>72.396319741023518</c:v>
                </c:pt>
              </c:numCache>
            </c:numRef>
          </c:val>
        </c:ser>
        <c:ser>
          <c:idx val="7"/>
          <c:order val="7"/>
          <c:tx>
            <c:strRef>
              <c:f>'Emisiones CO2 V2'!$AM$2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rgbClr val="5B9BD5">
                <a:lumMod val="60000"/>
                <a:lumOff val="4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28"/>
              <c:layout>
                <c:manualLayout>
                  <c:x val="2.7718253968253968E-2"/>
                  <c:y val="3.52777777777777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V2'!$AM$4:$AM$32</c:f>
              <c:numCache>
                <c:formatCode>_(* #,##0_);_(* \(#,##0\);_(* "-"_);_(@_)</c:formatCode>
                <c:ptCount val="29"/>
                <c:pt idx="0">
                  <c:v>7</c:v>
                </c:pt>
                <c:pt idx="1">
                  <c:v>7.8066118546182022</c:v>
                </c:pt>
                <c:pt idx="2">
                  <c:v>8.2777397242178807</c:v>
                </c:pt>
                <c:pt idx="3">
                  <c:v>8.502651091868497</c:v>
                </c:pt>
                <c:pt idx="4">
                  <c:v>8.7237567289528837</c:v>
                </c:pt>
                <c:pt idx="5">
                  <c:v>8.9782464270735183</c:v>
                </c:pt>
                <c:pt idx="6">
                  <c:v>9.1958906656300829</c:v>
                </c:pt>
                <c:pt idx="7">
                  <c:v>9.4260467570645741</c:v>
                </c:pt>
                <c:pt idx="8">
                  <c:v>9.6825722872546116</c:v>
                </c:pt>
                <c:pt idx="9">
                  <c:v>9.9351289122578983</c:v>
                </c:pt>
                <c:pt idx="10">
                  <c:v>10.194365899506973</c:v>
                </c:pt>
                <c:pt idx="11">
                  <c:v>10.454683937875199</c:v>
                </c:pt>
                <c:pt idx="12">
                  <c:v>10.724738379047523</c:v>
                </c:pt>
                <c:pt idx="13">
                  <c:v>11.003658873220221</c:v>
                </c:pt>
                <c:pt idx="14">
                  <c:v>11.286867703016275</c:v>
                </c:pt>
                <c:pt idx="15">
                  <c:v>11.577171236816357</c:v>
                </c:pt>
                <c:pt idx="16">
                  <c:v>11.874722840212499</c:v>
                </c:pt>
                <c:pt idx="17">
                  <c:v>12.1806233286325</c:v>
                </c:pt>
                <c:pt idx="18">
                  <c:v>12.494483543935765</c:v>
                </c:pt>
                <c:pt idx="19">
                  <c:v>12.815781242554545</c:v>
                </c:pt>
                <c:pt idx="20">
                  <c:v>13.145024198132338</c:v>
                </c:pt>
                <c:pt idx="21">
                  <c:v>13.482587162896657</c:v>
                </c:pt>
                <c:pt idx="22">
                  <c:v>13.828802163370257</c:v>
                </c:pt>
                <c:pt idx="23">
                  <c:v>14.183413859310606</c:v>
                </c:pt>
                <c:pt idx="24">
                  <c:v>14.545431445771413</c:v>
                </c:pt>
                <c:pt idx="25">
                  <c:v>14.916380101458305</c:v>
                </c:pt>
                <c:pt idx="26">
                  <c:v>15.296856577777696</c:v>
                </c:pt>
                <c:pt idx="27">
                  <c:v>15.687170237527289</c:v>
                </c:pt>
                <c:pt idx="28">
                  <c:v>16.087338773524479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0860880"/>
        <c:axId val="510859312"/>
      </c:barChart>
      <c:lineChart>
        <c:grouping val="standard"/>
        <c:varyColors val="0"/>
        <c:ser>
          <c:idx val="8"/>
          <c:order val="8"/>
          <c:tx>
            <c:strRef>
              <c:f>'Emisiones CO2 V2'!$AN$2</c:f>
              <c:strCache>
                <c:ptCount val="1"/>
                <c:pt idx="0">
                  <c:v>Total</c:v>
                </c:pt>
              </c:strCache>
            </c:strRef>
          </c:tx>
          <c:spPr>
            <a:ln w="28575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dLbls>
            <c:dLbl>
              <c:idx val="28"/>
              <c:layout>
                <c:manualLayout>
                  <c:x val="-3.8293265387689943E-2"/>
                  <c:y val="-5.0986335125448028E-2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Overpass" pitchFamily="2" charset="0"/>
                        <a:ea typeface="+mn-ea"/>
                        <a:cs typeface="+mn-cs"/>
                      </a:defRPr>
                    </a:pPr>
                    <a:fld id="{DB99C7EC-C7A2-4363-AAE3-491F35552996}" type="VALUE">
                      <a:rPr lang="en-US" sz="2400" b="1">
                        <a:solidFill>
                          <a:srgbClr val="FF0000"/>
                        </a:solidFill>
                      </a:rPr>
                      <a:pPr>
                        <a:defRPr sz="2400"/>
                      </a:pPr>
                      <a:t>[VALOR]</a:t>
                    </a:fld>
                    <a:endParaRPr lang="es-CL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Overpass" pitchFamily="2" charset="0"/>
                      <a:ea typeface="+mn-ea"/>
                      <a:cs typeface="+mn-cs"/>
                    </a:defRPr>
                  </a:pPr>
                  <a:endParaRPr lang="es-C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'Emisiones CO2 V2'!$L$4:$L$32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'Emisiones CO2 V2'!$AN$4:$AN$32</c:f>
              <c:numCache>
                <c:formatCode>_(* #,##0_);_(* \(#,##0\);_(* "-"_);_(@_)</c:formatCode>
                <c:ptCount val="29"/>
                <c:pt idx="0">
                  <c:v>112</c:v>
                </c:pt>
                <c:pt idx="1">
                  <c:v>124.85803939366633</c:v>
                </c:pt>
                <c:pt idx="2">
                  <c:v>130.68643396372568</c:v>
                </c:pt>
                <c:pt idx="3">
                  <c:v>135.23782742786759</c:v>
                </c:pt>
                <c:pt idx="4">
                  <c:v>138.19037877261744</c:v>
                </c:pt>
                <c:pt idx="5">
                  <c:v>140.72645295050131</c:v>
                </c:pt>
                <c:pt idx="6">
                  <c:v>143.38975434720004</c:v>
                </c:pt>
                <c:pt idx="7">
                  <c:v>146.13532814073744</c:v>
                </c:pt>
                <c:pt idx="8">
                  <c:v>148.79966930252533</c:v>
                </c:pt>
                <c:pt idx="9">
                  <c:v>151.68742094034403</c:v>
                </c:pt>
                <c:pt idx="10">
                  <c:v>154.62539083564229</c:v>
                </c:pt>
                <c:pt idx="11">
                  <c:v>157.66446933486577</c:v>
                </c:pt>
                <c:pt idx="12">
                  <c:v>160.77602097405497</c:v>
                </c:pt>
                <c:pt idx="13">
                  <c:v>163.97027212586391</c:v>
                </c:pt>
                <c:pt idx="14">
                  <c:v>167.32099614984995</c:v>
                </c:pt>
                <c:pt idx="15">
                  <c:v>170.75778660963601</c:v>
                </c:pt>
                <c:pt idx="16">
                  <c:v>174.27286053413974</c:v>
                </c:pt>
                <c:pt idx="17">
                  <c:v>177.87599723487446</c:v>
                </c:pt>
                <c:pt idx="18">
                  <c:v>181.5746220094276</c:v>
                </c:pt>
                <c:pt idx="19">
                  <c:v>185.38791795513819</c:v>
                </c:pt>
                <c:pt idx="20">
                  <c:v>189.27409649593403</c:v>
                </c:pt>
                <c:pt idx="21">
                  <c:v>193.24164658566536</c:v>
                </c:pt>
                <c:pt idx="22">
                  <c:v>197.29940609038715</c:v>
                </c:pt>
                <c:pt idx="23">
                  <c:v>201.47378651342817</c:v>
                </c:pt>
                <c:pt idx="24">
                  <c:v>205.83323431174094</c:v>
                </c:pt>
                <c:pt idx="25">
                  <c:v>210.31748455881265</c:v>
                </c:pt>
                <c:pt idx="26">
                  <c:v>214.91316601669854</c:v>
                </c:pt>
                <c:pt idx="27">
                  <c:v>219.62190117025725</c:v>
                </c:pt>
                <c:pt idx="28">
                  <c:v>224.45973223665254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10860880"/>
        <c:axId val="510859312"/>
      </c:lineChart>
      <c:catAx>
        <c:axId val="5108608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859312"/>
        <c:crosses val="autoZero"/>
        <c:auto val="1"/>
        <c:lblAlgn val="ctr"/>
        <c:lblOffset val="100"/>
        <c:tickLblSkip val="4"/>
        <c:noMultiLvlLbl val="0"/>
      </c:catAx>
      <c:valAx>
        <c:axId val="510859312"/>
        <c:scaling>
          <c:orientation val="minMax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860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8711668598972884"/>
          <c:y val="0.15512196666512124"/>
          <c:w val="0.2107353658363969"/>
          <c:h val="0.6553041448650286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Overpass" pitchFamily="2" charset="0"/>
        </a:defRPr>
      </a:pPr>
      <a:endParaRPr lang="es-CL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por sector'!$C$2:$C$8</c:f>
              <c:strCache>
                <c:ptCount val="7"/>
                <c:pt idx="0">
                  <c:v>Agricultura</c:v>
                </c:pt>
                <c:pt idx="1">
                  <c:v>Servicios Básicos</c:v>
                </c:pt>
                <c:pt idx="2">
                  <c:v>Transporte</c:v>
                </c:pt>
                <c:pt idx="3">
                  <c:v>Minería</c:v>
                </c:pt>
                <c:pt idx="4">
                  <c:v>Construcción</c:v>
                </c:pt>
                <c:pt idx="5">
                  <c:v>Manufacturas</c:v>
                </c:pt>
                <c:pt idx="6">
                  <c:v>Comercio</c:v>
                </c:pt>
              </c:strCache>
            </c:strRef>
          </c:cat>
          <c:val>
            <c:numRef>
              <c:f>'Crecimiento por sector'!$D$2:$D$8</c:f>
              <c:numCache>
                <c:formatCode>0.00%</c:formatCode>
                <c:ptCount val="7"/>
                <c:pt idx="0">
                  <c:v>2.7E-2</c:v>
                </c:pt>
                <c:pt idx="1">
                  <c:v>0.01</c:v>
                </c:pt>
                <c:pt idx="2">
                  <c:v>2.8000000000000001E-2</c:v>
                </c:pt>
                <c:pt idx="3">
                  <c:v>1.9E-2</c:v>
                </c:pt>
                <c:pt idx="4">
                  <c:v>6.0000000000000001E-3</c:v>
                </c:pt>
                <c:pt idx="5">
                  <c:v>1.2E-2</c:v>
                </c:pt>
                <c:pt idx="6">
                  <c:v>2.9000000000000001E-2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10858920"/>
        <c:axId val="510432280"/>
      </c:barChart>
      <c:catAx>
        <c:axId val="41085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32280"/>
        <c:crosses val="autoZero"/>
        <c:auto val="1"/>
        <c:lblAlgn val="ctr"/>
        <c:lblOffset val="100"/>
        <c:noMultiLvlLbl val="0"/>
      </c:catAx>
      <c:valAx>
        <c:axId val="510432280"/>
        <c:scaling>
          <c:orientation val="minMax"/>
        </c:scaling>
        <c:delete val="1"/>
        <c:axPos val="l"/>
        <c:numFmt formatCode="0.00%" sourceLinked="1"/>
        <c:majorTickMark val="none"/>
        <c:minorTickMark val="none"/>
        <c:tickLblPos val="nextTo"/>
        <c:crossAx val="4108589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Overpass" pitchFamily="2" charset="0"/>
        </a:defRPr>
      </a:pPr>
      <a:endParaRPr lang="es-CL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por sector'!$C$13:$C$19</c:f>
              <c:strCache>
                <c:ptCount val="7"/>
                <c:pt idx="0">
                  <c:v>Agricultura</c:v>
                </c:pt>
                <c:pt idx="1">
                  <c:v>Servicios Básicos</c:v>
                </c:pt>
                <c:pt idx="2">
                  <c:v>Transporte</c:v>
                </c:pt>
                <c:pt idx="3">
                  <c:v>Minería</c:v>
                </c:pt>
                <c:pt idx="4">
                  <c:v>Construcción</c:v>
                </c:pt>
                <c:pt idx="5">
                  <c:v>Manufacturas</c:v>
                </c:pt>
                <c:pt idx="6">
                  <c:v>Comercio</c:v>
                </c:pt>
              </c:strCache>
            </c:strRef>
          </c:cat>
          <c:val>
            <c:numRef>
              <c:f>'Crecimiento por sector'!$D$13:$D$19</c:f>
              <c:numCache>
                <c:formatCode>0.00%</c:formatCode>
                <c:ptCount val="7"/>
                <c:pt idx="0">
                  <c:v>5.0000000000000001E-3</c:v>
                </c:pt>
                <c:pt idx="1">
                  <c:v>0</c:v>
                </c:pt>
                <c:pt idx="2">
                  <c:v>2.4E-2</c:v>
                </c:pt>
                <c:pt idx="3">
                  <c:v>1.4999999999999999E-2</c:v>
                </c:pt>
                <c:pt idx="4">
                  <c:v>4.0000000000000001E-3</c:v>
                </c:pt>
                <c:pt idx="5">
                  <c:v>1E-3</c:v>
                </c:pt>
                <c:pt idx="6">
                  <c:v>2.1000000000000001E-2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34632"/>
        <c:axId val="510432672"/>
      </c:barChart>
      <c:catAx>
        <c:axId val="5104346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32672"/>
        <c:crosses val="autoZero"/>
        <c:auto val="1"/>
        <c:lblAlgn val="ctr"/>
        <c:lblOffset val="100"/>
        <c:noMultiLvlLbl val="0"/>
      </c:catAx>
      <c:valAx>
        <c:axId val="510432672"/>
        <c:scaling>
          <c:orientation val="minMax"/>
          <c:max val="3.5000000000000003E-2"/>
        </c:scaling>
        <c:delete val="1"/>
        <c:axPos val="l"/>
        <c:numFmt formatCode="0.00%" sourceLinked="1"/>
        <c:majorTickMark val="none"/>
        <c:minorTickMark val="none"/>
        <c:tickLblPos val="nextTo"/>
        <c:crossAx val="5104346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50">
          <a:latin typeface="Overpass" pitchFamily="2" charset="0"/>
        </a:defRPr>
      </a:pPr>
      <a:endParaRPr lang="es-CL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bg2">
                  <a:lumMod val="75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rgbClr val="00B0F0"/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'Crecimiento por sector'!$C$24:$C$30</c:f>
              <c:strCache>
                <c:ptCount val="7"/>
                <c:pt idx="0">
                  <c:v>Agricultura</c:v>
                </c:pt>
                <c:pt idx="1">
                  <c:v>Servicios Básicos</c:v>
                </c:pt>
                <c:pt idx="2">
                  <c:v>Transporte</c:v>
                </c:pt>
                <c:pt idx="3">
                  <c:v>Minería</c:v>
                </c:pt>
                <c:pt idx="4">
                  <c:v>Construcción</c:v>
                </c:pt>
                <c:pt idx="5">
                  <c:v>Manufacturas</c:v>
                </c:pt>
                <c:pt idx="6">
                  <c:v>Comercio</c:v>
                </c:pt>
              </c:strCache>
            </c:strRef>
          </c:cat>
          <c:val>
            <c:numRef>
              <c:f>'Crecimiento por sector'!$D$24:$D$30</c:f>
              <c:numCache>
                <c:formatCode>0.00%</c:formatCode>
                <c:ptCount val="7"/>
                <c:pt idx="0">
                  <c:v>2E-3</c:v>
                </c:pt>
                <c:pt idx="1">
                  <c:v>0</c:v>
                </c:pt>
                <c:pt idx="2">
                  <c:v>0.02</c:v>
                </c:pt>
                <c:pt idx="3">
                  <c:v>1.2E-2</c:v>
                </c:pt>
                <c:pt idx="4">
                  <c:v>2E-3</c:v>
                </c:pt>
                <c:pt idx="5">
                  <c:v>1E-3</c:v>
                </c:pt>
                <c:pt idx="6">
                  <c:v>7.0000000000000001E-3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34240"/>
        <c:axId val="510427184"/>
      </c:barChart>
      <c:catAx>
        <c:axId val="5104342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27184"/>
        <c:crosses val="autoZero"/>
        <c:auto val="1"/>
        <c:lblAlgn val="ctr"/>
        <c:lblOffset val="100"/>
        <c:noMultiLvlLbl val="0"/>
      </c:catAx>
      <c:valAx>
        <c:axId val="510427184"/>
        <c:scaling>
          <c:orientation val="minMax"/>
          <c:max val="3.5000000000000003E-2"/>
        </c:scaling>
        <c:delete val="1"/>
        <c:axPos val="l"/>
        <c:numFmt formatCode="0.00%" sourceLinked="1"/>
        <c:majorTickMark val="none"/>
        <c:minorTickMark val="none"/>
        <c:tickLblPos val="nextTo"/>
        <c:crossAx val="5104342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Overpass" pitchFamily="2" charset="0"/>
        </a:defRPr>
      </a:pPr>
      <a:endParaRPr lang="es-CL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6719617829549605E-2"/>
          <c:y val="2.7460570999915009E-2"/>
          <c:w val="0.55186038590463438"/>
          <c:h val="0.8532699371427093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Cuadro!$W$3</c:f>
              <c:strCache>
                <c:ptCount val="1"/>
                <c:pt idx="0">
                  <c:v>Agropecuario, silvícola y pesca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Cuadro!$W$13:$W$41</c:f>
              <c:numCache>
                <c:formatCode>_(* #,##0_);_(* \(#,##0\);_(* "-"_);_(@_)</c:formatCode>
                <c:ptCount val="29"/>
                <c:pt idx="0">
                  <c:v>1.9105503615123853</c:v>
                </c:pt>
                <c:pt idx="1">
                  <c:v>1.9888726039468596</c:v>
                </c:pt>
                <c:pt idx="2">
                  <c:v>1.9665245842538006</c:v>
                </c:pt>
                <c:pt idx="3">
                  <c:v>1.9927355549772674</c:v>
                </c:pt>
                <c:pt idx="4">
                  <c:v>2.0060484143701873</c:v>
                </c:pt>
                <c:pt idx="5">
                  <c:v>2.0499490675867884</c:v>
                </c:pt>
                <c:pt idx="6">
                  <c:v>2.0824220318737496</c:v>
                </c:pt>
                <c:pt idx="7">
                  <c:v>2.118367713402562</c:v>
                </c:pt>
                <c:pt idx="8">
                  <c:v>2.1531742647907866</c:v>
                </c:pt>
                <c:pt idx="9">
                  <c:v>2.1926744173973844</c:v>
                </c:pt>
                <c:pt idx="10">
                  <c:v>2.2318596372414472</c:v>
                </c:pt>
                <c:pt idx="11">
                  <c:v>2.2700837707070818</c:v>
                </c:pt>
                <c:pt idx="12">
                  <c:v>2.309572712389846</c:v>
                </c:pt>
                <c:pt idx="13">
                  <c:v>2.3498424703708447</c:v>
                </c:pt>
                <c:pt idx="14">
                  <c:v>2.3912205043283925</c:v>
                </c:pt>
                <c:pt idx="15">
                  <c:v>2.4330032241124506</c:v>
                </c:pt>
                <c:pt idx="16">
                  <c:v>2.4753532633963653</c:v>
                </c:pt>
                <c:pt idx="17">
                  <c:v>2.5185901418667944</c:v>
                </c:pt>
                <c:pt idx="18">
                  <c:v>2.56262608297618</c:v>
                </c:pt>
                <c:pt idx="19">
                  <c:v>2.6074588720086025</c:v>
                </c:pt>
                <c:pt idx="20">
                  <c:v>2.6530333529000578</c:v>
                </c:pt>
                <c:pt idx="21">
                  <c:v>2.6994215403260395</c:v>
                </c:pt>
                <c:pt idx="22">
                  <c:v>2.746674225905307</c:v>
                </c:pt>
                <c:pt idx="23">
                  <c:v>2.7947856801339039</c:v>
                </c:pt>
                <c:pt idx="24">
                  <c:v>2.8437690918270957</c:v>
                </c:pt>
                <c:pt idx="25">
                  <c:v>2.8936424575928203</c:v>
                </c:pt>
                <c:pt idx="26">
                  <c:v>2.9444373199161946</c:v>
                </c:pt>
                <c:pt idx="27">
                  <c:v>2.9961765263994558</c:v>
                </c:pt>
                <c:pt idx="28">
                  <c:v>3.0488772844145386</c:v>
                </c:pt>
              </c:numCache>
            </c:numRef>
          </c:val>
        </c:ser>
        <c:ser>
          <c:idx val="1"/>
          <c:order val="1"/>
          <c:tx>
            <c:strRef>
              <c:f>Cuadro!$X$3</c:f>
              <c:strCache>
                <c:ptCount val="1"/>
                <c:pt idx="0">
                  <c:v>Minería</c:v>
                </c:pt>
              </c:strCache>
            </c:strRef>
          </c:tx>
          <c:spPr>
            <a:solidFill>
              <a:srgbClr val="ED7D31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Cuadro!$X$13:$X$41</c:f>
              <c:numCache>
                <c:formatCode>_(* #,##0_);_(* \(#,##0\);_(* "-"_);_(@_)</c:formatCode>
                <c:ptCount val="29"/>
                <c:pt idx="0">
                  <c:v>14.356383798827268</c:v>
                </c:pt>
                <c:pt idx="1">
                  <c:v>16.265735739703494</c:v>
                </c:pt>
                <c:pt idx="2">
                  <c:v>17.346401479770531</c:v>
                </c:pt>
                <c:pt idx="3">
                  <c:v>18.220820716736487</c:v>
                </c:pt>
                <c:pt idx="4">
                  <c:v>19.281850500586859</c:v>
                </c:pt>
                <c:pt idx="5">
                  <c:v>20.440434772715488</c:v>
                </c:pt>
                <c:pt idx="6">
                  <c:v>21.677902985356599</c:v>
                </c:pt>
                <c:pt idx="7">
                  <c:v>22.975951620163094</c:v>
                </c:pt>
                <c:pt idx="8">
                  <c:v>24.271494633972402</c:v>
                </c:pt>
                <c:pt idx="9">
                  <c:v>25.702237376914852</c:v>
                </c:pt>
                <c:pt idx="10">
                  <c:v>27.220853623345239</c:v>
                </c:pt>
                <c:pt idx="11">
                  <c:v>28.824907306226166</c:v>
                </c:pt>
                <c:pt idx="12">
                  <c:v>30.51496596589288</c:v>
                </c:pt>
                <c:pt idx="13">
                  <c:v>32.297184430489729</c:v>
                </c:pt>
                <c:pt idx="14">
                  <c:v>34.19541513852333</c:v>
                </c:pt>
                <c:pt idx="15">
                  <c:v>36.204332909267151</c:v>
                </c:pt>
                <c:pt idx="16">
                  <c:v>38.329292350562</c:v>
                </c:pt>
                <c:pt idx="17">
                  <c:v>40.577467012182169</c:v>
                </c:pt>
                <c:pt idx="18">
                  <c:v>42.957829844403179</c:v>
                </c:pt>
                <c:pt idx="19">
                  <c:v>45.480031190362588</c:v>
                </c:pt>
                <c:pt idx="20">
                  <c:v>48.15006028083031</c:v>
                </c:pt>
                <c:pt idx="21">
                  <c:v>50.9767354045836</c:v>
                </c:pt>
                <c:pt idx="22">
                  <c:v>53.969710539881419</c:v>
                </c:pt>
                <c:pt idx="23">
                  <c:v>57.139257321679068</c:v>
                </c:pt>
                <c:pt idx="24">
                  <c:v>60.495933389515727</c:v>
                </c:pt>
                <c:pt idx="25">
                  <c:v>64.050482796728971</c:v>
                </c:pt>
                <c:pt idx="26">
                  <c:v>67.814808282415058</c:v>
                </c:pt>
                <c:pt idx="27">
                  <c:v>71.801550133575191</c:v>
                </c:pt>
                <c:pt idx="28">
                  <c:v>76.024061382571404</c:v>
                </c:pt>
              </c:numCache>
            </c:numRef>
          </c:val>
        </c:ser>
        <c:ser>
          <c:idx val="2"/>
          <c:order val="2"/>
          <c:tx>
            <c:strRef>
              <c:f>Cuadro!$Y$3</c:f>
              <c:strCache>
                <c:ptCount val="1"/>
                <c:pt idx="0">
                  <c:v>Industria manufacturera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Cuadro!$Y$13:$Y$41</c:f>
              <c:numCache>
                <c:formatCode>_(* #,##0_);_(* \(#,##0\);_(* "-"_);_(@_)</c:formatCode>
                <c:ptCount val="29"/>
                <c:pt idx="0">
                  <c:v>7.1803091201183964</c:v>
                </c:pt>
                <c:pt idx="1">
                  <c:v>7.9201037006419837</c:v>
                </c:pt>
                <c:pt idx="2">
                  <c:v>8.1977507611988187</c:v>
                </c:pt>
                <c:pt idx="3">
                  <c:v>8.3620118776687882</c:v>
                </c:pt>
                <c:pt idx="4">
                  <c:v>8.4538604117467742</c:v>
                </c:pt>
                <c:pt idx="5">
                  <c:v>8.5614177449273363</c:v>
                </c:pt>
                <c:pt idx="6">
                  <c:v>8.8895138186218539</c:v>
                </c:pt>
                <c:pt idx="7">
                  <c:v>9.1714141854173796</c:v>
                </c:pt>
                <c:pt idx="8">
                  <c:v>9.3939859879502965</c:v>
                </c:pt>
                <c:pt idx="9">
                  <c:v>9.6422253917098235</c:v>
                </c:pt>
                <c:pt idx="10">
                  <c:v>9.8991280565989559</c:v>
                </c:pt>
                <c:pt idx="11">
                  <c:v>10.189394009047549</c:v>
                </c:pt>
                <c:pt idx="12">
                  <c:v>10.471101706004177</c:v>
                </c:pt>
                <c:pt idx="13">
                  <c:v>10.752658150059258</c:v>
                </c:pt>
                <c:pt idx="14">
                  <c:v>11.046989392456226</c:v>
                </c:pt>
                <c:pt idx="15">
                  <c:v>11.351433230972571</c:v>
                </c:pt>
                <c:pt idx="16">
                  <c:v>11.666328447608896</c:v>
                </c:pt>
                <c:pt idx="17">
                  <c:v>11.986533190834443</c:v>
                </c:pt>
                <c:pt idx="18">
                  <c:v>12.315116657669178</c:v>
                </c:pt>
                <c:pt idx="19">
                  <c:v>12.653957734037284</c:v>
                </c:pt>
                <c:pt idx="20">
                  <c:v>13.002529914910637</c:v>
                </c:pt>
                <c:pt idx="21">
                  <c:v>13.360742149367997</c:v>
                </c:pt>
                <c:pt idx="22">
                  <c:v>13.728402300210826</c:v>
                </c:pt>
                <c:pt idx="23">
                  <c:v>14.10642599260555</c:v>
                </c:pt>
                <c:pt idx="24">
                  <c:v>14.49525283611468</c:v>
                </c:pt>
                <c:pt idx="25">
                  <c:v>14.895006615478824</c:v>
                </c:pt>
                <c:pt idx="26">
                  <c:v>15.305948259896295</c:v>
                </c:pt>
                <c:pt idx="27">
                  <c:v>15.728417177152686</c:v>
                </c:pt>
                <c:pt idx="28">
                  <c:v>16.16287251099687</c:v>
                </c:pt>
              </c:numCache>
            </c:numRef>
          </c:val>
        </c:ser>
        <c:ser>
          <c:idx val="3"/>
          <c:order val="3"/>
          <c:tx>
            <c:strRef>
              <c:f>Cuadro!$Z$3</c:f>
              <c:strCache>
                <c:ptCount val="1"/>
                <c:pt idx="0">
                  <c:v>Suministro de electricidad, gas, agua y gestión de desechos</c:v>
                </c:pt>
              </c:strCache>
            </c:strRef>
          </c:tx>
          <c:spPr>
            <a:solidFill>
              <a:srgbClr val="E7E6E6">
                <a:lumMod val="75000"/>
              </a:srgbClr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Cuadro!$Z$13:$Z$41</c:f>
              <c:numCache>
                <c:formatCode>_(* #,##0_);_(* \(#,##0\);_(* "-"_);_(@_)</c:formatCode>
                <c:ptCount val="29"/>
                <c:pt idx="0">
                  <c:v>8.4022462300109204</c:v>
                </c:pt>
                <c:pt idx="1">
                  <c:v>8.7927657586821848</c:v>
                </c:pt>
                <c:pt idx="2">
                  <c:v>8.8648056224012546</c:v>
                </c:pt>
                <c:pt idx="3">
                  <c:v>9.3370162008958602</c:v>
                </c:pt>
                <c:pt idx="4">
                  <c:v>9.2681501758156912</c:v>
                </c:pt>
                <c:pt idx="5">
                  <c:v>9.271333027661635</c:v>
                </c:pt>
                <c:pt idx="6">
                  <c:v>9.4755542905920933</c:v>
                </c:pt>
                <c:pt idx="7">
                  <c:v>9.6960156024497035</c:v>
                </c:pt>
                <c:pt idx="8">
                  <c:v>9.8847560353472925</c:v>
                </c:pt>
                <c:pt idx="9">
                  <c:v>10.025251723924171</c:v>
                </c:pt>
                <c:pt idx="10">
                  <c:v>10.183589951275396</c:v>
                </c:pt>
                <c:pt idx="11">
                  <c:v>10.37578295635357</c:v>
                </c:pt>
                <c:pt idx="12">
                  <c:v>10.565445841985751</c:v>
                </c:pt>
                <c:pt idx="13">
                  <c:v>10.748530791793112</c:v>
                </c:pt>
                <c:pt idx="14">
                  <c:v>10.930062108933807</c:v>
                </c:pt>
                <c:pt idx="15">
                  <c:v>11.120458322594358</c:v>
                </c:pt>
                <c:pt idx="16">
                  <c:v>11.317806820945874</c:v>
                </c:pt>
                <c:pt idx="17">
                  <c:v>11.516248042411098</c:v>
                </c:pt>
                <c:pt idx="18">
                  <c:v>11.716538075860251</c:v>
                </c:pt>
                <c:pt idx="19">
                  <c:v>11.920468440544722</c:v>
                </c:pt>
                <c:pt idx="20">
                  <c:v>12.129216343409068</c:v>
                </c:pt>
                <c:pt idx="21">
                  <c:v>12.341903658470079</c:v>
                </c:pt>
                <c:pt idx="22">
                  <c:v>12.557868741029333</c:v>
                </c:pt>
                <c:pt idx="23">
                  <c:v>12.777579522235236</c:v>
                </c:pt>
                <c:pt idx="24">
                  <c:v>13.00144704819998</c:v>
                </c:pt>
                <c:pt idx="25">
                  <c:v>13.229590916976026</c:v>
                </c:pt>
                <c:pt idx="26">
                  <c:v>13.461891985309549</c:v>
                </c:pt>
                <c:pt idx="27">
                  <c:v>13.698395323120456</c:v>
                </c:pt>
                <c:pt idx="28">
                  <c:v>13.939300480204695</c:v>
                </c:pt>
              </c:numCache>
            </c:numRef>
          </c:val>
        </c:ser>
        <c:ser>
          <c:idx val="4"/>
          <c:order val="4"/>
          <c:tx>
            <c:strRef>
              <c:f>Cuadro!$AA$3</c:f>
              <c:strCache>
                <c:ptCount val="1"/>
                <c:pt idx="0">
                  <c:v>Construcción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Cuadro!$AA$13:$AA$41</c:f>
              <c:numCache>
                <c:formatCode>_(* #,##0_);_(* \(#,##0\);_(* "-"_);_(@_)</c:formatCode>
                <c:ptCount val="29"/>
                <c:pt idx="0">
                  <c:v>2.902891982364983</c:v>
                </c:pt>
                <c:pt idx="1">
                  <c:v>3.065269395130056</c:v>
                </c:pt>
                <c:pt idx="2">
                  <c:v>3.1317889499358884</c:v>
                </c:pt>
                <c:pt idx="3">
                  <c:v>3.1110225774729909</c:v>
                </c:pt>
                <c:pt idx="4">
                  <c:v>3.2491873484734941</c:v>
                </c:pt>
                <c:pt idx="5">
                  <c:v>3.4384594880580286</c:v>
                </c:pt>
                <c:pt idx="6">
                  <c:v>3.5655625079088931</c:v>
                </c:pt>
                <c:pt idx="7">
                  <c:v>3.706365237985656</c:v>
                </c:pt>
                <c:pt idx="8">
                  <c:v>3.8402600056171798</c:v>
                </c:pt>
                <c:pt idx="9">
                  <c:v>4.0153410348210814</c:v>
                </c:pt>
                <c:pt idx="10">
                  <c:v>4.1881844653212443</c:v>
                </c:pt>
                <c:pt idx="11">
                  <c:v>4.3571126895231309</c:v>
                </c:pt>
                <c:pt idx="12">
                  <c:v>4.5355293038211233</c:v>
                </c:pt>
                <c:pt idx="13">
                  <c:v>4.7224498141380975</c:v>
                </c:pt>
                <c:pt idx="14">
                  <c:v>4.9214500197045785</c:v>
                </c:pt>
                <c:pt idx="15">
                  <c:v>5.1257953010079849</c:v>
                </c:pt>
                <c:pt idx="16">
                  <c:v>5.3372413725800811</c:v>
                </c:pt>
                <c:pt idx="17">
                  <c:v>5.5583146532533583</c:v>
                </c:pt>
                <c:pt idx="18">
                  <c:v>5.7890426276826537</c:v>
                </c:pt>
                <c:pt idx="19">
                  <c:v>6.0296868952129374</c:v>
                </c:pt>
                <c:pt idx="20">
                  <c:v>6.2797425782399348</c:v>
                </c:pt>
                <c:pt idx="21">
                  <c:v>6.5401424320944033</c:v>
                </c:pt>
                <c:pt idx="22">
                  <c:v>6.8116267045713643</c:v>
                </c:pt>
                <c:pt idx="23">
                  <c:v>7.0945252138850732</c:v>
                </c:pt>
                <c:pt idx="24">
                  <c:v>7.3892373722055087</c:v>
                </c:pt>
                <c:pt idx="25">
                  <c:v>7.6961942484397392</c:v>
                </c:pt>
                <c:pt idx="26">
                  <c:v>8.0160421398160437</c:v>
                </c:pt>
                <c:pt idx="27">
                  <c:v>8.3493607839009307</c:v>
                </c:pt>
                <c:pt idx="28">
                  <c:v>8.6966929432036331</c:v>
                </c:pt>
              </c:numCache>
            </c:numRef>
          </c:val>
        </c:ser>
        <c:ser>
          <c:idx val="5"/>
          <c:order val="5"/>
          <c:tx>
            <c:strRef>
              <c:f>Cuadro!$AB$3</c:f>
              <c:strCache>
                <c:ptCount val="1"/>
                <c:pt idx="0">
                  <c:v>Comercio, restaurantes y hoteles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Cuadro!$AB$13:$AB$41</c:f>
              <c:numCache>
                <c:formatCode>_(* #,##0_);_(* \(#,##0\);_(* "-"_);_(@_)</c:formatCode>
                <c:ptCount val="29"/>
                <c:pt idx="0">
                  <c:v>3.839912946764017</c:v>
                </c:pt>
                <c:pt idx="1">
                  <c:v>4.178731711200621</c:v>
                </c:pt>
                <c:pt idx="2">
                  <c:v>4.2243167200453176</c:v>
                </c:pt>
                <c:pt idx="3">
                  <c:v>4.3573272461848163</c:v>
                </c:pt>
                <c:pt idx="4">
                  <c:v>4.3679704514330897</c:v>
                </c:pt>
                <c:pt idx="5">
                  <c:v>4.4384451341936257</c:v>
                </c:pt>
                <c:pt idx="6">
                  <c:v>4.5796553742036883</c:v>
                </c:pt>
                <c:pt idx="7">
                  <c:v>4.7022746509775795</c:v>
                </c:pt>
                <c:pt idx="8">
                  <c:v>4.8111400296204954</c:v>
                </c:pt>
                <c:pt idx="9">
                  <c:v>4.9211345798751669</c:v>
                </c:pt>
                <c:pt idx="10">
                  <c:v>5.0396764375619227</c:v>
                </c:pt>
                <c:pt idx="11">
                  <c:v>5.168906078922368</c:v>
                </c:pt>
                <c:pt idx="12">
                  <c:v>5.295462376920975</c:v>
                </c:pt>
                <c:pt idx="13">
                  <c:v>5.4228613842417701</c:v>
                </c:pt>
                <c:pt idx="14">
                  <c:v>5.5541780233245612</c:v>
                </c:pt>
                <c:pt idx="15">
                  <c:v>5.6901491836283133</c:v>
                </c:pt>
                <c:pt idx="16">
                  <c:v>5.8299272043979373</c:v>
                </c:pt>
                <c:pt idx="17">
                  <c:v>5.9719721928917444</c:v>
                </c:pt>
                <c:pt idx="18">
                  <c:v>6.117363596514485</c:v>
                </c:pt>
                <c:pt idx="19">
                  <c:v>6.2666427275130028</c:v>
                </c:pt>
                <c:pt idx="20">
                  <c:v>6.4198235807870452</c:v>
                </c:pt>
                <c:pt idx="21">
                  <c:v>6.5767377447446993</c:v>
                </c:pt>
                <c:pt idx="22">
                  <c:v>6.7373634574819929</c:v>
                </c:pt>
                <c:pt idx="23">
                  <c:v>6.9020170564224843</c:v>
                </c:pt>
                <c:pt idx="24">
                  <c:v>7.0708485949391138</c:v>
                </c:pt>
                <c:pt idx="25">
                  <c:v>7.2439244692181513</c:v>
                </c:pt>
                <c:pt idx="26">
                  <c:v>7.4213183789391568</c:v>
                </c:pt>
                <c:pt idx="27">
                  <c:v>7.603157503978478</c:v>
                </c:pt>
                <c:pt idx="28">
                  <c:v>7.7896026738521806</c:v>
                </c:pt>
              </c:numCache>
            </c:numRef>
          </c:val>
        </c:ser>
        <c:ser>
          <c:idx val="6"/>
          <c:order val="6"/>
          <c:tx>
            <c:strRef>
              <c:f>Cuadro!$AC$3</c:f>
              <c:strCache>
                <c:ptCount val="1"/>
                <c:pt idx="0">
                  <c:v>Transporte, información y comunicaciones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Cuadro!$AC$13:$AC$41</c:f>
              <c:numCache>
                <c:formatCode>_(* #,##0_);_(* \(#,##0\);_(* "-"_);_(@_)</c:formatCode>
                <c:ptCount val="29"/>
                <c:pt idx="0">
                  <c:v>9.8438679825312452</c:v>
                </c:pt>
                <c:pt idx="1">
                  <c:v>10.352222478718287</c:v>
                </c:pt>
                <c:pt idx="2">
                  <c:v>10.292124696001558</c:v>
                </c:pt>
                <c:pt idx="3">
                  <c:v>10.356600978979964</c:v>
                </c:pt>
                <c:pt idx="4">
                  <c:v>10.523601593947529</c:v>
                </c:pt>
                <c:pt idx="5">
                  <c:v>10.671217605212213</c:v>
                </c:pt>
                <c:pt idx="6">
                  <c:v>10.86470207061118</c:v>
                </c:pt>
                <c:pt idx="7">
                  <c:v>11.057642691487345</c:v>
                </c:pt>
                <c:pt idx="8">
                  <c:v>11.233477147558883</c:v>
                </c:pt>
                <c:pt idx="9">
                  <c:v>11.448174347331765</c:v>
                </c:pt>
                <c:pt idx="10">
                  <c:v>11.641978529063332</c:v>
                </c:pt>
                <c:pt idx="11">
                  <c:v>11.846094662710964</c:v>
                </c:pt>
                <c:pt idx="12">
                  <c:v>12.052616820003673</c:v>
                </c:pt>
                <c:pt idx="13">
                  <c:v>12.262154631761939</c:v>
                </c:pt>
                <c:pt idx="14">
                  <c:v>12.4785969888142</c:v>
                </c:pt>
                <c:pt idx="15">
                  <c:v>12.695410962833641</c:v>
                </c:pt>
                <c:pt idx="16">
                  <c:v>12.917228095329715</c:v>
                </c:pt>
                <c:pt idx="17">
                  <c:v>13.142845799148883</c:v>
                </c:pt>
                <c:pt idx="18">
                  <c:v>13.372533447959421</c:v>
                </c:pt>
                <c:pt idx="19">
                  <c:v>13.606486577946331</c:v>
                </c:pt>
                <c:pt idx="20">
                  <c:v>13.844198401615905</c:v>
                </c:pt>
                <c:pt idx="21">
                  <c:v>14.086396399019129</c:v>
                </c:pt>
                <c:pt idx="22">
                  <c:v>14.332956260136326</c:v>
                </c:pt>
                <c:pt idx="23">
                  <c:v>14.583994518726058</c:v>
                </c:pt>
                <c:pt idx="24">
                  <c:v>14.839600922638381</c:v>
                </c:pt>
                <c:pt idx="25">
                  <c:v>15.099850096504394</c:v>
                </c:pt>
                <c:pt idx="26">
                  <c:v>15.364930483195025</c:v>
                </c:pt>
                <c:pt idx="27">
                  <c:v>15.634914335330739</c:v>
                </c:pt>
                <c:pt idx="28">
                  <c:v>15.909918441560709</c:v>
                </c:pt>
              </c:numCache>
            </c:numRef>
          </c:val>
        </c:ser>
        <c:ser>
          <c:idx val="7"/>
          <c:order val="7"/>
          <c:tx>
            <c:strRef>
              <c:f>Cuadro!$AD$3</c:f>
              <c:strCache>
                <c:ptCount val="1"/>
                <c:pt idx="0">
                  <c:v>Servicios</c:v>
                </c:pt>
              </c:strCache>
            </c:strRef>
          </c:tx>
          <c:spPr>
            <a:solidFill>
              <a:srgbClr val="5B9BD5">
                <a:lumMod val="40000"/>
                <a:lumOff val="60000"/>
              </a:srgbClr>
            </a:solidFill>
            <a:ln>
              <a:noFill/>
            </a:ln>
            <a:effectLst/>
          </c:spPr>
          <c:invertIfNegative val="0"/>
          <c:cat>
            <c:numRef>
              <c:f>Cuadro!$V$13:$V$41</c:f>
              <c:numCache>
                <c:formatCode>General</c:formatCode>
                <c:ptCount val="29"/>
                <c:pt idx="0">
                  <c:v>2022</c:v>
                </c:pt>
                <c:pt idx="2">
                  <c:v>2024</c:v>
                </c:pt>
                <c:pt idx="4">
                  <c:v>2026</c:v>
                </c:pt>
                <c:pt idx="6">
                  <c:v>2028</c:v>
                </c:pt>
                <c:pt idx="8">
                  <c:v>2030</c:v>
                </c:pt>
                <c:pt idx="10">
                  <c:v>2032</c:v>
                </c:pt>
                <c:pt idx="12">
                  <c:v>2034</c:v>
                </c:pt>
                <c:pt idx="14">
                  <c:v>2036</c:v>
                </c:pt>
                <c:pt idx="16">
                  <c:v>2038</c:v>
                </c:pt>
                <c:pt idx="18">
                  <c:v>2040</c:v>
                </c:pt>
                <c:pt idx="20">
                  <c:v>2042</c:v>
                </c:pt>
                <c:pt idx="22">
                  <c:v>2044</c:v>
                </c:pt>
                <c:pt idx="24">
                  <c:v>2046</c:v>
                </c:pt>
                <c:pt idx="26">
                  <c:v>2048</c:v>
                </c:pt>
                <c:pt idx="28">
                  <c:v>2050</c:v>
                </c:pt>
              </c:numCache>
            </c:numRef>
          </c:cat>
          <c:val>
            <c:numRef>
              <c:f>Cuadro!$AD$13:$AD$41</c:f>
              <c:numCache>
                <c:formatCode>_(* #,##0_);_(* \(#,##0\);_(* "-"_);_(@_)</c:formatCode>
                <c:ptCount val="29"/>
                <c:pt idx="0">
                  <c:v>26.407505244249283</c:v>
                </c:pt>
                <c:pt idx="1">
                  <c:v>27.590640919434783</c:v>
                </c:pt>
                <c:pt idx="2">
                  <c:v>27.766841509793004</c:v>
                </c:pt>
                <c:pt idx="3">
                  <c:v>27.958517917028729</c:v>
                </c:pt>
                <c:pt idx="4">
                  <c:v>28.40543640440783</c:v>
                </c:pt>
                <c:pt idx="5">
                  <c:v>29.568782071583716</c:v>
                </c:pt>
                <c:pt idx="6">
                  <c:v>30.303493373270076</c:v>
                </c:pt>
                <c:pt idx="7">
                  <c:v>31.129767038659438</c:v>
                </c:pt>
                <c:pt idx="8">
                  <c:v>32.214403726609774</c:v>
                </c:pt>
                <c:pt idx="9">
                  <c:v>33.232424310333997</c:v>
                </c:pt>
                <c:pt idx="10">
                  <c:v>34.289138064397434</c:v>
                </c:pt>
                <c:pt idx="11">
                  <c:v>35.321879708887188</c:v>
                </c:pt>
                <c:pt idx="12">
                  <c:v>36.421014124269028</c:v>
                </c:pt>
                <c:pt idx="13">
                  <c:v>37.580734636481054</c:v>
                </c:pt>
                <c:pt idx="14">
                  <c:v>38.756133543263495</c:v>
                </c:pt>
                <c:pt idx="15">
                  <c:v>39.966196504282401</c:v>
                </c:pt>
                <c:pt idx="16">
                  <c:v>41.210067575598515</c:v>
                </c:pt>
                <c:pt idx="17">
                  <c:v>42.50056826339187</c:v>
                </c:pt>
                <c:pt idx="18">
                  <c:v>43.833205981551707</c:v>
                </c:pt>
                <c:pt idx="19">
                  <c:v>45.203783641563874</c:v>
                </c:pt>
                <c:pt idx="20">
                  <c:v>46.61739007126409</c:v>
                </c:pt>
                <c:pt idx="21">
                  <c:v>48.075876416778485</c:v>
                </c:pt>
                <c:pt idx="22">
                  <c:v>49.581683793943135</c:v>
                </c:pt>
                <c:pt idx="23">
                  <c:v>51.134944549366196</c:v>
                </c:pt>
                <c:pt idx="24">
                  <c:v>52.736838870628524</c:v>
                </c:pt>
                <c:pt idx="25">
                  <c:v>54.389766938631226</c:v>
                </c:pt>
                <c:pt idx="26">
                  <c:v>56.095501596263276</c:v>
                </c:pt>
                <c:pt idx="27">
                  <c:v>57.855798427481027</c:v>
                </c:pt>
                <c:pt idx="28">
                  <c:v>59.672263563057165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510430712"/>
        <c:axId val="510431496"/>
      </c:barChart>
      <c:catAx>
        <c:axId val="510430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31496"/>
        <c:crosses val="autoZero"/>
        <c:auto val="1"/>
        <c:lblAlgn val="ctr"/>
        <c:lblOffset val="100"/>
        <c:tickLblSkip val="4"/>
        <c:noMultiLvlLbl val="0"/>
      </c:catAx>
      <c:valAx>
        <c:axId val="510431496"/>
        <c:scaling>
          <c:orientation val="minMax"/>
          <c:max val="250"/>
          <c:min val="0"/>
        </c:scaling>
        <c:delete val="0"/>
        <c:axPos val="l"/>
        <c:numFmt formatCode="_(* #,##0_);_(* \(#,##0\);_(* &quot;-&quot;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30712"/>
        <c:crosses val="autoZero"/>
        <c:crossBetween val="between"/>
        <c:majorUnit val="5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76036865964073785"/>
          <c:y val="8.0264298093587538E-2"/>
          <c:w val="0.23746127383591289"/>
          <c:h val="0.5970886006954582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+mn-ea"/>
              <a:cs typeface="+mn-cs"/>
            </a:defRPr>
          </a:pPr>
          <a:endParaRPr lang="es-CL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Overpass" pitchFamily="2" charset="0"/>
        </a:defRPr>
      </a:pPr>
      <a:endParaRPr lang="es-CL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productividad!$F$1</c:f>
              <c:strCache>
                <c:ptCount val="1"/>
                <c:pt idx="0">
                  <c:v>2010-2019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/>
              </a:solidFill>
              <a:ln w="317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F0"/>
              </a:solidFill>
              <a:ln w="3175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productividad!$E$2:$E$8</c:f>
              <c:strCache>
                <c:ptCount val="7"/>
                <c:pt idx="0">
                  <c:v>Agricultura</c:v>
                </c:pt>
                <c:pt idx="1">
                  <c:v>Minería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</c:v>
                </c:pt>
                <c:pt idx="5">
                  <c:v>Transporte </c:v>
                </c:pt>
                <c:pt idx="6">
                  <c:v>Total Economía</c:v>
                </c:pt>
              </c:strCache>
            </c:strRef>
          </c:cat>
          <c:val>
            <c:numRef>
              <c:f>productividad!$F$2:$F$8</c:f>
              <c:numCache>
                <c:formatCode>0.00%</c:formatCode>
                <c:ptCount val="7"/>
                <c:pt idx="0">
                  <c:v>5.0000000000000001E-3</c:v>
                </c:pt>
                <c:pt idx="1">
                  <c:v>-6.2E-2</c:v>
                </c:pt>
                <c:pt idx="2">
                  <c:v>-6.0000000000000001E-3</c:v>
                </c:pt>
                <c:pt idx="3">
                  <c:v>1.7000000000000001E-2</c:v>
                </c:pt>
                <c:pt idx="4">
                  <c:v>-6.0000000000000001E-3</c:v>
                </c:pt>
                <c:pt idx="5">
                  <c:v>2.1999999999999999E-2</c:v>
                </c:pt>
                <c:pt idx="6">
                  <c:v>3.0000000000000001E-3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29144"/>
        <c:axId val="510433064"/>
      </c:barChart>
      <c:catAx>
        <c:axId val="510429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33064"/>
        <c:crosses val="autoZero"/>
        <c:auto val="1"/>
        <c:lblAlgn val="ctr"/>
        <c:lblOffset val="100"/>
        <c:noMultiLvlLbl val="0"/>
      </c:catAx>
      <c:valAx>
        <c:axId val="510433064"/>
        <c:scaling>
          <c:orientation val="minMax"/>
          <c:max val="5.000000000000001E-2"/>
          <c:min val="-7.0000000000000007E-2"/>
        </c:scaling>
        <c:delete val="1"/>
        <c:axPos val="l"/>
        <c:numFmt formatCode="0.00%" sourceLinked="1"/>
        <c:majorTickMark val="none"/>
        <c:minorTickMark val="none"/>
        <c:tickLblPos val="nextTo"/>
        <c:crossAx val="5104291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latin typeface="Overpass" pitchFamily="2" charset="0"/>
        </a:defRPr>
      </a:pPr>
      <a:endParaRPr lang="es-CL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+mn-ea"/>
              <a:cs typeface="+mn-cs"/>
            </a:defRPr>
          </a:pPr>
          <a:endParaRPr lang="es-CL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productividad!$I$1</c:f>
              <c:strCache>
                <c:ptCount val="1"/>
                <c:pt idx="0">
                  <c:v>2023-2050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dkDnDiag">
                <a:fgClr>
                  <a:schemeClr val="accent6"/>
                </a:fgClr>
                <a:bgClr>
                  <a:schemeClr val="bg1"/>
                </a:bgClr>
              </a:pattFill>
              <a:ln w="31750">
                <a:noFill/>
              </a:ln>
              <a:effectLst/>
            </c:spPr>
          </c:dPt>
          <c:dPt>
            <c:idx val="1"/>
            <c:invertIfNegative val="0"/>
            <c:bubble3D val="0"/>
            <c:spPr>
              <a:pattFill prst="dkDnDiag">
                <a:fgClr>
                  <a:schemeClr val="accent2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2"/>
            <c:invertIfNegative val="0"/>
            <c:bubble3D val="0"/>
            <c:spPr>
              <a:pattFill prst="dkDnDiag">
                <a:fgClr>
                  <a:schemeClr val="accent4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3"/>
            <c:invertIfNegative val="0"/>
            <c:bubble3D val="0"/>
            <c:spPr>
              <a:pattFill prst="dkDnDiag">
                <a:fgClr>
                  <a:srgbClr val="FF0000"/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4"/>
            <c:invertIfNegative val="0"/>
            <c:bubble3D val="0"/>
            <c:spPr>
              <a:pattFill prst="dkDnDiag">
                <a:fgClr>
                  <a:schemeClr val="accent1">
                    <a:lumMod val="40000"/>
                    <a:lumOff val="60000"/>
                  </a:schemeClr>
                </a:fgClr>
                <a:bgClr>
                  <a:schemeClr val="bg1"/>
                </a:bgClr>
              </a:patt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pattFill prst="dkDnDiag">
                <a:fgClr>
                  <a:srgbClr val="00B0F0"/>
                </a:fgClr>
                <a:bgClr>
                  <a:schemeClr val="bg1"/>
                </a:bgClr>
              </a:pattFill>
              <a:ln w="31750">
                <a:noFill/>
              </a:ln>
              <a:effectLst/>
            </c:spPr>
          </c:dPt>
          <c:dPt>
            <c:idx val="6"/>
            <c:invertIfNegative val="0"/>
            <c:bubble3D val="0"/>
            <c:spPr>
              <a:solidFill>
                <a:schemeClr val="tx1"/>
              </a:solidFill>
              <a:ln>
                <a:noFill/>
              </a:ln>
              <a:effectLst/>
            </c:spPr>
          </c:dPt>
          <c:dLbls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Overpass" pitchFamily="2" charset="0"/>
                    <a:ea typeface="+mn-ea"/>
                    <a:cs typeface="+mn-cs"/>
                  </a:defRPr>
                </a:pPr>
                <a:endParaRPr lang="es-C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productividad!$E$2:$E$8</c:f>
              <c:strCache>
                <c:ptCount val="7"/>
                <c:pt idx="0">
                  <c:v>Agricultura</c:v>
                </c:pt>
                <c:pt idx="1">
                  <c:v>Minería</c:v>
                </c:pt>
                <c:pt idx="2">
                  <c:v>Manufacturas</c:v>
                </c:pt>
                <c:pt idx="3">
                  <c:v>Comercio</c:v>
                </c:pt>
                <c:pt idx="4">
                  <c:v>Servicios</c:v>
                </c:pt>
                <c:pt idx="5">
                  <c:v>Transporte </c:v>
                </c:pt>
                <c:pt idx="6">
                  <c:v>Total Economía</c:v>
                </c:pt>
              </c:strCache>
            </c:strRef>
          </c:cat>
          <c:val>
            <c:numRef>
              <c:f>productividad!$I$2:$I$8</c:f>
              <c:numCache>
                <c:formatCode>0.00%</c:formatCode>
                <c:ptCount val="7"/>
                <c:pt idx="0">
                  <c:v>0.02</c:v>
                </c:pt>
                <c:pt idx="1">
                  <c:v>-2.1000000000000001E-2</c:v>
                </c:pt>
                <c:pt idx="2">
                  <c:v>1E-3</c:v>
                </c:pt>
                <c:pt idx="3">
                  <c:v>2.1000000000000001E-2</c:v>
                </c:pt>
                <c:pt idx="4">
                  <c:v>2E-3</c:v>
                </c:pt>
                <c:pt idx="5">
                  <c:v>2.5000000000000001E-2</c:v>
                </c:pt>
                <c:pt idx="6">
                  <c:v>6.0000000000000001E-3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10430320"/>
        <c:axId val="510427576"/>
      </c:barChart>
      <c:catAx>
        <c:axId val="510430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+mn-ea"/>
                <a:cs typeface="+mn-cs"/>
              </a:defRPr>
            </a:pPr>
            <a:endParaRPr lang="es-CL"/>
          </a:p>
        </c:txPr>
        <c:crossAx val="510427576"/>
        <c:crosses val="autoZero"/>
        <c:auto val="1"/>
        <c:lblAlgn val="ctr"/>
        <c:lblOffset val="100"/>
        <c:noMultiLvlLbl val="0"/>
      </c:catAx>
      <c:valAx>
        <c:axId val="510427576"/>
        <c:scaling>
          <c:orientation val="minMax"/>
          <c:max val="5.000000000000001E-2"/>
          <c:min val="-7.0000000000000007E-2"/>
        </c:scaling>
        <c:delete val="1"/>
        <c:axPos val="l"/>
        <c:numFmt formatCode="0.00%" sourceLinked="1"/>
        <c:majorTickMark val="none"/>
        <c:minorTickMark val="none"/>
        <c:tickLblPos val="nextTo"/>
        <c:crossAx val="510430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>
          <a:latin typeface="Overpass" pitchFamily="2" charset="0"/>
        </a:defRPr>
      </a:pPr>
      <a:endParaRPr lang="es-CL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8FCF-C86D-4127-934A-7BF226AED282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46DC47-81CA-474F-8C1B-CBD3F479711F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91169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08493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09531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9153255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18029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7830573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11393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66502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7563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002286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GURAS.png" descr="FIGURAS.png">
            <a:extLst>
              <a:ext uri="{FF2B5EF4-FFF2-40B4-BE49-F238E27FC236}">
                <a16:creationId xmlns:a16="http://schemas.microsoft.com/office/drawing/2014/main" xmlns="" id="{8BE646BD-0D77-CC5D-B3B8-2CC16D1FC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0800" y="437255"/>
            <a:ext cx="1327243" cy="2386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26821937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TUDIOS.png" descr="ESTUDIOS.png">
            <a:extLst>
              <a:ext uri="{FF2B5EF4-FFF2-40B4-BE49-F238E27FC236}">
                <a16:creationId xmlns:a16="http://schemas.microsoft.com/office/drawing/2014/main" xmlns="" id="{22FF5BD5-072E-6D70-A3F7-2F785581B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Conector recto 3">
            <a:extLst>
              <a:ext uri="{FF2B5EF4-FFF2-40B4-BE49-F238E27FC236}">
                <a16:creationId xmlns:a16="http://schemas.microsoft.com/office/drawing/2014/main" xmlns="" id="{949617C8-DC97-80CE-F743-7F07FFCEFDD3}"/>
              </a:ext>
            </a:extLst>
          </p:cNvPr>
          <p:cNvSpPr/>
          <p:nvPr/>
        </p:nvSpPr>
        <p:spPr>
          <a:xfrm>
            <a:off x="2373924" y="6530341"/>
            <a:ext cx="3969202" cy="0"/>
          </a:xfrm>
          <a:prstGeom prst="line">
            <a:avLst/>
          </a:prstGeom>
          <a:ln w="3810">
            <a:solidFill>
              <a:srgbClr val="FFFFFF"/>
            </a:solidFill>
            <a:miter/>
          </a:ln>
        </p:spPr>
        <p:txBody>
          <a:bodyPr lIns="45707" rIns="45707"/>
          <a:lstStyle/>
          <a:p>
            <a:endParaRPr sz="1799"/>
          </a:p>
        </p:txBody>
      </p:sp>
      <p:sp>
        <p:nvSpPr>
          <p:cNvPr id="4" name="Triángulo 4">
            <a:extLst>
              <a:ext uri="{FF2B5EF4-FFF2-40B4-BE49-F238E27FC236}">
                <a16:creationId xmlns:a16="http://schemas.microsoft.com/office/drawing/2014/main" xmlns="" id="{29E63D2F-4114-F2E7-BA1F-9D91A8333C98}"/>
              </a:ext>
            </a:extLst>
          </p:cNvPr>
          <p:cNvSpPr/>
          <p:nvPr/>
        </p:nvSpPr>
        <p:spPr>
          <a:xfrm>
            <a:off x="6600349" y="6175666"/>
            <a:ext cx="379116" cy="360219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pic>
        <p:nvPicPr>
          <p:cNvPr id="5" name="Imagen 8" descr="Imagen 8">
            <a:extLst>
              <a:ext uri="{FF2B5EF4-FFF2-40B4-BE49-F238E27FC236}">
                <a16:creationId xmlns:a16="http://schemas.microsoft.com/office/drawing/2014/main" xmlns="" id="{96B379E8-0067-3E39-BAD7-74D5002FA1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114" y="5924499"/>
            <a:ext cx="1573708" cy="69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FIGURAS.png" descr="FIGURAS.png">
            <a:extLst>
              <a:ext uri="{FF2B5EF4-FFF2-40B4-BE49-F238E27FC236}">
                <a16:creationId xmlns:a16="http://schemas.microsoft.com/office/drawing/2014/main" xmlns="" id="{31631234-6E46-A6DA-F8EC-767168B6A1B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159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EA7FF50C-4FAB-0BF3-68ED-B6DE8288DBFF}"/>
              </a:ext>
            </a:extLst>
          </p:cNvPr>
          <p:cNvSpPr txBox="1"/>
          <p:nvPr/>
        </p:nvSpPr>
        <p:spPr>
          <a:xfrm>
            <a:off x="10391972" y="6282702"/>
            <a:ext cx="1297789" cy="369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7" tIns="45707" rIns="45707" bIns="45707" numCol="1" spcCol="38100" rtlCol="0" anchor="t">
            <a:spAutoFit/>
          </a:bodyPr>
          <a:lstStyle/>
          <a:p>
            <a:pPr marL="0" marR="0" indent="0" algn="r" defTabSz="914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7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verpass" pitchFamily="2" charset="77"/>
                <a:ea typeface="+mn-ea"/>
                <a:cs typeface="+mn-cs"/>
                <a:sym typeface="Calibri"/>
              </a:rPr>
              <a:t>Bci Estudios</a:t>
            </a:r>
          </a:p>
        </p:txBody>
      </p:sp>
      <p:pic>
        <p:nvPicPr>
          <p:cNvPr id="8" name="ESTUDIOS.png" descr="ESTUDIOS.png">
            <a:extLst>
              <a:ext uri="{FF2B5EF4-FFF2-40B4-BE49-F238E27FC236}">
                <a16:creationId xmlns:a16="http://schemas.microsoft.com/office/drawing/2014/main" xmlns="" id="{22FF5BD5-072E-6D70-A3F7-2F785581B8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Conector recto 3">
            <a:extLst>
              <a:ext uri="{FF2B5EF4-FFF2-40B4-BE49-F238E27FC236}">
                <a16:creationId xmlns:a16="http://schemas.microsoft.com/office/drawing/2014/main" xmlns="" id="{949617C8-DC97-80CE-F743-7F07FFCEFDD3}"/>
              </a:ext>
            </a:extLst>
          </p:cNvPr>
          <p:cNvSpPr/>
          <p:nvPr userDrawn="1"/>
        </p:nvSpPr>
        <p:spPr>
          <a:xfrm>
            <a:off x="2373924" y="6530341"/>
            <a:ext cx="3969202" cy="0"/>
          </a:xfrm>
          <a:prstGeom prst="line">
            <a:avLst/>
          </a:prstGeom>
          <a:ln w="3810">
            <a:solidFill>
              <a:srgbClr val="FFFFFF"/>
            </a:solidFill>
            <a:miter/>
          </a:ln>
        </p:spPr>
        <p:txBody>
          <a:bodyPr lIns="45707" rIns="45707"/>
          <a:lstStyle/>
          <a:p>
            <a:endParaRPr sz="1799"/>
          </a:p>
        </p:txBody>
      </p:sp>
      <p:sp>
        <p:nvSpPr>
          <p:cNvPr id="10" name="Triángulo 4">
            <a:extLst>
              <a:ext uri="{FF2B5EF4-FFF2-40B4-BE49-F238E27FC236}">
                <a16:creationId xmlns:a16="http://schemas.microsoft.com/office/drawing/2014/main" xmlns="" id="{29E63D2F-4114-F2E7-BA1F-9D91A8333C98}"/>
              </a:ext>
            </a:extLst>
          </p:cNvPr>
          <p:cNvSpPr/>
          <p:nvPr userDrawn="1"/>
        </p:nvSpPr>
        <p:spPr>
          <a:xfrm>
            <a:off x="6600349" y="6175666"/>
            <a:ext cx="379116" cy="360219"/>
          </a:xfrm>
          <a:prstGeom prst="triangle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45707" rIns="45707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9"/>
          </a:p>
        </p:txBody>
      </p:sp>
      <p:pic>
        <p:nvPicPr>
          <p:cNvPr id="11" name="Imagen 8" descr="Imagen 8">
            <a:extLst>
              <a:ext uri="{FF2B5EF4-FFF2-40B4-BE49-F238E27FC236}">
                <a16:creationId xmlns:a16="http://schemas.microsoft.com/office/drawing/2014/main" xmlns="" id="{96B379E8-0067-3E39-BAD7-74D5002FA11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60114" y="5924499"/>
            <a:ext cx="1573708" cy="691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FIGURAS.png" descr="FIGURAS.png">
            <a:extLst>
              <a:ext uri="{FF2B5EF4-FFF2-40B4-BE49-F238E27FC236}">
                <a16:creationId xmlns:a16="http://schemas.microsoft.com/office/drawing/2014/main" xmlns="" id="{31631234-6E46-A6DA-F8EC-767168B6A1B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8159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EA7FF50C-4FAB-0BF3-68ED-B6DE8288DBFF}"/>
              </a:ext>
            </a:extLst>
          </p:cNvPr>
          <p:cNvSpPr txBox="1"/>
          <p:nvPr userDrawn="1"/>
        </p:nvSpPr>
        <p:spPr>
          <a:xfrm>
            <a:off x="10391972" y="6282702"/>
            <a:ext cx="1297789" cy="3692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07" tIns="45707" rIns="45707" bIns="45707" numCol="1" spcCol="38100" rtlCol="0" anchor="t">
            <a:spAutoFit/>
          </a:bodyPr>
          <a:lstStyle/>
          <a:p>
            <a:pPr marL="0" marR="0" indent="0" algn="r" defTabSz="914126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S_tradnl" sz="1799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Overpass" pitchFamily="2" charset="77"/>
                <a:ea typeface="+mn-ea"/>
                <a:cs typeface="+mn-cs"/>
                <a:sym typeface="Calibri"/>
              </a:rPr>
              <a:t>Bci Estudios</a:t>
            </a:r>
          </a:p>
        </p:txBody>
      </p:sp>
    </p:spTree>
    <p:extLst>
      <p:ext uri="{BB962C8B-B14F-4D97-AF65-F5344CB8AC3E}">
        <p14:creationId xmlns:p14="http://schemas.microsoft.com/office/powerpoint/2010/main" val="2293838408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213516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371213937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FIGURAS.png" descr="FIGURAS.png">
            <a:extLst>
              <a:ext uri="{FF2B5EF4-FFF2-40B4-BE49-F238E27FC236}">
                <a16:creationId xmlns:a16="http://schemas.microsoft.com/office/drawing/2014/main" xmlns="" id="{8AB1D3A7-3C06-AD85-8E38-43453363395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62064" y="705613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6" name="Imagen 1" descr="Imagen 1">
            <a:extLst>
              <a:ext uri="{FF2B5EF4-FFF2-40B4-BE49-F238E27FC236}">
                <a16:creationId xmlns:a16="http://schemas.microsoft.com/office/drawing/2014/main" xmlns="" id="{0B05EB64-DA1D-3488-736D-F11531D5BD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1650" y="6331228"/>
            <a:ext cx="692781" cy="45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35425022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3">
            <a:extLst>
              <a:ext uri="{FF2B5EF4-FFF2-40B4-BE49-F238E27FC236}">
                <a16:creationId xmlns="" xmlns:a16="http://schemas.microsoft.com/office/drawing/2014/main" id="{25CCBB8B-4439-1FB5-C84F-73137CBFF6FC}"/>
              </a:ext>
            </a:extLst>
          </p:cNvPr>
          <p:cNvSpPr/>
          <p:nvPr/>
        </p:nvSpPr>
        <p:spPr>
          <a:xfrm>
            <a:off x="1" y="-1"/>
            <a:ext cx="3055175" cy="6858001"/>
          </a:xfrm>
          <a:prstGeom prst="rect">
            <a:avLst/>
          </a:prstGeom>
          <a:solidFill>
            <a:srgbClr val="3B3838"/>
          </a:solidFill>
          <a:ln w="12700">
            <a:miter lim="400000"/>
          </a:ln>
        </p:spPr>
        <p:txBody>
          <a:bodyPr lIns="45695" rIns="45695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8"/>
          </a:p>
        </p:txBody>
      </p:sp>
      <p:pic>
        <p:nvPicPr>
          <p:cNvPr id="3" name="FIGURAS.png" descr="FIGURAS.png">
            <a:extLst>
              <a:ext uri="{FF2B5EF4-FFF2-40B4-BE49-F238E27FC236}">
                <a16:creationId xmlns="" xmlns:a16="http://schemas.microsoft.com/office/drawing/2014/main" id="{F4685FDE-D00E-FF5B-20CB-5C8FAEB4BC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064" y="705614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n 1" descr="Imagen 1">
            <a:extLst>
              <a:ext uri="{FF2B5EF4-FFF2-40B4-BE49-F238E27FC236}">
                <a16:creationId xmlns="" xmlns:a16="http://schemas.microsoft.com/office/drawing/2014/main" id="{3697D218-BD88-A0DA-984E-92F832EB12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81651" y="6331230"/>
            <a:ext cx="692781" cy="457201"/>
          </a:xfrm>
          <a:prstGeom prst="rect">
            <a:avLst/>
          </a:prstGeom>
          <a:ln w="12700">
            <a:miter lim="400000"/>
          </a:ln>
        </p:spPr>
      </p:pic>
      <p:sp>
        <p:nvSpPr>
          <p:cNvPr id="6" name="Rectángulo 3">
            <a:extLst>
              <a:ext uri="{FF2B5EF4-FFF2-40B4-BE49-F238E27FC236}">
                <a16:creationId xmlns="" xmlns:a16="http://schemas.microsoft.com/office/drawing/2014/main" id="{25CCBB8B-4439-1FB5-C84F-73137CBFF6FC}"/>
              </a:ext>
            </a:extLst>
          </p:cNvPr>
          <p:cNvSpPr/>
          <p:nvPr userDrawn="1"/>
        </p:nvSpPr>
        <p:spPr>
          <a:xfrm>
            <a:off x="1" y="-1"/>
            <a:ext cx="3055175" cy="6858001"/>
          </a:xfrm>
          <a:prstGeom prst="rect">
            <a:avLst/>
          </a:prstGeom>
          <a:solidFill>
            <a:srgbClr val="3B3838"/>
          </a:solidFill>
          <a:ln w="12700">
            <a:miter lim="400000"/>
          </a:ln>
        </p:spPr>
        <p:txBody>
          <a:bodyPr lIns="45695" rIns="45695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 sz="1798"/>
          </a:p>
        </p:txBody>
      </p:sp>
      <p:pic>
        <p:nvPicPr>
          <p:cNvPr id="7" name="FIGURAS.png" descr="FIGURAS.png">
            <a:extLst>
              <a:ext uri="{FF2B5EF4-FFF2-40B4-BE49-F238E27FC236}">
                <a16:creationId xmlns="" xmlns:a16="http://schemas.microsoft.com/office/drawing/2014/main" id="{F4685FDE-D00E-FF5B-20CB-5C8FAEB4BC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1064" y="705614"/>
            <a:ext cx="2003714" cy="360219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n 1" descr="Imagen 1">
            <a:extLst>
              <a:ext uri="{FF2B5EF4-FFF2-40B4-BE49-F238E27FC236}">
                <a16:creationId xmlns="" xmlns:a16="http://schemas.microsoft.com/office/drawing/2014/main" id="{3697D218-BD88-A0DA-984E-92F832EB124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281651" y="6331230"/>
            <a:ext cx="692781" cy="45720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15776440"/>
      </p:ext>
    </p:extLst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FIGURAS.png" descr="FIGURAS.png">
            <a:extLst>
              <a:ext uri="{FF2B5EF4-FFF2-40B4-BE49-F238E27FC236}">
                <a16:creationId xmlns="" xmlns:a16="http://schemas.microsoft.com/office/drawing/2014/main" id="{8BE646BD-0D77-CC5D-B3B8-2CC16D1FCA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600800" y="437255"/>
            <a:ext cx="1327243" cy="2386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78907718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8498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81124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51009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345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95273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642772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80643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7059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FBA48B-6AED-4A21-90A1-FD1AE13EC5C3}" type="datetimeFigureOut">
              <a:rPr lang="es-CL" smtClean="0"/>
              <a:t>27-09-2023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958BB-E19F-40A8-8459-C6463A6AC8F7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2681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3" r:id="rId14"/>
    <p:sldLayoutId id="2147483664" r:id="rId15"/>
    <p:sldLayoutId id="2147483665" r:id="rId16"/>
    <p:sldLayoutId id="2147483666" r:id="rId17"/>
    <p:sldLayoutId id="2147483667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chart" Target="../charts/char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adroTexto 12"/>
          <p:cNvSpPr txBox="1"/>
          <p:nvPr/>
        </p:nvSpPr>
        <p:spPr>
          <a:xfrm>
            <a:off x="544673" y="1372310"/>
            <a:ext cx="6204036" cy="17543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rIns="45707">
            <a:spAutoFit/>
          </a:bodyPr>
          <a:lstStyle>
            <a:lvl1pPr>
              <a:lnSpc>
                <a:spcPct val="80000"/>
              </a:lnSpc>
              <a:defRPr sz="4000">
                <a:solidFill>
                  <a:srgbClr val="FFFFFF"/>
                </a:solidFill>
                <a:latin typeface="Overpass Thin"/>
                <a:ea typeface="Overpass Thin"/>
                <a:cs typeface="Overpass Thin"/>
                <a:sym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CL" sz="3600" dirty="0" smtClean="0">
                <a:solidFill>
                  <a:schemeClr val="bg1"/>
                </a:solidFill>
              </a:rPr>
              <a:t>Mirada económica a los impactos del cambio climático en Chile</a:t>
            </a:r>
            <a:endParaRPr lang="es-CL" sz="2400" dirty="0">
              <a:solidFill>
                <a:schemeClr val="bg1"/>
              </a:solidFill>
            </a:endParaRPr>
          </a:p>
        </p:txBody>
      </p:sp>
      <p:sp>
        <p:nvSpPr>
          <p:cNvPr id="3" name="CuadroTexto 12"/>
          <p:cNvSpPr txBox="1"/>
          <p:nvPr/>
        </p:nvSpPr>
        <p:spPr>
          <a:xfrm>
            <a:off x="579272" y="5008442"/>
            <a:ext cx="3473744" cy="6832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07" rIns="45707">
            <a:spAutoFit/>
          </a:bodyPr>
          <a:lstStyle>
            <a:lvl1pPr>
              <a:lnSpc>
                <a:spcPct val="80000"/>
              </a:lnSpc>
              <a:defRPr sz="4000">
                <a:solidFill>
                  <a:srgbClr val="FFFFFF"/>
                </a:solidFill>
                <a:latin typeface="Overpass Thin"/>
                <a:ea typeface="Overpass Thin"/>
                <a:cs typeface="Overpass Thin"/>
                <a:sym typeface="Overpass Thin"/>
              </a:defRPr>
            </a:lvl1pPr>
          </a:lstStyle>
          <a:p>
            <a:r>
              <a:rPr lang="es-CL" sz="1600" dirty="0" smtClean="0"/>
              <a:t>28 septiembre 2023</a:t>
            </a:r>
          </a:p>
          <a:p>
            <a:endParaRPr lang="es-CL" sz="1600" dirty="0"/>
          </a:p>
          <a:p>
            <a:r>
              <a:rPr lang="es-CL" sz="1600" dirty="0" smtClean="0"/>
              <a:t>Fundación Chilena del Pacífico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5284149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2">
            <a:extLst>
              <a:ext uri="{FF2B5EF4-FFF2-40B4-BE49-F238E27FC236}">
                <a16:creationId xmlns="" xmlns:a16="http://schemas.microsoft.com/office/drawing/2014/main" id="{D908DD81-3D8A-A590-C75D-5D88CB8ADDA2}"/>
              </a:ext>
            </a:extLst>
          </p:cNvPr>
          <p:cNvSpPr txBox="1"/>
          <p:nvPr/>
        </p:nvSpPr>
        <p:spPr>
          <a:xfrm>
            <a:off x="445964" y="1799732"/>
            <a:ext cx="2269226" cy="212301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lvl1pPr>
              <a:lnSpc>
                <a:spcPct val="80000"/>
              </a:lnSpc>
              <a:defRPr sz="4000">
                <a:solidFill>
                  <a:srgbClr val="FFFFFF"/>
                </a:solidFill>
                <a:latin typeface="Overpass Thin"/>
                <a:ea typeface="Overpass Thin"/>
                <a:cs typeface="Overpass Thin"/>
                <a:sym typeface="Overpass Thin"/>
              </a:defRPr>
            </a:lvl1pPr>
          </a:lstStyle>
          <a:p>
            <a:pPr>
              <a:lnSpc>
                <a:spcPct val="110000"/>
              </a:lnSpc>
            </a:pPr>
            <a:r>
              <a:rPr lang="es-CL" sz="2399" dirty="0" smtClean="0"/>
              <a:t>Desafíos económicos derivados del calentamiento global</a:t>
            </a:r>
            <a:endParaRPr lang="es-CL" sz="2399" dirty="0"/>
          </a:p>
        </p:txBody>
      </p:sp>
      <p:sp>
        <p:nvSpPr>
          <p:cNvPr id="2" name="Rectángulo 1"/>
          <p:cNvSpPr/>
          <p:nvPr/>
        </p:nvSpPr>
        <p:spPr>
          <a:xfrm>
            <a:off x="3314514" y="668588"/>
            <a:ext cx="817136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578" indent="-285578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La emisión de CO2 llevará a que al 2050 la temperatura se incremente en 1,7 grados promedio </a:t>
            </a:r>
            <a:r>
              <a:rPr lang="es-CL" dirty="0">
                <a:solidFill>
                  <a:schemeClr val="bg2">
                    <a:lumMod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si no actuamos en lo inmediato, con impactos en el crecimiento económico y bienestar social. </a:t>
            </a:r>
            <a:r>
              <a:rPr lang="es-CL" dirty="0" smtClean="0">
                <a:solidFill>
                  <a:schemeClr val="bg2">
                    <a:lumMod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El compromiso de cero emisión permitirá contener los impactos provocados.  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dirty="0" smtClean="0">
              <a:solidFill>
                <a:schemeClr val="bg2">
                  <a:lumMod val="25000"/>
                </a:schemeClr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bg2">
                    <a:lumMod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Por sector económico, la generación eléctrica y transporte son los que presentan las mayores emisiones de CO2.</a:t>
            </a:r>
          </a:p>
          <a:p>
            <a:pPr algn="just">
              <a:spcBef>
                <a:spcPts val="1200"/>
              </a:spcBef>
              <a:spcAft>
                <a:spcPts val="1200"/>
              </a:spcAft>
            </a:pPr>
            <a:endParaRPr lang="es-CL" dirty="0" smtClean="0">
              <a:solidFill>
                <a:schemeClr val="bg2">
                  <a:lumMod val="25000"/>
                </a:schemeClr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Los principales factores detrás de las mayores emisiones de CO2 son el crecimiento económico y el aumento de la población</a:t>
            </a:r>
            <a:r>
              <a:rPr lang="es-CL" dirty="0" smtClean="0">
                <a:solidFill>
                  <a:schemeClr val="bg2">
                    <a:lumMod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. Esto puede ser mitigado a través de una 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mayor eficiencia en el uso de energía y el reemplazo por fuentes verdes.</a:t>
            </a:r>
          </a:p>
        </p:txBody>
      </p:sp>
    </p:spTree>
    <p:extLst>
      <p:ext uri="{BB962C8B-B14F-4D97-AF65-F5344CB8AC3E}">
        <p14:creationId xmlns:p14="http://schemas.microsoft.com/office/powerpoint/2010/main" val="20778519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56206" y="342553"/>
            <a:ext cx="9895970" cy="4308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100000"/>
              </a:lnSpc>
              <a:defRPr sz="2200">
                <a:latin typeface="Overpass Thin"/>
                <a:ea typeface="Overpass Thin"/>
                <a:cs typeface="Overpass Thin"/>
              </a:defRPr>
            </a:lvl1pPr>
          </a:lstStyle>
          <a:p>
            <a:r>
              <a:rPr lang="es-MX" dirty="0" smtClean="0"/>
              <a:t>Mapa a la emisión de carbono en Chile</a:t>
            </a:r>
            <a:endParaRPr lang="es-CL" dirty="0"/>
          </a:p>
        </p:txBody>
      </p:sp>
      <p:sp>
        <p:nvSpPr>
          <p:cNvPr id="14" name="CuadroTexto 13"/>
          <p:cNvSpPr txBox="1"/>
          <p:nvPr/>
        </p:nvSpPr>
        <p:spPr>
          <a:xfrm>
            <a:off x="402544" y="6381284"/>
            <a:ext cx="365997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</a:rPr>
              <a:t>Inventario </a:t>
            </a:r>
            <a:r>
              <a:rPr lang="es-CL" sz="800" dirty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</a:rPr>
              <a:t>Nacional de Emisiones de Gases Efecto Invernadero 2018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42141" y="1334638"/>
            <a:ext cx="501412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Emisión de Carbono por Sector Económico</a:t>
            </a:r>
          </a:p>
          <a:p>
            <a:r>
              <a:rPr lang="es-CL" sz="1100" dirty="0" smtClean="0"/>
              <a:t>(porcentaje)</a:t>
            </a:r>
            <a:endParaRPr lang="es-CL" sz="1100" dirty="0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330" y="1953584"/>
            <a:ext cx="11829535" cy="363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26570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707450"/>
              </p:ext>
            </p:extLst>
          </p:nvPr>
        </p:nvGraphicFramePr>
        <p:xfrm>
          <a:off x="1156913" y="1864496"/>
          <a:ext cx="10008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382938" y="1291159"/>
            <a:ext cx="60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Chile. Emisión de CO2 por sector económico con cambio climático</a:t>
            </a:r>
          </a:p>
          <a:p>
            <a:r>
              <a:rPr lang="es-CL" dirty="0" smtClean="0"/>
              <a:t> </a:t>
            </a:r>
            <a:r>
              <a:rPr lang="es-CL" sz="1200" dirty="0" smtClean="0"/>
              <a:t>(millones toneladas métricas)</a:t>
            </a:r>
            <a:endParaRPr lang="es-CL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36913" y="313494"/>
            <a:ext cx="98271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defRPr sz="2400">
                <a:solidFill>
                  <a:schemeClr val="tx1"/>
                </a:solidFill>
                <a:latin typeface="Overpass Thin"/>
                <a:ea typeface="Overpass Thin"/>
                <a:cs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200" dirty="0" smtClean="0"/>
              <a:t>Emisiones CO2 proyectado para Chile hacia los próximos años sin acción de contención. Reconoce que el camino actual reviste alto riesgo.</a:t>
            </a:r>
            <a:endParaRPr lang="es-CL" sz="2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02544" y="6381284"/>
            <a:ext cx="2226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Banco Central de Chile, </a:t>
            </a:r>
            <a:r>
              <a:rPr lang="es-C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Bci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 Estudios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</p:spTree>
    <p:extLst>
      <p:ext uri="{BB962C8B-B14F-4D97-AF65-F5344CB8AC3E}">
        <p14:creationId xmlns:p14="http://schemas.microsoft.com/office/powerpoint/2010/main" val="29592401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10707450"/>
              </p:ext>
            </p:extLst>
          </p:nvPr>
        </p:nvGraphicFramePr>
        <p:xfrm>
          <a:off x="1156913" y="1864496"/>
          <a:ext cx="10008000" cy="44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382938" y="1291159"/>
            <a:ext cx="60658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Chile. Emisión de CO2 por sector económico con cambio climático</a:t>
            </a:r>
          </a:p>
          <a:p>
            <a:r>
              <a:rPr lang="es-CL" dirty="0" smtClean="0"/>
              <a:t> </a:t>
            </a:r>
            <a:r>
              <a:rPr lang="es-CL" sz="1200" dirty="0" smtClean="0"/>
              <a:t>(millones toneladas métricas)</a:t>
            </a:r>
            <a:endParaRPr lang="es-CL" sz="12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36913" y="313494"/>
            <a:ext cx="98271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defRPr sz="2400">
                <a:solidFill>
                  <a:schemeClr val="tx1"/>
                </a:solidFill>
                <a:latin typeface="Overpass Thin"/>
                <a:ea typeface="Overpass Thin"/>
                <a:cs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200" dirty="0" smtClean="0"/>
              <a:t>Emisiones CO2 proyectado para Chile hacia los próximos años sin acción de contención. Reconoce que el camino actual reviste alto riesgo.</a:t>
            </a:r>
            <a:endParaRPr lang="es-CL" sz="2200" dirty="0"/>
          </a:p>
        </p:txBody>
      </p:sp>
      <p:sp>
        <p:nvSpPr>
          <p:cNvPr id="9" name="CuadroTexto 8"/>
          <p:cNvSpPr txBox="1"/>
          <p:nvPr/>
        </p:nvSpPr>
        <p:spPr>
          <a:xfrm>
            <a:off x="402544" y="6381284"/>
            <a:ext cx="2226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Banco Central de Chile, </a:t>
            </a:r>
            <a:r>
              <a:rPr lang="es-C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Bci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 Estudios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</p:spTree>
    <p:extLst>
      <p:ext uri="{BB962C8B-B14F-4D97-AF65-F5344CB8AC3E}">
        <p14:creationId xmlns:p14="http://schemas.microsoft.com/office/powerpoint/2010/main" val="114693897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37918" y="287005"/>
            <a:ext cx="98271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defRPr sz="2400">
                <a:solidFill>
                  <a:schemeClr val="tx1"/>
                </a:solidFill>
                <a:latin typeface="Overpass Thin"/>
                <a:ea typeface="Overpass Thin"/>
                <a:cs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200" dirty="0" smtClean="0"/>
              <a:t>En Chile, se advierte un fuerte impacto económico al 2050 si no se aborda el impacto climático</a:t>
            </a:r>
            <a:endParaRPr lang="es-CL" sz="2200" dirty="0"/>
          </a:p>
        </p:txBody>
      </p:sp>
      <p:sp>
        <p:nvSpPr>
          <p:cNvPr id="8" name="CuadroTexto 7"/>
          <p:cNvSpPr txBox="1"/>
          <p:nvPr/>
        </p:nvSpPr>
        <p:spPr>
          <a:xfrm>
            <a:off x="132191" y="1687873"/>
            <a:ext cx="40218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Chile. Crecimiento PIB sectorial al 2050</a:t>
            </a:r>
          </a:p>
          <a:p>
            <a:r>
              <a:rPr lang="es-CL" dirty="0" smtClean="0"/>
              <a:t>(</a:t>
            </a:r>
            <a:r>
              <a:rPr lang="es-CL" dirty="0" err="1" smtClean="0"/>
              <a:t>var</a:t>
            </a:r>
            <a:r>
              <a:rPr lang="es-CL" dirty="0" smtClean="0"/>
              <a:t> anual, %)</a:t>
            </a:r>
            <a:endParaRPr lang="es-CL" dirty="0"/>
          </a:p>
        </p:txBody>
      </p:sp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8873524"/>
              </p:ext>
            </p:extLst>
          </p:nvPr>
        </p:nvGraphicFramePr>
        <p:xfrm>
          <a:off x="132191" y="2237977"/>
          <a:ext cx="3672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1" name="Gráfico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8473745"/>
              </p:ext>
            </p:extLst>
          </p:nvPr>
        </p:nvGraphicFramePr>
        <p:xfrm>
          <a:off x="4172899" y="2237977"/>
          <a:ext cx="3672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25" name="Gráfico 2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4580292"/>
              </p:ext>
            </p:extLst>
          </p:nvPr>
        </p:nvGraphicFramePr>
        <p:xfrm>
          <a:off x="8041378" y="2237977"/>
          <a:ext cx="3672000" cy="370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6130371" y="1899424"/>
            <a:ext cx="7168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  <a:latin typeface="Overpass" pitchFamily="2" charset="0"/>
              </a:rPr>
              <a:t>+1°C</a:t>
            </a:r>
            <a:endParaRPr lang="es-CL" sz="2000" dirty="0">
              <a:solidFill>
                <a:srgbClr val="FF0000"/>
              </a:solidFill>
              <a:latin typeface="Overpass" pitchFamily="2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4897121" y="1139976"/>
            <a:ext cx="64516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Chile. Simulación del crecimiento PIB sectorial al 2050 incorporando aumento de temperatura global</a:t>
            </a:r>
          </a:p>
          <a:p>
            <a:r>
              <a:rPr lang="es-CL" dirty="0" smtClean="0"/>
              <a:t>(</a:t>
            </a:r>
            <a:r>
              <a:rPr lang="es-CL" dirty="0" err="1" smtClean="0"/>
              <a:t>var</a:t>
            </a:r>
            <a:r>
              <a:rPr lang="es-CL" dirty="0" smtClean="0"/>
              <a:t> anual, %)</a:t>
            </a:r>
            <a:endParaRPr lang="es-CL" dirty="0"/>
          </a:p>
        </p:txBody>
      </p:sp>
      <p:sp>
        <p:nvSpPr>
          <p:cNvPr id="28" name="CuadroTexto 27"/>
          <p:cNvSpPr txBox="1"/>
          <p:nvPr/>
        </p:nvSpPr>
        <p:spPr>
          <a:xfrm>
            <a:off x="9956372" y="1899424"/>
            <a:ext cx="7777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000" dirty="0" smtClean="0">
                <a:solidFill>
                  <a:srgbClr val="FF0000"/>
                </a:solidFill>
                <a:latin typeface="Overpass" pitchFamily="2" charset="0"/>
              </a:rPr>
              <a:t>+2°C</a:t>
            </a:r>
            <a:endParaRPr lang="es-CL" sz="2000" dirty="0">
              <a:solidFill>
                <a:srgbClr val="FF0000"/>
              </a:solidFill>
              <a:latin typeface="Overpass" pitchFamily="2" charset="0"/>
            </a:endParaRP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357842" y="3609235"/>
            <a:ext cx="3269278" cy="1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uadroTexto 9"/>
          <p:cNvSpPr txBox="1"/>
          <p:nvPr/>
        </p:nvSpPr>
        <p:spPr>
          <a:xfrm>
            <a:off x="3627120" y="3455346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latin typeface="Overpass" pitchFamily="2" charset="0"/>
              </a:rPr>
              <a:t>1,9%</a:t>
            </a:r>
            <a:endParaRPr lang="es-CL" sz="1400" dirty="0">
              <a:latin typeface="Overpass" pitchFamily="2" charset="0"/>
            </a:endParaRPr>
          </a:p>
        </p:txBody>
      </p:sp>
      <p:cxnSp>
        <p:nvCxnSpPr>
          <p:cNvPr id="29" name="Conector recto 28"/>
          <p:cNvCxnSpPr/>
          <p:nvPr/>
        </p:nvCxnSpPr>
        <p:spPr>
          <a:xfrm flipV="1">
            <a:off x="4503091" y="3878795"/>
            <a:ext cx="3254560" cy="11939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uadroTexto 29"/>
          <p:cNvSpPr txBox="1"/>
          <p:nvPr/>
        </p:nvSpPr>
        <p:spPr>
          <a:xfrm>
            <a:off x="7757651" y="3756886"/>
            <a:ext cx="5597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latin typeface="Overpass" pitchFamily="2" charset="0"/>
              </a:rPr>
              <a:t>1,4%</a:t>
            </a:r>
            <a:endParaRPr lang="es-CL" sz="1400" dirty="0">
              <a:latin typeface="Overpass" pitchFamily="2" charset="0"/>
            </a:endParaRPr>
          </a:p>
        </p:txBody>
      </p:sp>
      <p:cxnSp>
        <p:nvCxnSpPr>
          <p:cNvPr id="31" name="Conector recto 30"/>
          <p:cNvCxnSpPr/>
          <p:nvPr/>
        </p:nvCxnSpPr>
        <p:spPr>
          <a:xfrm flipV="1">
            <a:off x="8458818" y="4110816"/>
            <a:ext cx="3254560" cy="11939"/>
          </a:xfrm>
          <a:prstGeom prst="line">
            <a:avLst/>
          </a:prstGeom>
          <a:ln w="3492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CuadroTexto 31"/>
          <p:cNvSpPr txBox="1"/>
          <p:nvPr/>
        </p:nvSpPr>
        <p:spPr>
          <a:xfrm>
            <a:off x="11669118" y="3968866"/>
            <a:ext cx="5581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dirty="0" smtClean="0">
                <a:latin typeface="Overpass" pitchFamily="2" charset="0"/>
              </a:rPr>
              <a:t>1,2%</a:t>
            </a:r>
            <a:endParaRPr lang="es-CL" sz="1400" dirty="0">
              <a:latin typeface="Overpass" pitchFamily="2" charset="0"/>
            </a:endParaRPr>
          </a:p>
        </p:txBody>
      </p:sp>
      <p:sp>
        <p:nvSpPr>
          <p:cNvPr id="33" name="CuadroTexto 32"/>
          <p:cNvSpPr txBox="1"/>
          <p:nvPr/>
        </p:nvSpPr>
        <p:spPr>
          <a:xfrm>
            <a:off x="869172" y="580777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PIB: 702 USD </a:t>
            </a:r>
            <a:r>
              <a:rPr lang="es-CL" sz="2400" dirty="0" err="1" smtClean="0">
                <a:solidFill>
                  <a:schemeClr val="bg2">
                    <a:lumMod val="50000"/>
                  </a:schemeClr>
                </a:solidFill>
              </a:rPr>
              <a:t>Bn</a:t>
            </a: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4" name="CuadroTexto 33"/>
          <p:cNvSpPr txBox="1"/>
          <p:nvPr/>
        </p:nvSpPr>
        <p:spPr>
          <a:xfrm>
            <a:off x="5045402" y="580203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PIB: 670 USD </a:t>
            </a:r>
            <a:r>
              <a:rPr lang="es-CL" sz="2400" dirty="0" err="1" smtClean="0">
                <a:solidFill>
                  <a:schemeClr val="bg2">
                    <a:lumMod val="50000"/>
                  </a:schemeClr>
                </a:solidFill>
              </a:rPr>
              <a:t>Bn</a:t>
            </a: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8830689" y="5807773"/>
            <a:ext cx="219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2400" dirty="0" smtClean="0">
                <a:solidFill>
                  <a:schemeClr val="bg2">
                    <a:lumMod val="50000"/>
                  </a:schemeClr>
                </a:solidFill>
              </a:rPr>
              <a:t>PIB: 640 USD </a:t>
            </a:r>
            <a:r>
              <a:rPr lang="es-CL" sz="2400" dirty="0" err="1" smtClean="0">
                <a:solidFill>
                  <a:schemeClr val="bg2">
                    <a:lumMod val="50000"/>
                  </a:schemeClr>
                </a:solidFill>
              </a:rPr>
              <a:t>Bn</a:t>
            </a:r>
            <a:endParaRPr lang="es-CL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402544" y="6381284"/>
            <a:ext cx="2226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Banco Central de Chile, </a:t>
            </a:r>
            <a:r>
              <a:rPr lang="es-C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Bci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 Estudios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</p:spTree>
    <p:extLst>
      <p:ext uri="{BB962C8B-B14F-4D97-AF65-F5344CB8AC3E}">
        <p14:creationId xmlns:p14="http://schemas.microsoft.com/office/powerpoint/2010/main" val="21078330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1" grpId="0">
        <p:bldAsOne/>
      </p:bldGraphic>
      <p:bldGraphic spid="25" grpId="0">
        <p:bldAsOne/>
      </p:bldGraphic>
      <p:bldP spid="4" grpId="0"/>
      <p:bldP spid="27" grpId="0"/>
      <p:bldP spid="28" grpId="0"/>
      <p:bldP spid="10" grpId="0"/>
      <p:bldP spid="30" grpId="0"/>
      <p:bldP spid="32" grpId="0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uadroTexto 14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36913" y="313494"/>
            <a:ext cx="98271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defRPr sz="2400">
                <a:solidFill>
                  <a:schemeClr val="tx1"/>
                </a:solidFill>
                <a:latin typeface="Overpass Thin"/>
                <a:ea typeface="Overpass Thin"/>
                <a:cs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200" dirty="0" smtClean="0"/>
              <a:t>La inversión en sectores claves tendrá que subir marcadamente al 2050, para hacer frente al cambio climático</a:t>
            </a:r>
            <a:endParaRPr lang="es-CL" sz="2200" dirty="0"/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401296"/>
              </p:ext>
            </p:extLst>
          </p:nvPr>
        </p:nvGraphicFramePr>
        <p:xfrm>
          <a:off x="914401" y="2022602"/>
          <a:ext cx="10678160" cy="41749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errar llave 12"/>
          <p:cNvSpPr/>
          <p:nvPr/>
        </p:nvSpPr>
        <p:spPr>
          <a:xfrm>
            <a:off x="7721801" y="3720134"/>
            <a:ext cx="58683" cy="934744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16" name="CuadroTexto 15"/>
          <p:cNvSpPr txBox="1"/>
          <p:nvPr/>
        </p:nvSpPr>
        <p:spPr>
          <a:xfrm>
            <a:off x="7797663" y="3987450"/>
            <a:ext cx="11937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b="1" dirty="0" smtClean="0"/>
              <a:t>USD 1.007 </a:t>
            </a:r>
            <a:r>
              <a:rPr lang="es-CL" b="1" dirty="0" err="1" smtClean="0"/>
              <a:t>mill</a:t>
            </a:r>
            <a:endParaRPr lang="es-CL" b="1" dirty="0"/>
          </a:p>
        </p:txBody>
      </p:sp>
      <p:sp>
        <p:nvSpPr>
          <p:cNvPr id="17" name="CuadroTexto 16"/>
          <p:cNvSpPr txBox="1"/>
          <p:nvPr/>
        </p:nvSpPr>
        <p:spPr>
          <a:xfrm>
            <a:off x="2117122" y="2481182"/>
            <a:ext cx="34553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b="1" dirty="0" smtClean="0"/>
              <a:t>Total acumulado: USD 3.520 </a:t>
            </a:r>
            <a:r>
              <a:rPr lang="es-CL" b="1" dirty="0" err="1"/>
              <a:t>m</a:t>
            </a:r>
            <a:r>
              <a:rPr lang="es-CL" b="1" dirty="0" err="1" smtClean="0"/>
              <a:t>ill</a:t>
            </a:r>
            <a:endParaRPr lang="es-CL" b="1" dirty="0"/>
          </a:p>
        </p:txBody>
      </p:sp>
      <p:sp>
        <p:nvSpPr>
          <p:cNvPr id="19" name="CuadroTexto 18"/>
          <p:cNvSpPr txBox="1"/>
          <p:nvPr/>
        </p:nvSpPr>
        <p:spPr>
          <a:xfrm>
            <a:off x="3713997" y="1326072"/>
            <a:ext cx="501412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s-CL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dirty="0" smtClean="0"/>
              <a:t>Chile. Trayectoria de inversión anual prevista al 2050 </a:t>
            </a:r>
            <a:endParaRPr lang="es-CL" dirty="0"/>
          </a:p>
          <a:p>
            <a:r>
              <a:rPr lang="es-CL" dirty="0"/>
              <a:t> (Billones de dólares 2023)</a:t>
            </a:r>
          </a:p>
        </p:txBody>
      </p:sp>
      <p:sp>
        <p:nvSpPr>
          <p:cNvPr id="20" name="CuadroTexto 19"/>
          <p:cNvSpPr txBox="1"/>
          <p:nvPr/>
        </p:nvSpPr>
        <p:spPr>
          <a:xfrm>
            <a:off x="402544" y="6381284"/>
            <a:ext cx="222689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Banco Central de Chile, </a:t>
            </a:r>
            <a:r>
              <a:rPr lang="es-C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Bci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 Estudios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</p:spTree>
    <p:extLst>
      <p:ext uri="{BB962C8B-B14F-4D97-AF65-F5344CB8AC3E}">
        <p14:creationId xmlns:p14="http://schemas.microsoft.com/office/powerpoint/2010/main" val="253376121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/>
          <p:cNvSpPr txBox="1"/>
          <p:nvPr/>
        </p:nvSpPr>
        <p:spPr>
          <a:xfrm>
            <a:off x="3137119" y="1236852"/>
            <a:ext cx="5788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algn="ctr">
              <a:defRPr sz="1400">
                <a:solidFill>
                  <a:schemeClr val="bg2">
                    <a:lumMod val="25000"/>
                  </a:schemeClr>
                </a:solidFill>
                <a:latin typeface="Overpass Thin"/>
              </a:defRPr>
            </a:lvl1pPr>
          </a:lstStyle>
          <a:p>
            <a:r>
              <a:rPr lang="es-CL" sz="1600" dirty="0" smtClean="0"/>
              <a:t>Chile. Estimación de la productividad económica por sector</a:t>
            </a:r>
            <a:endParaRPr lang="es-CL" sz="1600" dirty="0"/>
          </a:p>
          <a:p>
            <a:r>
              <a:rPr lang="es-CL" sz="1600" dirty="0" smtClean="0"/>
              <a:t>(porcentaje)</a:t>
            </a:r>
            <a:endParaRPr lang="es-CL" sz="1600" dirty="0"/>
          </a:p>
        </p:txBody>
      </p:sp>
      <p:graphicFrame>
        <p:nvGraphicFramePr>
          <p:cNvPr id="13" name="Gráfico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74237750"/>
              </p:ext>
            </p:extLst>
          </p:nvPr>
        </p:nvGraphicFramePr>
        <p:xfrm>
          <a:off x="334978" y="2043194"/>
          <a:ext cx="54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0834044"/>
              </p:ext>
            </p:extLst>
          </p:nvPr>
        </p:nvGraphicFramePr>
        <p:xfrm>
          <a:off x="6458058" y="2043194"/>
          <a:ext cx="5400000" cy="396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5" name="Conector recto de flecha 4"/>
          <p:cNvCxnSpPr/>
          <p:nvPr/>
        </p:nvCxnSpPr>
        <p:spPr>
          <a:xfrm flipV="1">
            <a:off x="6979920" y="241808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Conector recto de flecha 18"/>
          <p:cNvCxnSpPr/>
          <p:nvPr/>
        </p:nvCxnSpPr>
        <p:spPr>
          <a:xfrm flipV="1">
            <a:off x="7162800" y="241808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Conector recto de flecha 19"/>
          <p:cNvCxnSpPr/>
          <p:nvPr/>
        </p:nvCxnSpPr>
        <p:spPr>
          <a:xfrm flipV="1">
            <a:off x="7843520" y="428752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Conector recto de flecha 21"/>
          <p:cNvCxnSpPr/>
          <p:nvPr/>
        </p:nvCxnSpPr>
        <p:spPr>
          <a:xfrm flipV="1">
            <a:off x="8534400" y="286512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/>
          <p:nvPr/>
        </p:nvCxnSpPr>
        <p:spPr>
          <a:xfrm flipV="1">
            <a:off x="10647680" y="241808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/>
          <p:nvPr/>
        </p:nvCxnSpPr>
        <p:spPr>
          <a:xfrm flipV="1">
            <a:off x="9235440" y="2560320"/>
            <a:ext cx="0" cy="2844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Elipse 8"/>
          <p:cNvSpPr/>
          <p:nvPr/>
        </p:nvSpPr>
        <p:spPr>
          <a:xfrm>
            <a:off x="4717943" y="2560320"/>
            <a:ext cx="1134218" cy="18694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5" name="Elipse 24"/>
          <p:cNvSpPr/>
          <p:nvPr/>
        </p:nvSpPr>
        <p:spPr>
          <a:xfrm>
            <a:off x="10925703" y="2418080"/>
            <a:ext cx="1134218" cy="186944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6" name="CuadroTexto 25">
            <a:extLst>
              <a:ext uri="{FF2B5EF4-FFF2-40B4-BE49-F238E27FC236}">
                <a16:creationId xmlns:a16="http://schemas.microsoft.com/office/drawing/2014/main" xmlns="" id="{EB631B2B-1865-E5B3-DBD4-6A10B31660E3}"/>
              </a:ext>
            </a:extLst>
          </p:cNvPr>
          <p:cNvSpPr txBox="1"/>
          <p:nvPr/>
        </p:nvSpPr>
        <p:spPr>
          <a:xfrm>
            <a:off x="636913" y="313494"/>
            <a:ext cx="9827141" cy="769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lnSpc>
                <a:spcPct val="80000"/>
              </a:lnSpc>
              <a:defRPr sz="2400">
                <a:solidFill>
                  <a:schemeClr val="tx1"/>
                </a:solidFill>
                <a:latin typeface="Overpass Thin"/>
                <a:ea typeface="Overpass Thin"/>
                <a:cs typeface="Overpass Thin"/>
              </a:defRPr>
            </a:lvl1pPr>
          </a:lstStyle>
          <a:p>
            <a:pPr>
              <a:lnSpc>
                <a:spcPct val="100000"/>
              </a:lnSpc>
            </a:pPr>
            <a:r>
              <a:rPr lang="es-MX" sz="2200" dirty="0" smtClean="0"/>
              <a:t>El aumento de la inversión y las metas de emisión neta cero abren una oportunidad para incrementar la productividad de la economía al 2050</a:t>
            </a:r>
            <a:endParaRPr lang="es-CL" sz="2200" dirty="0"/>
          </a:p>
        </p:txBody>
      </p:sp>
      <p:sp>
        <p:nvSpPr>
          <p:cNvPr id="27" name="CuadroTexto 26"/>
          <p:cNvSpPr txBox="1"/>
          <p:nvPr/>
        </p:nvSpPr>
        <p:spPr>
          <a:xfrm>
            <a:off x="402544" y="6381284"/>
            <a:ext cx="245131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ea typeface="Overpass Thin"/>
                <a:cs typeface="Overpass Thin"/>
                <a:sym typeface="Overpass Thin"/>
              </a:rPr>
              <a:t>Fuente: CNP, 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Banco Central de Chile, </a:t>
            </a:r>
            <a:r>
              <a:rPr lang="es-CL" sz="800" dirty="0" err="1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Bci</a:t>
            </a:r>
            <a:r>
              <a:rPr lang="es-CL" sz="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Overpass" pitchFamily="2" charset="0"/>
                <a:sym typeface="Overpass Thin"/>
              </a:rPr>
              <a:t> Estudios</a:t>
            </a:r>
            <a:endParaRPr lang="es-CL" sz="800" dirty="0">
              <a:solidFill>
                <a:schemeClr val="tx1">
                  <a:lumMod val="65000"/>
                  <a:lumOff val="35000"/>
                </a:schemeClr>
              </a:solidFill>
              <a:latin typeface="Overpass" pitchFamily="2" charset="0"/>
              <a:ea typeface="Overpass Thin"/>
              <a:cs typeface="Overpass Thin"/>
              <a:sym typeface="Overpass Thin"/>
            </a:endParaRPr>
          </a:p>
        </p:txBody>
      </p:sp>
    </p:spTree>
    <p:extLst>
      <p:ext uri="{BB962C8B-B14F-4D97-AF65-F5344CB8AC3E}">
        <p14:creationId xmlns:p14="http://schemas.microsoft.com/office/powerpoint/2010/main" val="406630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3" grpId="0">
        <p:bldAsOne/>
      </p:bldGraphic>
      <p:bldGraphic spid="18" grpId="0">
        <p:bldAsOne/>
      </p:bldGraphic>
      <p:bldP spid="9" grpId="0" animBg="1"/>
      <p:bldP spid="2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12">
            <a:extLst>
              <a:ext uri="{FF2B5EF4-FFF2-40B4-BE49-F238E27FC236}">
                <a16:creationId xmlns="" xmlns:a16="http://schemas.microsoft.com/office/drawing/2014/main" id="{D908DD81-3D8A-A590-C75D-5D88CB8ADDA2}"/>
              </a:ext>
            </a:extLst>
          </p:cNvPr>
          <p:cNvSpPr txBox="1"/>
          <p:nvPr/>
        </p:nvSpPr>
        <p:spPr>
          <a:xfrm>
            <a:off x="445964" y="1836308"/>
            <a:ext cx="2269226" cy="87312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695" rIns="45695">
            <a:spAutoFit/>
          </a:bodyPr>
          <a:lstStyle>
            <a:lvl1pPr>
              <a:lnSpc>
                <a:spcPct val="80000"/>
              </a:lnSpc>
              <a:defRPr sz="4000">
                <a:solidFill>
                  <a:srgbClr val="FFFFFF"/>
                </a:solidFill>
                <a:latin typeface="Overpass Thin"/>
                <a:ea typeface="Overpass Thin"/>
                <a:cs typeface="Overpass Thin"/>
                <a:sym typeface="Overpass Thin"/>
              </a:defRPr>
            </a:lvl1pPr>
          </a:lstStyle>
          <a:p>
            <a:pPr>
              <a:lnSpc>
                <a:spcPct val="110000"/>
              </a:lnSpc>
            </a:pPr>
            <a:r>
              <a:rPr lang="es-CL" sz="2399" dirty="0" smtClean="0"/>
              <a:t>Reflexiones finales</a:t>
            </a:r>
            <a:endParaRPr lang="es-CL" sz="2399" dirty="0"/>
          </a:p>
        </p:txBody>
      </p:sp>
      <p:sp>
        <p:nvSpPr>
          <p:cNvPr id="2" name="Rectángulo 1"/>
          <p:cNvSpPr/>
          <p:nvPr/>
        </p:nvSpPr>
        <p:spPr>
          <a:xfrm>
            <a:off x="3210992" y="566165"/>
            <a:ext cx="8501566" cy="5555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El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calentamiento global comienza a mostrar efectos importantes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en algunos sectores 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económicos. 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Impactos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se irán haciendo más marcados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en los próximos años, a medida que continuará subiendo la temperatura de la tierra por efecto de los contaminantes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.</a:t>
            </a: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600" dirty="0" smtClean="0">
              <a:solidFill>
                <a:schemeClr val="tx1">
                  <a:lumMod val="75000"/>
                  <a:lumOff val="25000"/>
                </a:schemeClr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A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nivel país, esto requiere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eliminar fuentes emisoras 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de contaminantes en generación de energía 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y moverse completamente a 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un parque vehicular verde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.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Varios de estos procesos ya están en marcha. </a:t>
            </a:r>
            <a:endParaRPr lang="es-CL" dirty="0" smtClean="0">
              <a:solidFill>
                <a:schemeClr val="tx1">
                  <a:lumMod val="75000"/>
                  <a:lumOff val="25000"/>
                </a:schemeClr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600" dirty="0">
              <a:solidFill>
                <a:schemeClr val="tx1">
                  <a:lumMod val="75000"/>
                  <a:lumOff val="25000"/>
                </a:schemeClr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Pero además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se requiere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avanzar en eficiencia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a nivel de hogares, industria, comercio y construcción</a:t>
            </a: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. Ello abre oportunidades para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mejorar la productividad económica de Chile</a:t>
            </a:r>
            <a:r>
              <a:rPr lang="es-CL" dirty="0" smtClean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.</a:t>
            </a: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s-CL" sz="600" dirty="0">
              <a:solidFill>
                <a:srgbClr val="0070C0"/>
              </a:solidFill>
              <a:latin typeface="Overpass ExtraLight" pitchFamily="2" charset="77"/>
              <a:ea typeface="Overpass Thin"/>
              <a:cs typeface="Overpass Thin"/>
              <a:sym typeface="Overpass Thin"/>
            </a:endParaRPr>
          </a:p>
          <a:p>
            <a:pPr marL="285578" indent="-285578" algn="just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s-CL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Desafío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es gigante, pero </a:t>
            </a:r>
            <a:r>
              <a:rPr lang="es-CL" dirty="0">
                <a:solidFill>
                  <a:srgbClr val="0070C0"/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es necesario moverse con rapidez </a:t>
            </a:r>
            <a:r>
              <a:rPr lang="es-CL" dirty="0">
                <a:solidFill>
                  <a:schemeClr val="tx1">
                    <a:lumMod val="75000"/>
                    <a:lumOff val="25000"/>
                  </a:schemeClr>
                </a:solidFill>
                <a:latin typeface="Overpass ExtraLight" pitchFamily="2" charset="77"/>
                <a:ea typeface="Overpass Thin"/>
                <a:cs typeface="Overpass Thin"/>
                <a:sym typeface="Overpass Thin"/>
              </a:rPr>
              <a:t>de modo de alcanzar el objetivo definido y mitigar impactos económicos y sociales que implica el cambio climático.</a:t>
            </a:r>
          </a:p>
        </p:txBody>
      </p:sp>
    </p:spTree>
    <p:extLst>
      <p:ext uri="{BB962C8B-B14F-4D97-AF65-F5344CB8AC3E}">
        <p14:creationId xmlns:p14="http://schemas.microsoft.com/office/powerpoint/2010/main" val="113796744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1587</TotalTime>
  <Words>583</Words>
  <Application>Microsoft Office PowerPoint</Application>
  <PresentationFormat>Panorámica</PresentationFormat>
  <Paragraphs>66</Paragraphs>
  <Slides>9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Overpass</vt:lpstr>
      <vt:lpstr>Overpass ExtraLight</vt:lpstr>
      <vt:lpstr>Overpass Thin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BCI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JUAN ANGEL SAN MARTIN OJEDA</dc:creator>
  <cp:lastModifiedBy>Felipe Andres Ruiz Saldivia</cp:lastModifiedBy>
  <cp:revision>85</cp:revision>
  <dcterms:created xsi:type="dcterms:W3CDTF">2023-07-18T16:57:18Z</dcterms:created>
  <dcterms:modified xsi:type="dcterms:W3CDTF">2023-09-27T17:52:09Z</dcterms:modified>
</cp:coreProperties>
</file>