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74"/>
  </p:notesMasterIdLst>
  <p:sldIdLst>
    <p:sldId id="256" r:id="rId2"/>
    <p:sldId id="261" r:id="rId3"/>
    <p:sldId id="264" r:id="rId4"/>
    <p:sldId id="262" r:id="rId5"/>
    <p:sldId id="259" r:id="rId6"/>
    <p:sldId id="276" r:id="rId7"/>
    <p:sldId id="349" r:id="rId8"/>
    <p:sldId id="271" r:id="rId9"/>
    <p:sldId id="272" r:id="rId10"/>
    <p:sldId id="277" r:id="rId11"/>
    <p:sldId id="278" r:id="rId12"/>
    <p:sldId id="280" r:id="rId13"/>
    <p:sldId id="281" r:id="rId14"/>
    <p:sldId id="283" r:id="rId15"/>
    <p:sldId id="284" r:id="rId16"/>
    <p:sldId id="286" r:id="rId17"/>
    <p:sldId id="287" r:id="rId18"/>
    <p:sldId id="351" r:id="rId19"/>
    <p:sldId id="301" r:id="rId20"/>
    <p:sldId id="263" r:id="rId21"/>
    <p:sldId id="292" r:id="rId22"/>
    <p:sldId id="294" r:id="rId23"/>
    <p:sldId id="265" r:id="rId24"/>
    <p:sldId id="296" r:id="rId25"/>
    <p:sldId id="298" r:id="rId26"/>
    <p:sldId id="297" r:id="rId27"/>
    <p:sldId id="299" r:id="rId28"/>
    <p:sldId id="300" r:id="rId29"/>
    <p:sldId id="302" r:id="rId30"/>
    <p:sldId id="343" r:id="rId31"/>
    <p:sldId id="310" r:id="rId32"/>
    <p:sldId id="268" r:id="rId33"/>
    <p:sldId id="305" r:id="rId34"/>
    <p:sldId id="344" r:id="rId35"/>
    <p:sldId id="315" r:id="rId36"/>
    <p:sldId id="334" r:id="rId37"/>
    <p:sldId id="346" r:id="rId38"/>
    <p:sldId id="345" r:id="rId39"/>
    <p:sldId id="327" r:id="rId40"/>
    <p:sldId id="328" r:id="rId41"/>
    <p:sldId id="266" r:id="rId42"/>
    <p:sldId id="338" r:id="rId43"/>
    <p:sldId id="339" r:id="rId44"/>
    <p:sldId id="321" r:id="rId45"/>
    <p:sldId id="322" r:id="rId46"/>
    <p:sldId id="323" r:id="rId47"/>
    <p:sldId id="352" r:id="rId48"/>
    <p:sldId id="325" r:id="rId49"/>
    <p:sldId id="311" r:id="rId50"/>
    <p:sldId id="293" r:id="rId51"/>
    <p:sldId id="312" r:id="rId52"/>
    <p:sldId id="313" r:id="rId53"/>
    <p:sldId id="314" r:id="rId54"/>
    <p:sldId id="320" r:id="rId55"/>
    <p:sldId id="348" r:id="rId56"/>
    <p:sldId id="306" r:id="rId57"/>
    <p:sldId id="307" r:id="rId58"/>
    <p:sldId id="308" r:id="rId59"/>
    <p:sldId id="316" r:id="rId60"/>
    <p:sldId id="335" r:id="rId61"/>
    <p:sldId id="329" r:id="rId62"/>
    <p:sldId id="330" r:id="rId63"/>
    <p:sldId id="331" r:id="rId64"/>
    <p:sldId id="303" r:id="rId65"/>
    <p:sldId id="304" r:id="rId66"/>
    <p:sldId id="332" r:id="rId67"/>
    <p:sldId id="333" r:id="rId68"/>
    <p:sldId id="350" r:id="rId69"/>
    <p:sldId id="317" r:id="rId70"/>
    <p:sldId id="318" r:id="rId71"/>
    <p:sldId id="319" r:id="rId72"/>
    <p:sldId id="336"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96FBE4-DB5B-E2CA-7975-BC17392F4363}" name="Andres Culagovski" initials="AC" userId="45f3997cd7e5905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EFEFB3"/>
    <a:srgbClr val="DFEFBF"/>
    <a:srgbClr val="2D7F8A"/>
    <a:srgbClr val="96EA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7" autoAdjust="0"/>
    <p:restoredTop sz="92958" autoAdjust="0"/>
  </p:normalViewPr>
  <p:slideViewPr>
    <p:cSldViewPr snapToGrid="0">
      <p:cViewPr>
        <p:scale>
          <a:sx n="54" d="100"/>
          <a:sy n="54" d="100"/>
        </p:scale>
        <p:origin x="105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microsoft.com/office/2018/10/relationships/authors" Targe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104D9-7E03-448D-87D7-C30383B77556}" type="datetimeFigureOut">
              <a:rPr lang="en-US" smtClean="0"/>
              <a:t>12/18/2022</a:t>
            </a:fld>
            <a:endParaRPr lang="en-U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B35687-201B-4BF5-A88B-A24CF0C716FD}" type="slidenum">
              <a:rPr lang="en-US" smtClean="0"/>
              <a:t>‹Nº›</a:t>
            </a:fld>
            <a:endParaRPr lang="en-US" dirty="0"/>
          </a:p>
        </p:txBody>
      </p:sp>
    </p:spTree>
    <p:extLst>
      <p:ext uri="{BB962C8B-B14F-4D97-AF65-F5344CB8AC3E}">
        <p14:creationId xmlns:p14="http://schemas.microsoft.com/office/powerpoint/2010/main" val="4290557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pesar de la vertiginosa tasa de crecimiento de las energías renovables, es importante tener en cuenta que el consumo global de energía (renovables y no renovables) está creciendo. Aunque el consumo mundial de energía renovable ha aumentado en unos 21 exajulios en la última década, el consumo total de energía ha aumentado en 51 exajulios. El aumento de consumo de combustibles fósiles representó la mayor parte de este crecimiento y todas las categorías de combustibles fósiles mostraron un alza en el consumo durante la década (aunque el crecimiento del carbón fue cercano a cero).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¿Como se asegura que esta tendencia siga creciendo?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crecimiento de las energías renovables ha sido favorecido, en gran medida, por los menores costos tecnológicos. Pero para asegurar su sostenibilidad y factibilidad, los gobiernos juegan un importante rol debiendo implementar políticas para fomentar y apoyar su producción, inversión, uso y su inclusión en la ecuación de desarrollo de una economía moderna y responsable con el medio ambiente, en particular con la reducción de las emisiones globales de gases de efecto invernadero.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CL" sz="1800" dirty="0">
                <a:effectLst/>
                <a:latin typeface="Calibri" panose="020F0502020204030204" pitchFamily="34" charset="0"/>
                <a:ea typeface="Calibri" panose="020F0502020204030204" pitchFamily="34" charset="0"/>
                <a:cs typeface="Times New Roman" panose="02020603050405020304" pitchFamily="18" charset="0"/>
              </a:rPr>
              <a:t>Se espera que el mercado mundial de energías renovables continúe su crecimiento ascendente durante los próximos años, alcanzando los 1.1 billones de dólares (millones de millones) estadounidenses para 2027. Las preocupaciones ambientales relacionadas con los combustibles fósiles, la rápida urbanización y el crecimiento económico en las regiones emergentes son factores importantes que contribuyen a la proyección el crecimiento del mercado.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Marcador de número de diapositiva 3"/>
          <p:cNvSpPr>
            <a:spLocks noGrp="1"/>
          </p:cNvSpPr>
          <p:nvPr>
            <p:ph type="sldNum" sz="quarter" idx="5"/>
          </p:nvPr>
        </p:nvSpPr>
        <p:spPr/>
        <p:txBody>
          <a:bodyPr/>
          <a:lstStyle/>
          <a:p>
            <a:fld id="{02B35687-201B-4BF5-A88B-A24CF0C716FD}" type="slidenum">
              <a:rPr lang="en-US" smtClean="0"/>
              <a:t>22</a:t>
            </a:fld>
            <a:endParaRPr lang="en-US" dirty="0"/>
          </a:p>
        </p:txBody>
      </p:sp>
    </p:spTree>
    <p:extLst>
      <p:ext uri="{BB962C8B-B14F-4D97-AF65-F5344CB8AC3E}">
        <p14:creationId xmlns:p14="http://schemas.microsoft.com/office/powerpoint/2010/main" val="4108559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Leyes Corea:</a:t>
            </a: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Marco de la Pequeña y Mediana Empresa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Facilitación de la Compra de Productos Manufacturados por la Pequeña y Mediana Empresa y Apoyo al Desarrollo de sus Mercados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Casos Especiales Relativos a la Regulación de las Zonas Económicas Especiales de Desarrollo Regional Especializado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Protección y Apoyo a la Microempresa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Medidas Especiales para el Fomento de las Empresas de Riesgo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Apoyo a las Empresas Propiedad de Mujeres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Busca la igualdad económica de género apoyando activamente el establecimiento y las actividades de empresas propiedad de mujeres, elevando el estatus de las mujeres empresarias.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Fomento de las Empresas Creativas por Cuenta Propia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Promoción de la Cooperación Colaborativa entre Grandes Empresas y Pequeñas y Medianas Empresas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Promoción de la Innovación Tecnológica de la Pequeña y Mediana Empresa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Promoción de Actividades Empresariales de Personas con Discapacidad</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Especial de Apoyo a la Pequeña Industria Urbana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Cooperativas de Pequeñas y Medianas Empresas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Promoción de la Pequeña y Mediana Empresa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Especial de Apoyo al Recurso Humano de la Pequeña y Mediana Empresa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Especial para el Desarrollo de Mercados Tradicionales y Zonas Comerciales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Especial para el Fomento de la Transformación Empresarial en la Pequeña y Mediana Empresa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Apoyo al Establecimiento de Pequeñas y Medianas Empresas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Fundación de Garantía de Crédito Regional</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Apoyo a la Protección de las Tecnologías de la Pequeña y Mediana Empresa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Casos Especiales de Apoyo a Tecnoparques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la Corporación Financiera de Tecnología de Corea</a:t>
            </a:r>
            <a:endParaRPr lang="en-US" sz="1800" dirty="0">
              <a:effectLst/>
              <a:latin typeface="Times New Roman" panose="02020603050405020304" pitchFamily="18" charset="0"/>
              <a:ea typeface="Times New Roman" panose="02020603050405020304" pitchFamily="18" charset="0"/>
            </a:endParaRPr>
          </a:p>
          <a:p>
            <a:r>
              <a:rPr lang="en-US" dirty="0"/>
              <a:t> </a:t>
            </a:r>
            <a:r>
              <a:rPr lang="en-US" b="1" dirty="0"/>
              <a:t>Para eliminar Barreras</a:t>
            </a:r>
          </a:p>
          <a:p>
            <a:r>
              <a:rPr lang="es-CL" sz="1800" b="1" dirty="0">
                <a:effectLst/>
                <a:latin typeface="Calibri" panose="020F0502020204030204" pitchFamily="34" charset="0"/>
                <a:ea typeface="Calibri" panose="020F0502020204030204" pitchFamily="34" charset="0"/>
              </a:rPr>
              <a:t>Reforma Normativa para PYMEs y Microempresas</a:t>
            </a:r>
          </a:p>
          <a:p>
            <a:pPr marL="0" marR="0" lvl="0" indent="0" algn="l" defTabSz="914400" rtl="0" eaLnBrk="1" fontAlgn="auto" latinLnBrk="0" hangingPunct="1">
              <a:lnSpc>
                <a:spcPct val="100000"/>
              </a:lnSpc>
              <a:spcBef>
                <a:spcPts val="0"/>
              </a:spcBef>
              <a:spcAft>
                <a:spcPts val="0"/>
              </a:spcAft>
              <a:buClrTx/>
              <a:buSzTx/>
              <a:buFontTx/>
              <a:buNone/>
              <a:tabLst/>
              <a:defRPr/>
            </a:pPr>
            <a:r>
              <a:rPr lang="es-CL" sz="1800" b="1" dirty="0">
                <a:solidFill>
                  <a:srgbClr val="000000"/>
                </a:solidFill>
                <a:effectLst/>
                <a:latin typeface="Calibri" panose="020F0502020204030204" pitchFamily="34" charset="0"/>
                <a:ea typeface="Calibri" panose="020F0502020204030204" pitchFamily="34" charset="0"/>
              </a:rPr>
              <a:t>Expansión de la demanda interna y apoyo a la infraestructura de mercadeo</a:t>
            </a:r>
          </a:p>
          <a:p>
            <a:pPr marL="0" marR="0" lvl="0" indent="0" algn="l" defTabSz="914400" rtl="0" eaLnBrk="1" fontAlgn="auto" latinLnBrk="0" hangingPunct="1">
              <a:lnSpc>
                <a:spcPct val="100000"/>
              </a:lnSpc>
              <a:spcBef>
                <a:spcPts val="0"/>
              </a:spcBef>
              <a:spcAft>
                <a:spcPts val="0"/>
              </a:spcAft>
              <a:buClrTx/>
              <a:buSzTx/>
              <a:buFontTx/>
              <a:buNone/>
              <a:tabLst/>
              <a:defRPr/>
            </a:pPr>
            <a:r>
              <a:rPr lang="es-CL" sz="1800" b="1" dirty="0">
                <a:solidFill>
                  <a:srgbClr val="000000"/>
                </a:solidFill>
                <a:effectLst/>
                <a:latin typeface="Calibri" panose="020F0502020204030204" pitchFamily="34" charset="0"/>
                <a:ea typeface="Calibri" panose="020F0502020204030204" pitchFamily="34" charset="0"/>
              </a:rPr>
              <a:t>Préstamos para políticas orientados a resultados</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L" sz="1800" b="1" dirty="0">
                <a:solidFill>
                  <a:srgbClr val="000000"/>
                </a:solidFill>
                <a:effectLst/>
                <a:latin typeface="Calibri" panose="020F0502020204030204" pitchFamily="34" charset="0"/>
                <a:ea typeface="Calibri" panose="020F0502020204030204" pitchFamily="34" charset="0"/>
              </a:rPr>
              <a:t>Segundas oportunidades y soporte para reinicios</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Times New Roman" panose="02020603050405020304" pitchFamily="18" charset="0"/>
              </a:rPr>
              <a:t>PYMEX: </a:t>
            </a:r>
            <a:r>
              <a:rPr lang="es-CL" sz="1800" dirty="0">
                <a:effectLst/>
                <a:latin typeface="Calibri" panose="020F0502020204030204" pitchFamily="34" charset="0"/>
                <a:ea typeface="Calibri" panose="020F0502020204030204" pitchFamily="34" charset="0"/>
                <a:cs typeface="Calibri" panose="020F0502020204030204" pitchFamily="34" charset="0"/>
              </a:rPr>
              <a:t>En década1960, el gobierno reconoció que la importancia de promover la exportación. En 1962 fueron creados la Asociación Coreana de Promoción del Comercio y de las Inversiones (KOTRA) y el “Comité de Promoción de Exportaciones”. Y en 1967, la Ley de Promoción de Exportaciones y otras dos leyes fueron fusionadas en la Ley de Transacciones Comerciales para hacer el sistema más eficiente. Sin embargo, el enfoque de esas políticas se había centrado en la práctica, en apoyar a las grandes empresas exportadoras. Así, en 1979 fue creada la Corporación de Pequeñas y Medianas Empresas de la República de Corea (SBC), que asumió el papel central de apoyar las exportaciones de las PYMEs, desde finales de los años noventa.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Al ingresar en 1996 a la OMC y a la OCDE y, sobre todo, después del estallido de la crisis financiera asiática a fines de 1997, el gobierno coreano comenzó a percibir la importancia de desarrollar medidas gubernamentales para fortalecer la competitividad de las PYMEs en el mercado global.</a:t>
            </a:r>
          </a:p>
          <a:p>
            <a:pPr marL="0" marR="0" lvl="0" indent="0" algn="just" defTabSz="914400" rtl="0" eaLnBrk="1" fontAlgn="auto" latinLnBrk="0" hangingPunct="1">
              <a:lnSpc>
                <a:spcPct val="100000"/>
              </a:lnSpc>
              <a:spcBef>
                <a:spcPts val="0"/>
              </a:spcBef>
              <a:spcAft>
                <a:spcPts val="0"/>
              </a:spcAft>
              <a:buClrTx/>
              <a:buSzTx/>
              <a:buFontTx/>
              <a:buNone/>
              <a:tabLst/>
              <a:defRPr/>
            </a:pPr>
            <a:r>
              <a:rPr lang="es-CL" sz="1800" dirty="0">
                <a:solidFill>
                  <a:srgbClr val="000000"/>
                </a:solidFill>
                <a:effectLst/>
                <a:latin typeface="Calibri" panose="020F0502020204030204" pitchFamily="34" charset="0"/>
                <a:ea typeface="Calibri" panose="020F0502020204030204" pitchFamily="34" charset="0"/>
              </a:rPr>
              <a:t>Por ejemplo, el Banco de Exportación e Importación (EXIM Bank) les otorgó préstamos para inversiones en el exterior y la SBC estableció el “Centro de Asesoría de Inversiones en el Exterior”, para apoyar su internacionalización. </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s-CL" sz="1800" dirty="0">
                <a:effectLst/>
                <a:latin typeface="Calibri" panose="020F0502020204030204" pitchFamily="34" charset="0"/>
                <a:ea typeface="Calibri" panose="020F0502020204030204" pitchFamily="34" charset="0"/>
              </a:rPr>
              <a:t>En 1992 fue creada la Corporación de Seguros de Exportación de Corea (K-sure), para proporcionarles seguros comerciales</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CL" sz="1800" dirty="0">
                <a:solidFill>
                  <a:srgbClr val="000000"/>
                </a:solidFill>
                <a:effectLst/>
                <a:latin typeface="Calibri" panose="020F0502020204030204" pitchFamily="34" charset="0"/>
                <a:ea typeface="Calibri" panose="020F0502020204030204" pitchFamily="34" charset="0"/>
              </a:rPr>
              <a:t>. La industria exportadora recibió ventajas tributarias, que incluían la rebaja a 0% del IVA y una exención del impuesto especial al consumo, entre otros beneficios.</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Marcador de número de diapositiva 3"/>
          <p:cNvSpPr>
            <a:spLocks noGrp="1"/>
          </p:cNvSpPr>
          <p:nvPr>
            <p:ph type="sldNum" sz="quarter" idx="5"/>
          </p:nvPr>
        </p:nvSpPr>
        <p:spPr/>
        <p:txBody>
          <a:bodyPr/>
          <a:lstStyle/>
          <a:p>
            <a:fld id="{02B35687-201B-4BF5-A88B-A24CF0C716FD}" type="slidenum">
              <a:rPr lang="en-US" smtClean="0"/>
              <a:t>33</a:t>
            </a:fld>
            <a:endParaRPr lang="en-US" dirty="0"/>
          </a:p>
        </p:txBody>
      </p:sp>
    </p:spTree>
    <p:extLst>
      <p:ext uri="{BB962C8B-B14F-4D97-AF65-F5344CB8AC3E}">
        <p14:creationId xmlns:p14="http://schemas.microsoft.com/office/powerpoint/2010/main" val="1052253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Leyes Corea:</a:t>
            </a: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Marco de la Pequeña y Mediana Empresa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Facilitación de la Compra de Productos Manufacturados por la Pequeña y Mediana Empresa y Apoyo al Desarrollo de sus Mercados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Casos Especiales Relativos a la Regulación de las Zonas Económicas Especiales de Desarrollo Regional Especializado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Protección y Apoyo a la Microempresa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Medidas Especiales para el Fomento de las Empresas de Riesgo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Apoyo a las Empresas Propiedad de Mujeres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Busca la igualdad económica de género apoyando activamente el establecimiento y las actividades de empresas propiedad de mujeres, elevando el estatus de las mujeres empresarias.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Fomento de las Empresas Creativas por Cuenta Propia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Promoción de la Cooperación Colaborativa entre Grandes Empresas y Pequeñas y Medianas Empresas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Promoción de la Innovación Tecnológica de la Pequeña y Mediana Empresa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Promoción de Actividades Empresariales de Personas con Discapacidad</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Especial de Apoyo a la Pequeña Industria Urbana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Cooperativas de Pequeñas y Medianas Empresas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Promoción de la Pequeña y Mediana Empresa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Especial de Apoyo al Recurso Humano de la Pequeña y Mediana Empresa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Especial para el Desarrollo de Mercados Tradicionales y Zonas Comerciales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Especial para el Fomento de la Transformación Empresarial en la Pequeña y Mediana Empresa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Apoyo al Establecimiento de Pequeñas y Medianas Empresas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Fundación de Garantía de Crédito Regional</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Apoyo a la Protección de las Tecnologías de la Pequeña y Mediana Empresa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Casos Especiales de Apoyo a Tecnoparques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rPr>
              <a:t>Ley de la Corporación Financiera de Tecnología de Corea</a:t>
            </a:r>
            <a:endParaRPr lang="en-US" sz="1800" dirty="0">
              <a:effectLst/>
              <a:latin typeface="Times New Roman" panose="02020603050405020304" pitchFamily="18" charset="0"/>
              <a:ea typeface="Times New Roman" panose="02020603050405020304" pitchFamily="18" charset="0"/>
            </a:endParaRPr>
          </a:p>
          <a:p>
            <a:r>
              <a:rPr lang="en-US" dirty="0"/>
              <a:t> </a:t>
            </a:r>
            <a:r>
              <a:rPr lang="en-US" b="1" dirty="0"/>
              <a:t>Para eliminar Barreras</a:t>
            </a:r>
          </a:p>
          <a:p>
            <a:r>
              <a:rPr lang="es-CL" sz="1800" b="1" dirty="0">
                <a:effectLst/>
                <a:latin typeface="Calibri" panose="020F0502020204030204" pitchFamily="34" charset="0"/>
                <a:ea typeface="Calibri" panose="020F0502020204030204" pitchFamily="34" charset="0"/>
              </a:rPr>
              <a:t>Reforma Normativa para PYMEs y Microempresas</a:t>
            </a:r>
          </a:p>
          <a:p>
            <a:pPr marL="0" marR="0" lvl="0" indent="0" algn="l" defTabSz="914400" rtl="0" eaLnBrk="1" fontAlgn="auto" latinLnBrk="0" hangingPunct="1">
              <a:lnSpc>
                <a:spcPct val="100000"/>
              </a:lnSpc>
              <a:spcBef>
                <a:spcPts val="0"/>
              </a:spcBef>
              <a:spcAft>
                <a:spcPts val="0"/>
              </a:spcAft>
              <a:buClrTx/>
              <a:buSzTx/>
              <a:buFontTx/>
              <a:buNone/>
              <a:tabLst/>
              <a:defRPr/>
            </a:pPr>
            <a:r>
              <a:rPr lang="es-CL" sz="1800" b="1" dirty="0">
                <a:solidFill>
                  <a:srgbClr val="000000"/>
                </a:solidFill>
                <a:effectLst/>
                <a:latin typeface="Calibri" panose="020F0502020204030204" pitchFamily="34" charset="0"/>
                <a:ea typeface="Calibri" panose="020F0502020204030204" pitchFamily="34" charset="0"/>
              </a:rPr>
              <a:t>Expansión de la demanda interna y apoyo a la infraestructura de mercadeo</a:t>
            </a:r>
          </a:p>
          <a:p>
            <a:pPr marL="0" marR="0" lvl="0" indent="0" algn="l" defTabSz="914400" rtl="0" eaLnBrk="1" fontAlgn="auto" latinLnBrk="0" hangingPunct="1">
              <a:lnSpc>
                <a:spcPct val="100000"/>
              </a:lnSpc>
              <a:spcBef>
                <a:spcPts val="0"/>
              </a:spcBef>
              <a:spcAft>
                <a:spcPts val="0"/>
              </a:spcAft>
              <a:buClrTx/>
              <a:buSzTx/>
              <a:buFontTx/>
              <a:buNone/>
              <a:tabLst/>
              <a:defRPr/>
            </a:pPr>
            <a:r>
              <a:rPr lang="es-CL" sz="1800" b="1" dirty="0">
                <a:solidFill>
                  <a:srgbClr val="000000"/>
                </a:solidFill>
                <a:effectLst/>
                <a:latin typeface="Calibri" panose="020F0502020204030204" pitchFamily="34" charset="0"/>
                <a:ea typeface="Calibri" panose="020F0502020204030204" pitchFamily="34" charset="0"/>
              </a:rPr>
              <a:t>Préstamos para políticas orientados a resultados</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L" sz="1800" b="1" dirty="0">
                <a:solidFill>
                  <a:srgbClr val="000000"/>
                </a:solidFill>
                <a:effectLst/>
                <a:latin typeface="Calibri" panose="020F0502020204030204" pitchFamily="34" charset="0"/>
                <a:ea typeface="Calibri" panose="020F0502020204030204" pitchFamily="34" charset="0"/>
              </a:rPr>
              <a:t>Segundas oportunidades y soporte para reinicios</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Times New Roman" panose="02020603050405020304" pitchFamily="18" charset="0"/>
              </a:rPr>
              <a:t>PYMEX: </a:t>
            </a:r>
            <a:r>
              <a:rPr lang="es-CL" sz="1800" dirty="0">
                <a:effectLst/>
                <a:latin typeface="Calibri" panose="020F0502020204030204" pitchFamily="34" charset="0"/>
                <a:ea typeface="Calibri" panose="020F0502020204030204" pitchFamily="34" charset="0"/>
                <a:cs typeface="Calibri" panose="020F0502020204030204" pitchFamily="34" charset="0"/>
              </a:rPr>
              <a:t>En década1960, el gobierno reconoció que la importancia de promover la exportación. En 1962 fueron creados la Asociación Coreana de Promoción del Comercio y de las Inversiones (KOTRA) y el “Comité de Promoción de Exportaciones”. Y en 1967, la Ley de Promoción de Exportaciones y otras dos leyes fueron fusionadas en la Ley de Transacciones Comerciales para hacer el sistema más eficiente. Sin embargo, el enfoque de esas políticas se había centrado en la práctica, en apoyar a las grandes empresas exportadoras. Así, en 1979 fue creada la Corporación de Pequeñas y Medianas Empresas de la República de Corea (SBC), que asumió el papel central de apoyar las exportaciones de las PYMEs, desde finales de los años noventa.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Al ingresar en 1996 a la OMC y a la OCDE y, sobre todo, después del estallido de la crisis financiera asiática a fines de 1997, el gobierno coreano comenzó a percibir la importancia de desarrollar medidas gubernamentales para fortalecer la competitividad de las PYMEs en el mercado global.</a:t>
            </a:r>
          </a:p>
          <a:p>
            <a:pPr marL="0" marR="0" lvl="0" indent="0" algn="just" defTabSz="914400" rtl="0" eaLnBrk="1" fontAlgn="auto" latinLnBrk="0" hangingPunct="1">
              <a:lnSpc>
                <a:spcPct val="100000"/>
              </a:lnSpc>
              <a:spcBef>
                <a:spcPts val="0"/>
              </a:spcBef>
              <a:spcAft>
                <a:spcPts val="0"/>
              </a:spcAft>
              <a:buClrTx/>
              <a:buSzTx/>
              <a:buFontTx/>
              <a:buNone/>
              <a:tabLst/>
              <a:defRPr/>
            </a:pPr>
            <a:r>
              <a:rPr lang="es-CL" sz="1800" dirty="0">
                <a:solidFill>
                  <a:srgbClr val="000000"/>
                </a:solidFill>
                <a:effectLst/>
                <a:latin typeface="Calibri" panose="020F0502020204030204" pitchFamily="34" charset="0"/>
                <a:ea typeface="Calibri" panose="020F0502020204030204" pitchFamily="34" charset="0"/>
              </a:rPr>
              <a:t>Por ejemplo, el Banco de Exportación e Importación (EXIM Bank) les otorgó préstamos para inversiones en el exterior y la SBC estableció el “Centro de Asesoría de Inversiones en el Exterior”, para apoyar su internacionalización. </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s-CL" sz="1800" dirty="0">
                <a:effectLst/>
                <a:latin typeface="Calibri" panose="020F0502020204030204" pitchFamily="34" charset="0"/>
                <a:ea typeface="Calibri" panose="020F0502020204030204" pitchFamily="34" charset="0"/>
              </a:rPr>
              <a:t>En 1992 fue creada la Corporación de Seguros de Exportación de Corea (K-sure), para proporcionarles seguros comerciales</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CL" sz="1800" dirty="0">
                <a:solidFill>
                  <a:srgbClr val="000000"/>
                </a:solidFill>
                <a:effectLst/>
                <a:latin typeface="Calibri" panose="020F0502020204030204" pitchFamily="34" charset="0"/>
                <a:ea typeface="Calibri" panose="020F0502020204030204" pitchFamily="34" charset="0"/>
              </a:rPr>
              <a:t>. La industria exportadora recibió ventajas tributarias, que incluían la rebaja a 0% del IVA y una exención del impuesto especial al consumo, entre otros beneficios.</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Marcador de número de diapositiva 3"/>
          <p:cNvSpPr>
            <a:spLocks noGrp="1"/>
          </p:cNvSpPr>
          <p:nvPr>
            <p:ph type="sldNum" sz="quarter" idx="5"/>
          </p:nvPr>
        </p:nvSpPr>
        <p:spPr/>
        <p:txBody>
          <a:bodyPr/>
          <a:lstStyle/>
          <a:p>
            <a:fld id="{02B35687-201B-4BF5-A88B-A24CF0C716FD}" type="slidenum">
              <a:rPr lang="en-US" smtClean="0"/>
              <a:t>34</a:t>
            </a:fld>
            <a:endParaRPr lang="en-US" dirty="0"/>
          </a:p>
        </p:txBody>
      </p:sp>
    </p:spTree>
    <p:extLst>
      <p:ext uri="{BB962C8B-B14F-4D97-AF65-F5344CB8AC3E}">
        <p14:creationId xmlns:p14="http://schemas.microsoft.com/office/powerpoint/2010/main" val="1409606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b="1" dirty="0">
                <a:solidFill>
                  <a:srgbClr val="EFEFB3"/>
                </a:solidFill>
                <a:latin typeface="Calibri" panose="020F0502020204030204" pitchFamily="34" charset="0"/>
                <a:ea typeface="Calibri" panose="020F0502020204030204" pitchFamily="34" charset="0"/>
              </a:rPr>
              <a:t>I</a:t>
            </a:r>
            <a:r>
              <a:rPr lang="es-CL" sz="1200" b="1" dirty="0">
                <a:solidFill>
                  <a:srgbClr val="EFEFB3"/>
                </a:solidFill>
                <a:effectLst/>
                <a:latin typeface="Calibri" panose="020F0502020204030204" pitchFamily="34" charset="0"/>
                <a:ea typeface="Calibri" panose="020F0502020204030204" pitchFamily="34" charset="0"/>
              </a:rPr>
              <a:t>nnovación: Fuente de crecimiento</a:t>
            </a:r>
            <a:r>
              <a:rPr lang="es-CL" sz="1200" dirty="0">
                <a:solidFill>
                  <a:srgbClr val="EFEFB3"/>
                </a:solidFill>
                <a:effectLst/>
                <a:latin typeface="Calibri" panose="020F0502020204030204" pitchFamily="34" charset="0"/>
                <a:ea typeface="Calibri" panose="020F0502020204030204" pitchFamily="34" charset="0"/>
              </a:rPr>
              <a:t> y herramienta para combatir los riesgos y amenazas económicas y sociales críticas. Por ejemplo, el consumo de combustibles fósiles, emisiones de CO</a:t>
            </a:r>
            <a:r>
              <a:rPr lang="es-CL" sz="1200" baseline="30000" dirty="0">
                <a:solidFill>
                  <a:srgbClr val="EFEFB3"/>
                </a:solidFill>
                <a:effectLst/>
                <a:latin typeface="Calibri" panose="020F0502020204030204" pitchFamily="34" charset="0"/>
                <a:ea typeface="Calibri" panose="020F0502020204030204" pitchFamily="34" charset="0"/>
              </a:rPr>
              <a:t>2</a:t>
            </a:r>
            <a:r>
              <a:rPr lang="es-CL" sz="1200" dirty="0">
                <a:solidFill>
                  <a:srgbClr val="EFEFB3"/>
                </a:solidFill>
                <a:effectLst/>
                <a:latin typeface="Calibri" panose="020F0502020204030204" pitchFamily="34" charset="0"/>
                <a:ea typeface="Calibri" panose="020F0502020204030204" pitchFamily="34" charset="0"/>
              </a:rPr>
              <a:t>, impacto de calentamiento </a:t>
            </a:r>
            <a:r>
              <a:rPr lang="es-CL" sz="1200" dirty="0">
                <a:solidFill>
                  <a:srgbClr val="EFEFB3"/>
                </a:solidFill>
                <a:latin typeface="Calibri" panose="020F0502020204030204" pitchFamily="34" charset="0"/>
                <a:ea typeface="Calibri" panose="020F0502020204030204" pitchFamily="34" charset="0"/>
              </a:rPr>
              <a:t>global.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L" sz="1200" dirty="0">
              <a:solidFill>
                <a:srgbClr val="EFEFB3"/>
              </a:solidFill>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L" sz="1800" dirty="0">
                <a:effectLst/>
                <a:latin typeface="Calibri" panose="020F0502020204030204" pitchFamily="34" charset="0"/>
                <a:ea typeface="Calibri" panose="020F0502020204030204" pitchFamily="34" charset="0"/>
                <a:cs typeface="Calibri" panose="020F0502020204030204" pitchFamily="34" charset="0"/>
              </a:rPr>
              <a:t>La Sociedad 5.0 se define como “una sociedad centrada en el ser humano que equilibra el avance económico con la resolución de problemas sociales mediante un sistema que integra altamente el ciberespacio y el espacio físico”. Fue propuesto por primera vez en 2016 por Japón como la sociedad futura a la que debería aspirar a ser. Además, la Sociedad 5.0 se redefinió en 2021 como “una sociedad sostenible y resistente que protege la seguridad de las personas y que se da cuenta del bienestar de las personas”. La clave para su realización es el avance de la ciencia, la tecnología y la innovación. Incorporando inteligencia artificial, tecnología cuántica, internet de las cosas IoT y otras tecnologías de vanguardia en todas las industrias y actividades sociales.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L" sz="1200" dirty="0">
              <a:solidFill>
                <a:srgbClr val="EFEFB3"/>
              </a:solidFill>
              <a:latin typeface="Calibri" panose="020F0502020204030204" pitchFamily="34" charset="0"/>
              <a:ea typeface="Calibri" panose="020F0502020204030204" pitchFamily="34" charset="0"/>
            </a:endParaRPr>
          </a:p>
          <a:p>
            <a:pPr marL="0" marR="0" algn="just">
              <a:spcBef>
                <a:spcPts val="0"/>
              </a:spcBef>
              <a:spcAft>
                <a:spcPts val="0"/>
              </a:spcAft>
            </a:pPr>
            <a:r>
              <a:rPr lang="es-CL" sz="1800" b="1" dirty="0">
                <a:effectLst/>
                <a:latin typeface="Calibri" panose="020F0502020204030204" pitchFamily="34" charset="0"/>
                <a:ea typeface="Calibri" panose="020F0502020204030204" pitchFamily="34" charset="0"/>
                <a:cs typeface="Calibri" panose="020F0502020204030204" pitchFamily="34" charset="0"/>
              </a:rPr>
              <a:t>Esta estrategia tiene tres pilares fundamentales</a:t>
            </a:r>
            <a:r>
              <a:rPr lang="es-CL" sz="1800" dirty="0">
                <a:effectLst/>
                <a:latin typeface="Calibri" panose="020F0502020204030204" pitchFamily="34" charset="0"/>
                <a:ea typeface="Calibri" panose="020F0502020204030204" pitchFamily="34" charset="0"/>
                <a:cs typeface="Calibri" panose="020F0502020204030204" pitchFamily="34" charset="0"/>
              </a:rPr>
              <a:t>. </a:t>
            </a:r>
            <a:r>
              <a:rPr lang="es-CL" sz="1800" u="sng" dirty="0">
                <a:effectLst/>
                <a:latin typeface="Calibri" panose="020F0502020204030204" pitchFamily="34" charset="0"/>
                <a:ea typeface="Calibri" panose="020F0502020204030204" pitchFamily="34" charset="0"/>
                <a:cs typeface="Calibri" panose="020F0502020204030204" pitchFamily="34" charset="0"/>
              </a:rPr>
              <a:t>El primero</a:t>
            </a:r>
            <a:r>
              <a:rPr lang="es-CL" sz="1800" dirty="0">
                <a:effectLst/>
                <a:latin typeface="Calibri" panose="020F0502020204030204" pitchFamily="34" charset="0"/>
                <a:ea typeface="Calibri" panose="020F0502020204030204" pitchFamily="34" charset="0"/>
                <a:cs typeface="Calibri" panose="020F0502020204030204" pitchFamily="34" charset="0"/>
              </a:rPr>
              <a:t> es fortalecer las capacidades de investigación y desarrollar los recursos humanos (con foco en mejorar la educación STEM). Utilizando un fondo de dotación universitaria de 10 billones de yenes, se brindará apoyo a largo plazo para realizar universidades de investigación de clase mundial que generen resultados sobresalientes y fomenten personas talentosas que puedan liderar la sociedad.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CL"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CL" sz="1800" u="sng" dirty="0">
                <a:effectLst/>
                <a:latin typeface="Calibri" panose="020F0502020204030204" pitchFamily="34" charset="0"/>
                <a:ea typeface="Calibri" panose="020F0502020204030204" pitchFamily="34" charset="0"/>
                <a:cs typeface="Calibri" panose="020F0502020204030204" pitchFamily="34" charset="0"/>
              </a:rPr>
              <a:t>El segundo</a:t>
            </a:r>
            <a:r>
              <a:rPr lang="es-CL" sz="1800" dirty="0">
                <a:effectLst/>
                <a:latin typeface="Calibri" panose="020F0502020204030204" pitchFamily="34" charset="0"/>
                <a:ea typeface="Calibri" panose="020F0502020204030204" pitchFamily="34" charset="0"/>
                <a:cs typeface="Calibri" panose="020F0502020204030204" pitchFamily="34" charset="0"/>
              </a:rPr>
              <a:t> pilar es la promoción estratégica de tecnología avanzada y emergente. Con I+D se pueden generar cambios transformadores, como la IA y la tecnología cuántica. Con respecto a la tecnología cuántica, se estableció como objetivo contar con 10 millones de usuarios en Japón para 2030, lograr una producción en la escala de 50 billones de yenes y crear nuevas empresas de unicornios cuánticos. Con ese fin, se fortalecerán los centros de innovación para la industria, la academia y la colaboración gubernamental en todos los niveles, desde la investigación básica hasta la implementación social, y se promoverá la utilización de tales tecnologías de punta.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CL"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CL" sz="1800" dirty="0">
                <a:effectLst/>
                <a:latin typeface="Calibri" panose="020F0502020204030204" pitchFamily="34" charset="0"/>
                <a:ea typeface="Calibri" panose="020F0502020204030204" pitchFamily="34" charset="0"/>
                <a:cs typeface="Calibri" panose="020F0502020204030204" pitchFamily="34" charset="0"/>
              </a:rPr>
              <a:t>Con las capacidades desarrolladas a través de estos dos pilares, la creación de un ecosistema de innovación, el tercer pilar será un cambio de juego en la realización de la sociedad futura. Al reforzar las iniciativas para el avance del mercado de capital de riesgo, se desarrollará un mecanismo más fuerte para el nacimiento y crecimiento continuo de nuevas empresas que conducen a la innovación. Además, la inversión en I+D público-privada se ampliará mediante incentivos fiscales a la I+D y el programa japonés SBIR (Small Business Innovation Research).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L" sz="1200" dirty="0">
              <a:solidFill>
                <a:srgbClr val="EFEFB3"/>
              </a:solidFill>
              <a:latin typeface="Calibri" panose="020F0502020204030204" pitchFamily="34" charset="0"/>
              <a:ea typeface="Calibri" panose="020F0502020204030204" pitchFamily="34" charset="0"/>
            </a:endParaRPr>
          </a:p>
          <a:p>
            <a:endParaRPr lang="en-US" dirty="0"/>
          </a:p>
        </p:txBody>
      </p:sp>
      <p:sp>
        <p:nvSpPr>
          <p:cNvPr id="4" name="Marcador de número de diapositiva 3"/>
          <p:cNvSpPr>
            <a:spLocks noGrp="1"/>
          </p:cNvSpPr>
          <p:nvPr>
            <p:ph type="sldNum" sz="quarter" idx="5"/>
          </p:nvPr>
        </p:nvSpPr>
        <p:spPr/>
        <p:txBody>
          <a:bodyPr/>
          <a:lstStyle/>
          <a:p>
            <a:fld id="{02B35687-201B-4BF5-A88B-A24CF0C716FD}" type="slidenum">
              <a:rPr lang="en-US" smtClean="0"/>
              <a:t>37</a:t>
            </a:fld>
            <a:endParaRPr lang="en-US" dirty="0"/>
          </a:p>
        </p:txBody>
      </p:sp>
    </p:spTree>
    <p:extLst>
      <p:ext uri="{BB962C8B-B14F-4D97-AF65-F5344CB8AC3E}">
        <p14:creationId xmlns:p14="http://schemas.microsoft.com/office/powerpoint/2010/main" val="584711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algn="just">
              <a:spcBef>
                <a:spcPts val="0"/>
              </a:spcBef>
              <a:spcAft>
                <a:spcPts val="0"/>
              </a:spcAft>
            </a:pPr>
            <a:r>
              <a:rPr lang="es-CL" sz="1800" b="1" dirty="0">
                <a:effectLst/>
                <a:latin typeface="Calibri" panose="020F0502020204030204" pitchFamily="34" charset="0"/>
                <a:ea typeface="Calibri" panose="020F0502020204030204" pitchFamily="34" charset="0"/>
                <a:cs typeface="Calibri" panose="020F0502020204030204" pitchFamily="34" charset="0"/>
              </a:rPr>
              <a:t>Políticas a Implementar en el Corto Plazo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CL" sz="1800" dirty="0">
                <a:effectLst/>
                <a:latin typeface="Calibri" panose="020F0502020204030204" pitchFamily="34" charset="0"/>
                <a:ea typeface="Calibri" panose="020F0502020204030204" pitchFamily="34" charset="0"/>
                <a:cs typeface="Calibri" panose="020F0502020204030204" pitchFamily="34" charset="0"/>
              </a:rPr>
              <a:t>Las políticas del gobierno nacional que requerían acción inmediata para lanzar la estrategia "Innovación 25" se enumeran a continuación.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CL"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CL" sz="1800" b="1" dirty="0">
                <a:effectLst/>
                <a:latin typeface="Calibri" panose="020F0502020204030204" pitchFamily="34" charset="0"/>
                <a:ea typeface="Calibri" panose="020F0502020204030204" pitchFamily="34" charset="0"/>
                <a:cs typeface="Calibri" panose="020F0502020204030204" pitchFamily="34" charset="0"/>
              </a:rPr>
              <a:t>1. Los problemas ambientales globales como motor del crecimiento económico y la contribución internacional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CL" sz="1800" u="sng" dirty="0">
                <a:effectLst/>
                <a:latin typeface="Calibri" panose="020F0502020204030204" pitchFamily="34" charset="0"/>
                <a:ea typeface="Calibri" panose="020F0502020204030204" pitchFamily="34" charset="0"/>
                <a:cs typeface="Calibri" panose="020F0502020204030204" pitchFamily="34" charset="0"/>
              </a:rPr>
              <a:t>Principales acciones requeridas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Calibri" panose="020F0502020204030204" pitchFamily="34" charset="0"/>
              </a:rPr>
              <a:t>Promover colaboraciones y transferencias tecnológicas y programas internacionales conjuntos de investigación y verificación para cuestiones ambientales globales (por ejemplo, desarrollar medidas efectivas para implementar a través de Acción Oficial para el Desarrollo - AOD, 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Calibri" panose="020F0502020204030204" pitchFamily="34" charset="0"/>
              </a:rPr>
              <a:t>Fomentar líderes de clase mundial en el área del medio ambiente global.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Calibri" panose="020F0502020204030204" pitchFamily="34" charset="0"/>
              </a:rPr>
              <a:t>Acelerar la expansión internacional de la tecnología ambiental, incluida la estandarización internacional.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Calibri" panose="020F0502020204030204" pitchFamily="34" charset="0"/>
              </a:rPr>
              <a:t>Implementar políticas efectivas para promover negocios relacionados con el medio ambiente.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Calibri" panose="020F0502020204030204" pitchFamily="34" charset="0"/>
              </a:rPr>
              <a:t>Promover la diplomacia basada en el medio ambiente.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CL" sz="1800" b="1" dirty="0">
                <a:effectLst/>
                <a:latin typeface="Calibri" panose="020F0502020204030204" pitchFamily="34" charset="0"/>
                <a:ea typeface="Calibri" panose="020F0502020204030204" pitchFamily="34" charset="0"/>
                <a:cs typeface="Calibri" panose="020F0502020204030204" pitchFamily="34" charset="0"/>
              </a:rPr>
              <a:t>2. Duplicar la inversión para la próxima generación (incluida la inversión para la generación más joven y la expansión del uso de TI)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CL" sz="1800" u="sng" dirty="0">
                <a:effectLst/>
                <a:latin typeface="Calibri" panose="020F0502020204030204" pitchFamily="34" charset="0"/>
                <a:ea typeface="Calibri" panose="020F0502020204030204" pitchFamily="34" charset="0"/>
                <a:cs typeface="Calibri" panose="020F0502020204030204" pitchFamily="34" charset="0"/>
              </a:rPr>
              <a:t>Acciones importantes requeridas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Calibri" panose="020F0502020204030204" pitchFamily="34" charset="0"/>
              </a:rPr>
              <a:t>Ampliar las oportunidades para que los jóvenes tengan interacciones internacionales.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Calibri" panose="020F0502020204030204" pitchFamily="34" charset="0"/>
              </a:rPr>
              <a:t>Brindar oportunidades para estudiantes de secundaria y preparatoria con sus contrapartes en Asia.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Calibri" panose="020F0502020204030204" pitchFamily="34" charset="0"/>
              </a:rPr>
              <a:t>Ampliar los programas de intercambio en el extranjero para estudiantes universitarios y académicos.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Calibri" panose="020F0502020204030204" pitchFamily="34" charset="0"/>
              </a:rPr>
              <a:t>Ampliar las becas y otras medidas para fomentar los retos creativos y emprendedores de los jóvenes.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Calibri" panose="020F0502020204030204" pitchFamily="34" charset="0"/>
              </a:rPr>
              <a:t>Mejorar la educación en ciencias y matemáticas.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Calibri" panose="020F0502020204030204" pitchFamily="34" charset="0"/>
              </a:rPr>
              <a:t>Ampliar el uso y la aplicación de TI para mejorar la productividad (por ejemplo, desarrollar una infraestructura de TI abierta y universal).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CL"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CL" sz="1800" b="1" dirty="0">
                <a:effectLst/>
                <a:latin typeface="Calibri" panose="020F0502020204030204" pitchFamily="34" charset="0"/>
                <a:ea typeface="Calibri" panose="020F0502020204030204" pitchFamily="34" charset="0"/>
                <a:cs typeface="Calibri" panose="020F0502020204030204" pitchFamily="34" charset="0"/>
              </a:rPr>
              <a:t>3. Reforma universitaria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CL" sz="1800" u="sng" dirty="0">
                <a:effectLst/>
                <a:latin typeface="Calibri" panose="020F0502020204030204" pitchFamily="34" charset="0"/>
                <a:ea typeface="Calibri" panose="020F0502020204030204" pitchFamily="34" charset="0"/>
                <a:cs typeface="Calibri" panose="020F0502020204030204" pitchFamily="34" charset="0"/>
              </a:rPr>
              <a:t>Principales acciones requeridas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Calibri" panose="020F0502020204030204" pitchFamily="34" charset="0"/>
              </a:rPr>
              <a:t>Promover la internacionalización en las escuelas y facultades de pregrado y posgrado.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Calibri" panose="020F0502020204030204" pitchFamily="34" charset="0"/>
              </a:rPr>
              <a:t>Incrementar la competitividad internacional en la educación y la investigación en las universidades.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Calibri" panose="020F0502020204030204" pitchFamily="34" charset="0"/>
              </a:rPr>
              <a:t>Revisar la distinción entre las artes y las ciencias en los exámenes de ingreso a la universidad y las escuelas y facultades de pregrado.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Calibri" panose="020F0502020204030204" pitchFamily="34" charset="0"/>
              </a:rPr>
              <a:t>Mejorar las capacidades de investigación después de revisar los sistemas de financiación actuales, incluida la asignación de fondos y la distribución.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Calibri" panose="020F0502020204030204" pitchFamily="34" charset="0"/>
              </a:rPr>
              <a:t>Mejorar las capacidades educativas de las universidades para que incluyan educación continua para la comunidad y el público en general.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CL" sz="1800" b="1" dirty="0">
                <a:effectLst/>
                <a:latin typeface="Calibri" panose="020F0502020204030204" pitchFamily="34" charset="0"/>
                <a:ea typeface="Calibri" panose="020F0502020204030204" pitchFamily="34" charset="0"/>
                <a:cs typeface="Calibri" panose="020F0502020204030204" pitchFamily="34" charset="0"/>
              </a:rPr>
              <a:t>4. Aumento de la inversión en ciencia y tecnología para garantizar que la estrategia Innovación 25 genere valor real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CL" sz="1800" u="sng" dirty="0">
                <a:effectLst/>
                <a:latin typeface="Calibri" panose="020F0502020204030204" pitchFamily="34" charset="0"/>
                <a:ea typeface="Calibri" panose="020F0502020204030204" pitchFamily="34" charset="0"/>
                <a:cs typeface="Calibri" panose="020F0502020204030204" pitchFamily="34" charset="0"/>
              </a:rPr>
              <a:t>Principales acciones requeridas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Calibri" panose="020F0502020204030204" pitchFamily="34" charset="0"/>
              </a:rPr>
              <a:t>Financiar una base diversa de investigación científica fundamental que se requiere para la innovación en los próximos 20 años y brindar apoyo financiero a jóvenes investigadores con potencial de liderazgo.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Calibri" panose="020F0502020204030204" pitchFamily="34" charset="0"/>
              </a:rPr>
              <a:t>Revisar los procesos actuales de evaluación de la innovación, incluida la investigación tecnológica de vanguardia, desarrollar mecanismos para transferir conocimientos científicos para que los beneficios se materialicen más rápidamente y establecer programas de estímulo iniciados por el gobierno para desencadenar la demanda inicial de nuevas tecnologías.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Calibri" panose="020F0502020204030204" pitchFamily="34" charset="0"/>
              </a:rPr>
              <a:t>Fomentar la investigación de vanguardia.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Calibri" panose="020F0502020204030204" pitchFamily="34" charset="0"/>
              </a:rPr>
              <a:t>Promover la inversión en investigación y desarrollo en diversos sectores empresariales.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Calibri" panose="020F0502020204030204" pitchFamily="34" charset="0"/>
              </a:rPr>
              <a:t>Proporcionar mecanismos para las interacciones entre los sectores académico y empresarial que trascienden los límites disciplinarios y organizativos tradicionales.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CL" sz="1800" b="1" dirty="0">
                <a:effectLst/>
                <a:latin typeface="Calibri" panose="020F0502020204030204" pitchFamily="34" charset="0"/>
                <a:ea typeface="Calibri" panose="020F0502020204030204" pitchFamily="34" charset="0"/>
                <a:cs typeface="Calibri" panose="020F0502020204030204" pitchFamily="34" charset="0"/>
              </a:rPr>
              <a:t>5. Revisión de la innovación: reglamentos, sistemas sociales, normas y reglas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CL" sz="1800" u="sng" dirty="0">
                <a:effectLst/>
                <a:latin typeface="Calibri" panose="020F0502020204030204" pitchFamily="34" charset="0"/>
                <a:ea typeface="Calibri" panose="020F0502020204030204" pitchFamily="34" charset="0"/>
                <a:cs typeface="Calibri" panose="020F0502020204030204" pitchFamily="34" charset="0"/>
              </a:rPr>
              <a:t>Principales acciones requeridas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Calibri" panose="020F0502020204030204" pitchFamily="34" charset="0"/>
              </a:rPr>
              <a:t>Revisar reglamentos y normas que fomenten la "innovación de servicios".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Calibri" panose="020F0502020204030204" pitchFamily="34" charset="0"/>
              </a:rPr>
              <a:t>Revisar la normativa para mejorar la eficiencia de la distribución física, logística, 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Calibri" panose="020F0502020204030204" pitchFamily="34" charset="0"/>
              </a:rPr>
              <a:t>Implementar políticas para crear sistemas e infraestructuras sociales que aceleren y refuercen la innovación (como zonas libres de regulaciones especiales).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Calibri" panose="020F0502020204030204" pitchFamily="34" charset="0"/>
              </a:rPr>
              <a:t>Revisar las normas y reglas relacionadas con el empleo para que fomenten el emprendimiento y la innovación.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Marcador de número de diapositiva 3"/>
          <p:cNvSpPr>
            <a:spLocks noGrp="1"/>
          </p:cNvSpPr>
          <p:nvPr>
            <p:ph type="sldNum" sz="quarter" idx="5"/>
          </p:nvPr>
        </p:nvSpPr>
        <p:spPr/>
        <p:txBody>
          <a:bodyPr/>
          <a:lstStyle/>
          <a:p>
            <a:fld id="{02B35687-201B-4BF5-A88B-A24CF0C716FD}" type="slidenum">
              <a:rPr lang="en-US" smtClean="0"/>
              <a:t>38</a:t>
            </a:fld>
            <a:endParaRPr lang="en-US" dirty="0"/>
          </a:p>
        </p:txBody>
      </p:sp>
    </p:spTree>
    <p:extLst>
      <p:ext uri="{BB962C8B-B14F-4D97-AF65-F5344CB8AC3E}">
        <p14:creationId xmlns:p14="http://schemas.microsoft.com/office/powerpoint/2010/main" val="2640605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marR="0" indent="-285750" algn="just">
              <a:spcBef>
                <a:spcPts val="0"/>
              </a:spcBef>
              <a:spcAft>
                <a:spcPts val="0"/>
              </a:spcAft>
              <a:buFont typeface="Wingdings" panose="05000000000000000000" pitchFamily="2" charset="2"/>
              <a:buChar char="§"/>
            </a:pPr>
            <a:endParaRPr lang="en-US" sz="1200" dirty="0">
              <a:solidFill>
                <a:srgbClr val="FFFF9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s-CL" sz="1200" dirty="0">
                <a:solidFill>
                  <a:srgbClr val="EFEFB3"/>
                </a:solidFill>
                <a:effectLst/>
                <a:latin typeface="Calibri" panose="020F0502020204030204" pitchFamily="34" charset="0"/>
                <a:ea typeface="Calibri" panose="020F0502020204030204" pitchFamily="34" charset="0"/>
                <a:cs typeface="Calibri" panose="020F0502020204030204" pitchFamily="34" charset="0"/>
              </a:rPr>
              <a:t>Involucró a prácticamente todos los sectores de la sociedad: gobierno, sector privado, PYMEs, ONG, academia</a:t>
            </a:r>
            <a:endParaRPr lang="en-US" sz="1200" dirty="0">
              <a:solidFill>
                <a:srgbClr val="EFEFB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s-CL" sz="1200" dirty="0">
                <a:solidFill>
                  <a:srgbClr val="EFEFB3"/>
                </a:solidFill>
                <a:effectLst/>
                <a:latin typeface="Calibri" panose="020F0502020204030204" pitchFamily="34" charset="0"/>
                <a:ea typeface="Calibri" panose="020F0502020204030204" pitchFamily="34" charset="0"/>
                <a:cs typeface="Calibri" panose="020F0502020204030204" pitchFamily="34" charset="0"/>
              </a:rPr>
              <a:t>Promovió intercambios y colaboraciones internacionales en la materia.</a:t>
            </a:r>
            <a:endParaRPr lang="en-US" sz="1200" dirty="0">
              <a:solidFill>
                <a:srgbClr val="EFEFB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s-CL" sz="1200" dirty="0">
                <a:solidFill>
                  <a:srgbClr val="EFEFB3"/>
                </a:solidFill>
                <a:effectLst/>
                <a:latin typeface="Calibri" panose="020F0502020204030204" pitchFamily="34" charset="0"/>
                <a:ea typeface="Calibri" panose="020F0502020204030204" pitchFamily="34" charset="0"/>
                <a:cs typeface="Calibri" panose="020F0502020204030204" pitchFamily="34" charset="0"/>
              </a:rPr>
              <a:t>Se pensó como parte de la solución de varios problemas: por ejemplo, cambio climático, o los problemas sociales.</a:t>
            </a:r>
            <a:endParaRPr lang="en-US" sz="1200" dirty="0">
              <a:solidFill>
                <a:srgbClr val="EFEFB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s-CL" sz="1200" dirty="0">
                <a:solidFill>
                  <a:srgbClr val="EFEFB3"/>
                </a:solidFill>
                <a:effectLst/>
                <a:latin typeface="Calibri" panose="020F0502020204030204" pitchFamily="34" charset="0"/>
                <a:ea typeface="Calibri" panose="020F0502020204030204" pitchFamily="34" charset="0"/>
                <a:cs typeface="Calibri" panose="020F0502020204030204" pitchFamily="34" charset="0"/>
              </a:rPr>
              <a:t>Se abordó desde un punto de vista cultural y valórico de la sociedad japonesa.</a:t>
            </a:r>
            <a:endParaRPr lang="en-US" sz="1200" dirty="0">
              <a:solidFill>
                <a:srgbClr val="EFEFB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s-CL" sz="1200" dirty="0">
                <a:solidFill>
                  <a:srgbClr val="EFEFB3"/>
                </a:solidFill>
                <a:effectLst/>
                <a:latin typeface="Calibri" panose="020F0502020204030204" pitchFamily="34" charset="0"/>
                <a:ea typeface="Calibri" panose="020F0502020204030204" pitchFamily="34" charset="0"/>
                <a:cs typeface="Calibri" panose="020F0502020204030204" pitchFamily="34" charset="0"/>
              </a:rPr>
              <a:t>Involucró todos los niveles de formación de estudiantes y profesionales, desde la enseñanza básica hacia adelante, incluida la promoción del talento humano.</a:t>
            </a:r>
            <a:endParaRPr lang="en-US" sz="1200" dirty="0">
              <a:solidFill>
                <a:srgbClr val="EFEFB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s-CL" sz="1200" dirty="0">
                <a:solidFill>
                  <a:srgbClr val="EFEFB3"/>
                </a:solidFill>
                <a:effectLst/>
                <a:latin typeface="Calibri" panose="020F0502020204030204" pitchFamily="34" charset="0"/>
                <a:ea typeface="Calibri" panose="020F0502020204030204" pitchFamily="34" charset="0"/>
                <a:cs typeface="Calibri" panose="020F0502020204030204" pitchFamily="34" charset="0"/>
              </a:rPr>
              <a:t>Creó una institucionalidad a cargo (con un ministro a cargo de la innovación y una "Misión Especial Innovación 25").</a:t>
            </a:r>
            <a:endParaRPr lang="en-US" sz="1200" dirty="0">
              <a:solidFill>
                <a:srgbClr val="EFEFB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s-CL" sz="1200" dirty="0">
                <a:solidFill>
                  <a:srgbClr val="EFEFB3"/>
                </a:solidFill>
                <a:effectLst/>
                <a:latin typeface="Calibri" panose="020F0502020204030204" pitchFamily="34" charset="0"/>
                <a:ea typeface="Calibri" panose="020F0502020204030204" pitchFamily="34" charset="0"/>
                <a:cs typeface="Calibri" panose="020F0502020204030204" pitchFamily="34" charset="0"/>
              </a:rPr>
              <a:t>Se enfocó en mejorar y promover regulaciones que fomentaran la innovación</a:t>
            </a:r>
            <a:endParaRPr lang="en-US" sz="1200" dirty="0">
              <a:solidFill>
                <a:srgbClr val="EFEFB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s-CL" sz="1200" dirty="0">
                <a:solidFill>
                  <a:srgbClr val="EFEFB3"/>
                </a:solidFill>
                <a:effectLst/>
                <a:latin typeface="Calibri" panose="020F0502020204030204" pitchFamily="34" charset="0"/>
                <a:ea typeface="Calibri" panose="020F0502020204030204" pitchFamily="34" charset="0"/>
                <a:cs typeface="Calibri" panose="020F0502020204030204" pitchFamily="34" charset="0"/>
              </a:rPr>
              <a:t>Financiamiento de la inversión en innovación: aportes de todos los sectores.</a:t>
            </a:r>
            <a:endParaRPr lang="en-US" sz="1200" dirty="0">
              <a:solidFill>
                <a:srgbClr val="EFEFB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s-CL" sz="1200" dirty="0">
                <a:solidFill>
                  <a:srgbClr val="EFEFB3"/>
                </a:solidFill>
                <a:effectLst/>
                <a:latin typeface="Calibri" panose="020F0502020204030204" pitchFamily="34" charset="0"/>
                <a:ea typeface="Calibri" panose="020F0502020204030204" pitchFamily="34" charset="0"/>
                <a:cs typeface="Calibri" panose="020F0502020204030204" pitchFamily="34" charset="0"/>
              </a:rPr>
              <a:t>Flexibilidad y visión para seguir implementando estrategias complementarias paralelamente a los avances en el mundo (Sociedad 5.0).</a:t>
            </a:r>
            <a:endParaRPr lang="en-US" sz="1200" dirty="0">
              <a:solidFill>
                <a:srgbClr val="EFEFB3"/>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Marcador de número de diapositiva 3"/>
          <p:cNvSpPr>
            <a:spLocks noGrp="1"/>
          </p:cNvSpPr>
          <p:nvPr>
            <p:ph type="sldNum" sz="quarter" idx="5"/>
          </p:nvPr>
        </p:nvSpPr>
        <p:spPr/>
        <p:txBody>
          <a:bodyPr/>
          <a:lstStyle/>
          <a:p>
            <a:fld id="{02B35687-201B-4BF5-A88B-A24CF0C716FD}" type="slidenum">
              <a:rPr lang="en-US" smtClean="0"/>
              <a:t>39</a:t>
            </a:fld>
            <a:endParaRPr lang="en-US" dirty="0"/>
          </a:p>
        </p:txBody>
      </p:sp>
    </p:spTree>
    <p:extLst>
      <p:ext uri="{BB962C8B-B14F-4D97-AF65-F5344CB8AC3E}">
        <p14:creationId xmlns:p14="http://schemas.microsoft.com/office/powerpoint/2010/main" val="3519431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algn="just">
              <a:spcBef>
                <a:spcPts val="0"/>
              </a:spcBef>
              <a:spcAft>
                <a:spcPts val="0"/>
              </a:spcAft>
            </a:pPr>
            <a:r>
              <a:rPr lang="es-C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Razones sobran para la innovación y adopción de nuevas tecnologías en la industria minera. Por ejemplo, la tecnología de automatización puede ayudar a la industria minera a mejorar su productividad y mantener los costos bajos. El aumento de la población, la globalización y la alta demanda han creado desafíos para la industria minera, especialmente cuando los yacimientos son cada vez más remotos y difíciles de alcanzar. Las empresas mineras ahora tienen que trabajar en entornos en los que nunca habían estado y, por lo tanto, están adoptando formas nuevas e innovadoras de operar. Las técnicas que los mineros usaron ayer ya no son aplicables para satisfacer la demanda de mañana. La adopción de las tecnologías e innovaciones correctas y adecuadas puede permitir que la industria minera trabaje de manera inteligente y segura, mejore su desempeño en diferentes aspectos de la minería, con ahorros en tiempo, mida su crecimiento, minimice costos y mejore la infraestructura.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CL" sz="1800" dirty="0">
                <a:effectLst/>
                <a:latin typeface="Calibri" panose="020F0502020204030204" pitchFamily="34" charset="0"/>
                <a:ea typeface="Calibri" panose="020F0502020204030204" pitchFamily="34" charset="0"/>
                <a:cs typeface="Times New Roman" panose="02020603050405020304" pitchFamily="18" charset="0"/>
              </a:rPr>
              <a:t>Las tecnologías automatizadas permiten, además, a las empresas sacar al personal de condiciones de trabajo objetivamente peligrosas. La reducción de los tiempos de inactividad y las fallas de los equipos disminuirá a su vez la frecuencia de los incidentes de salud y seguridad. Las ganancias en eficiencia y productividad pueden ser sustanciales, particularmente para aquellas empresas que operan en áreas remotas con altos costos de combustible. Los costos de dicha tecnología están cayendo, lo que brinda a las empresas más oportunidades para reducir y administrar sus costos operativos frente a la volatilidad de los mercados de productos básicos. Y a medida que se demuestra cada vez más que estas tecnologías son comercialmente viables, los riesgos asociados con su adopción disminuyen y las propias empresas enfrentan presiones para competir con los líderes tecnológicos.</a:t>
            </a:r>
            <a:endParaRPr lang="en-US" dirty="0"/>
          </a:p>
        </p:txBody>
      </p:sp>
      <p:sp>
        <p:nvSpPr>
          <p:cNvPr id="4" name="Marcador de número de diapositiva 3"/>
          <p:cNvSpPr>
            <a:spLocks noGrp="1"/>
          </p:cNvSpPr>
          <p:nvPr>
            <p:ph type="sldNum" sz="quarter" idx="5"/>
          </p:nvPr>
        </p:nvSpPr>
        <p:spPr/>
        <p:txBody>
          <a:bodyPr/>
          <a:lstStyle/>
          <a:p>
            <a:fld id="{02B35687-201B-4BF5-A88B-A24CF0C716FD}" type="slidenum">
              <a:rPr lang="en-US" smtClean="0"/>
              <a:t>42</a:t>
            </a:fld>
            <a:endParaRPr lang="en-US" dirty="0"/>
          </a:p>
        </p:txBody>
      </p:sp>
    </p:spTree>
    <p:extLst>
      <p:ext uri="{BB962C8B-B14F-4D97-AF65-F5344CB8AC3E}">
        <p14:creationId xmlns:p14="http://schemas.microsoft.com/office/powerpoint/2010/main" val="920757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algn="just">
              <a:spcBef>
                <a:spcPts val="0"/>
              </a:spcBef>
              <a:spcAft>
                <a:spcPts val="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Pero a modo global, ¿dónde se origina toda esta innovación minera? ¿Son los países que más producen los que más innovan? La distribución de las economías que contribuyen a las tecnologías mineras no coincide uno a uno con las típicas productoras de minería. Solo China y Estados Unidos reúnen más del 10% tanto en producción minera como en innovación. Rusia es la única otra economía que tiene más del 10 % de la producción minera, pero generó menos del 1% de la innovación en esa industria. Japón, que genera más del 10 % de la innovación, produce menos del 0,1 % de la producción.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Otros países tienen relaciones entre producción e innovación relativamente equilibradas. Australia, Canadá y Noruega producen más del 1% de la producción minera y generan alrededor del 1% de la innovación. Reino Unido genera más del 1% de la innovación minera y produce algo menos del 1% de la producción. España con alrededor del 0,1% tanto de producción como de innovación es otro ejemplo.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02B35687-201B-4BF5-A88B-A24CF0C716FD}" type="slidenum">
              <a:rPr lang="en-US" smtClean="0"/>
              <a:t>43</a:t>
            </a:fld>
            <a:endParaRPr lang="en-US" dirty="0"/>
          </a:p>
        </p:txBody>
      </p:sp>
    </p:spTree>
    <p:extLst>
      <p:ext uri="{BB962C8B-B14F-4D97-AF65-F5344CB8AC3E}">
        <p14:creationId xmlns:p14="http://schemas.microsoft.com/office/powerpoint/2010/main" val="3310300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Los automóviles ​​por motores de combustión son, sin duda, incompatibles con el imperativo de descarbonizar la economía mundial. </a:t>
            </a:r>
          </a:p>
          <a:p>
            <a:endParaRPr lang="en-US" dirty="0"/>
          </a:p>
        </p:txBody>
      </p:sp>
      <p:sp>
        <p:nvSpPr>
          <p:cNvPr id="4" name="Marcador de número de diapositiva 3"/>
          <p:cNvSpPr>
            <a:spLocks noGrp="1"/>
          </p:cNvSpPr>
          <p:nvPr>
            <p:ph type="sldNum" sz="quarter" idx="5"/>
          </p:nvPr>
        </p:nvSpPr>
        <p:spPr/>
        <p:txBody>
          <a:bodyPr/>
          <a:lstStyle/>
          <a:p>
            <a:fld id="{02B35687-201B-4BF5-A88B-A24CF0C716FD}" type="slidenum">
              <a:rPr lang="en-US" smtClean="0"/>
              <a:t>23</a:t>
            </a:fld>
            <a:endParaRPr lang="en-US" dirty="0"/>
          </a:p>
        </p:txBody>
      </p:sp>
    </p:spTree>
    <p:extLst>
      <p:ext uri="{BB962C8B-B14F-4D97-AF65-F5344CB8AC3E}">
        <p14:creationId xmlns:p14="http://schemas.microsoft.com/office/powerpoint/2010/main" val="2284755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algn="just" fontAlgn="base">
              <a:spcBef>
                <a:spcPts val="0"/>
              </a:spcBef>
              <a:spcAft>
                <a:spcPts val="0"/>
              </a:spcAft>
            </a:pPr>
            <a:r>
              <a:rPr lang="es-CL"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Si se opta por hacer esta transición, el cambio debe ser integral, lo que va mucho más allá de la industria automotriz. Se debe cambiar la forma en que se construyen los automóviles y se organizan las cadenas de valor automotrices. Además, la electrificación del transporte por carretera crea nuevas infraestructuras e interfaces entre los sistemas de transporte y los sistemas energéticos. Favorece nuevos conceptos de movilidad y nuevas actitudes de los consumidores hacia la movilidad y la propiedad de automóviles. Anticipándose a tales cambios sistémicos, están surgiendo múltiples alianzas entre las empresas de energía, los fabricantes de automóviles, las empresas ferroviarias y las empresas de software.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spcBef>
                <a:spcPts val="0"/>
              </a:spcBef>
              <a:spcAft>
                <a:spcPts val="0"/>
              </a:spcAft>
            </a:pPr>
            <a:r>
              <a:rPr lang="es-CL"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spcBef>
                <a:spcPts val="0"/>
              </a:spcBef>
              <a:spcAft>
                <a:spcPts val="0"/>
              </a:spcAft>
            </a:pPr>
            <a:r>
              <a:rPr lang="es-CL"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La electrificación del transporte se considera una medida clave para reducir las emisiones de gases de efecto invernadero (GEI) y mitigar el cambio climático. Al respecto, varios países están implementando medidas que promuevan el uso de transporte eléctrico por varias razones. Primero, el crecimiento económico lamentablemente ha sido acompañado de graves problemas de contaminación lo que ha afectado la salud de la población.  Pero por el lado positivo, potenciar este sector, desde la fabricación de VE, la infraestructura de apoyo y los servicios relacionados, se presenta como una fuente de desarrollo económico sostenible. La investigación muestra que los países que adoptan estándares ambientales estrictos y una estrategia coordinada para la electromovilidad aseguran una ventaja temprana para las empresas, mejorando la competitividad industrial en los mercados internacionales.</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Marcador de número de diapositiva 3"/>
          <p:cNvSpPr>
            <a:spLocks noGrp="1"/>
          </p:cNvSpPr>
          <p:nvPr>
            <p:ph type="sldNum" sz="quarter" idx="5"/>
          </p:nvPr>
        </p:nvSpPr>
        <p:spPr/>
        <p:txBody>
          <a:bodyPr/>
          <a:lstStyle/>
          <a:p>
            <a:fld id="{02B35687-201B-4BF5-A88B-A24CF0C716FD}" type="slidenum">
              <a:rPr lang="en-US" smtClean="0"/>
              <a:t>24</a:t>
            </a:fld>
            <a:endParaRPr lang="en-US" dirty="0"/>
          </a:p>
        </p:txBody>
      </p:sp>
    </p:spTree>
    <p:extLst>
      <p:ext uri="{BB962C8B-B14F-4D97-AF65-F5344CB8AC3E}">
        <p14:creationId xmlns:p14="http://schemas.microsoft.com/office/powerpoint/2010/main" val="3007117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marR="0" lvl="0" indent="-342900" algn="just" fontAlgn="base">
              <a:spcBef>
                <a:spcPts val="0"/>
              </a:spcBef>
              <a:spcAft>
                <a:spcPts val="0"/>
              </a:spcAft>
              <a:buFont typeface="Symbol" panose="05050102010706020507" pitchFamily="18" charset="2"/>
              <a:buChar char=""/>
            </a:pPr>
            <a:r>
              <a:rPr lang="es-CL"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Ranking Mundial Países que </a:t>
            </a:r>
            <a:r>
              <a:rPr lang="es-CL"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Apuestan por la Energía Eléctrica en el Sector Automotriz</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CL" sz="1800" dirty="0">
                <a:solidFill>
                  <a:srgbClr val="000000"/>
                </a:solidFill>
                <a:effectLst/>
                <a:latin typeface="Calibri" panose="020F0502020204030204" pitchFamily="34" charset="0"/>
                <a:ea typeface="Times New Roman" panose="02020603050405020304" pitchFamily="18" charset="0"/>
              </a:rPr>
              <a:t>Noruega, a pesar de ser un país productor de petróleo (40% del PIB), es el país con mayor número de autos eléctricos per cápita del mundo, con una cuota de mercado que ha ido aumentando constantemente llegando a más del 70%, mostrando su compromiso con las energías limpias. Le siguen en el ranking de cuotas de mercado varios países europeos como Islandia, Suecia, Holanda, Finlandia, Dinamarca, Suiza, Portugal, Alemania.</a:t>
            </a:r>
            <a:endParaRPr lang="en-US" sz="1800" dirty="0">
              <a:effectLst/>
              <a:latin typeface="Times New Roman" panose="02020603050405020304" pitchFamily="18" charset="0"/>
              <a:ea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CL" sz="1800" dirty="0">
                <a:solidFill>
                  <a:srgbClr val="141414"/>
                </a:solidFill>
                <a:effectLst/>
                <a:latin typeface="Calibri" panose="020F0502020204030204" pitchFamily="34" charset="0"/>
                <a:ea typeface="Times New Roman" panose="02020603050405020304" pitchFamily="18" charset="0"/>
              </a:rPr>
              <a:t>Sin embargo, Noruega no es el país en el que se venden más autos eléctricos en números absolutos, sino China. En 2018 se vendieron más de 1 millón de VE e híbridos y ya en 2021 sus ventas fueron superiores a los dos millones de unidades. Estados Unidos, en segunda posición, con cerca de un millón de VE vendidos en 2021 (desde 361 mil unidades en 2018). Aun así, tanto en Europa -sin contar Noruega-, como China y EE.UU., la cuota de mercado sigue siendo baja respecto del total de autos circulando, menos del 5% de los autos que circulan por las carreteras en cada país.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Marcador de número de diapositiva 3"/>
          <p:cNvSpPr>
            <a:spLocks noGrp="1"/>
          </p:cNvSpPr>
          <p:nvPr>
            <p:ph type="sldNum" sz="quarter" idx="5"/>
          </p:nvPr>
        </p:nvSpPr>
        <p:spPr/>
        <p:txBody>
          <a:bodyPr/>
          <a:lstStyle/>
          <a:p>
            <a:fld id="{02B35687-201B-4BF5-A88B-A24CF0C716FD}" type="slidenum">
              <a:rPr lang="en-US" smtClean="0"/>
              <a:t>25</a:t>
            </a:fld>
            <a:endParaRPr lang="en-US" dirty="0"/>
          </a:p>
        </p:txBody>
      </p:sp>
    </p:spTree>
    <p:extLst>
      <p:ext uri="{BB962C8B-B14F-4D97-AF65-F5344CB8AC3E}">
        <p14:creationId xmlns:p14="http://schemas.microsoft.com/office/powerpoint/2010/main" val="2441519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02B35687-201B-4BF5-A88B-A24CF0C716FD}" type="slidenum">
              <a:rPr lang="en-US" smtClean="0"/>
              <a:t>26</a:t>
            </a:fld>
            <a:endParaRPr lang="en-US" dirty="0"/>
          </a:p>
        </p:txBody>
      </p:sp>
    </p:spTree>
    <p:extLst>
      <p:ext uri="{BB962C8B-B14F-4D97-AF65-F5344CB8AC3E}">
        <p14:creationId xmlns:p14="http://schemas.microsoft.com/office/powerpoint/2010/main" val="1420719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02B35687-201B-4BF5-A88B-A24CF0C716FD}" type="slidenum">
              <a:rPr lang="en-US" smtClean="0"/>
              <a:t>27</a:t>
            </a:fld>
            <a:endParaRPr lang="en-US" dirty="0"/>
          </a:p>
        </p:txBody>
      </p:sp>
    </p:spTree>
    <p:extLst>
      <p:ext uri="{BB962C8B-B14F-4D97-AF65-F5344CB8AC3E}">
        <p14:creationId xmlns:p14="http://schemas.microsoft.com/office/powerpoint/2010/main" val="1246988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mj-lt"/>
                <a:ea typeface="+mj-ea"/>
                <a:cs typeface="+mj-cs"/>
              </a:rPr>
              <a:t>Además de los 1,15 millones de puntos públicos, cerca del 41% son cargadores rápidos de corriente continua (tardan entre 15 y 45 min en cargar), lo que los hace mucho más rápidos que las estaciones de carga de corriente alterna.</a:t>
            </a:r>
            <a:endParaRPr lang="es-ES_tradnl" sz="1200" dirty="0">
              <a:latin typeface="+mj-lt"/>
              <a:ea typeface="+mj-ea"/>
              <a:cs typeface="+mj-cs"/>
            </a:endParaRPr>
          </a:p>
          <a:p>
            <a:endParaRPr lang="en-US" dirty="0"/>
          </a:p>
          <a:p>
            <a:pPr marL="0" marR="0" algn="just">
              <a:spcBef>
                <a:spcPts val="0"/>
              </a:spcBef>
              <a:spcAft>
                <a:spcPts val="0"/>
              </a:spcAft>
            </a:pPr>
            <a:r>
              <a:rPr lang="es-CL" sz="1200" dirty="0">
                <a:effectLst/>
                <a:latin typeface="Calibri" panose="020F0502020204030204" pitchFamily="34" charset="0"/>
                <a:ea typeface="Calibri" panose="020F0502020204030204" pitchFamily="34" charset="0"/>
                <a:cs typeface="Calibri" panose="020F0502020204030204" pitchFamily="34" charset="0"/>
              </a:rPr>
              <a:t>Desafío por sortear</a:t>
            </a:r>
          </a:p>
          <a:p>
            <a:pPr marL="0" marR="0" algn="just">
              <a:spcBef>
                <a:spcPts val="0"/>
              </a:spcBef>
              <a:spcAft>
                <a:spcPts val="0"/>
              </a:spcAft>
            </a:pPr>
            <a:endParaRPr lang="es-CL" sz="1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s-CL" sz="1200" dirty="0">
                <a:effectLst/>
                <a:latin typeface="Calibri" panose="020F0502020204030204" pitchFamily="34" charset="0"/>
                <a:ea typeface="Calibri" panose="020F0502020204030204" pitchFamily="34" charset="0"/>
                <a:cs typeface="Calibri" panose="020F0502020204030204" pitchFamily="34" charset="0"/>
              </a:rPr>
              <a:t>Primero, los bajos márgenes de beneficio se han convertido en una barrera importante para la inversión y el funcionamiento de la infraestructura de carga de VE, lo que genera una necesidad urgente de nuevos modelos de negocio. Segundo, las políticas no obligatorias y las responsabilidades poco claras crean un dilema social en el que es difícil promover las instalaciones de carga en las áreas residenciales urbanas. Además, el modelo que está implementando el gobierno chino requiere que las empresas participen en la instalación de la infraestructura y luego se beneficien de los subsidios. Esta asociación pública privada debe estar finamente coordinada y debe ser acompañada de un plan integral de largo plazo. Al ser un bien cuasi público, la inversión inicial del gobierno es grande pero insuficiente, por lo que se requiere una fuerte entrada de capital privado. Esto llevó a muchas empresas a crear sus propias redes y a formar asociaciones con otros fabricantes de automóviles. Este tipo de inversión es a gran escala, por lo tanto, el tema del financiamiento es fundamental.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CL"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CL" sz="1200" dirty="0">
                <a:effectLst/>
                <a:latin typeface="Calibri" panose="020F0502020204030204" pitchFamily="34" charset="0"/>
                <a:ea typeface="Calibri" panose="020F0502020204030204" pitchFamily="34" charset="0"/>
              </a:rPr>
              <a:t>Además, hay que considerar los múltiples actores que deben estar coordinados para que la red sea eficiente: autoridades locales, regionales, nacionales, proveedores de energía, carreteras, dueños de edificios urbanos, viviendas, centros comerciales, estacionamientos, sector financiero, sector transporte, sector privado, incluidos los dueños de las empresas de automóviles, </a:t>
            </a:r>
            <a:r>
              <a:rPr lang="es-CL" sz="1200" dirty="0" err="1">
                <a:effectLst/>
                <a:latin typeface="Calibri" panose="020F0502020204030204" pitchFamily="34" charset="0"/>
                <a:ea typeface="Calibri" panose="020F0502020204030204" pitchFamily="34" charset="0"/>
              </a:rPr>
              <a:t>etc</a:t>
            </a:r>
            <a:r>
              <a:rPr lang="en-US" dirty="0">
                <a:effectLst/>
              </a:rPr>
              <a:t> </a:t>
            </a:r>
            <a:r>
              <a:rPr lang="es-CL" sz="1200" dirty="0">
                <a:effectLst/>
                <a:latin typeface="Calibri" panose="020F0502020204030204" pitchFamily="34" charset="0"/>
                <a:ea typeface="Calibri" panose="020F0502020204030204" pitchFamily="34" charset="0"/>
                <a:cs typeface="Calibri" panose="020F0502020204030204" pitchFamily="34" charset="0"/>
              </a:rPr>
              <a:t>Hay que considerar que los subsidios para VE en China están disminuyendo año tras año, mientras que los subsidios para instalaciones de carga aumentan gradualmente para instalaciones a nivel nacional.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Marcador de número de diapositiva 3"/>
          <p:cNvSpPr>
            <a:spLocks noGrp="1"/>
          </p:cNvSpPr>
          <p:nvPr>
            <p:ph type="sldNum" sz="quarter" idx="5"/>
          </p:nvPr>
        </p:nvSpPr>
        <p:spPr/>
        <p:txBody>
          <a:bodyPr/>
          <a:lstStyle/>
          <a:p>
            <a:fld id="{02B35687-201B-4BF5-A88B-A24CF0C716FD}" type="slidenum">
              <a:rPr lang="en-US" smtClean="0"/>
              <a:t>29</a:t>
            </a:fld>
            <a:endParaRPr lang="en-US" dirty="0"/>
          </a:p>
        </p:txBody>
      </p:sp>
    </p:spTree>
    <p:extLst>
      <p:ext uri="{BB962C8B-B14F-4D97-AF65-F5344CB8AC3E}">
        <p14:creationId xmlns:p14="http://schemas.microsoft.com/office/powerpoint/2010/main" val="269738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800" b="1" dirty="0">
                <a:solidFill>
                  <a:srgbClr val="000000"/>
                </a:solidFill>
                <a:effectLst/>
                <a:latin typeface="Calibri" panose="020F0502020204030204" pitchFamily="34" charset="0"/>
                <a:ea typeface="Calibri" panose="020F0502020204030204" pitchFamily="34" charset="0"/>
              </a:rPr>
              <a:t>Como resumen, el modelo de PPP es una herramienta importante para que el gobierno abogue por la exploración de modelos comerciales sostenibles en el sector de las instalaciones de carga. Su uso no solo puede reducir la presión financiera del gobierno mediante el uso de capital sólido, sino también aprovechar la avanzada experiencia en gestión de empresas privadas empresas para mejorar el rendimiento y el servicio de carga. Desafortunadamente, la construcción y operación de la infraestructura de carga en China no es fluida y va a la zaga de la demanda real. Las asociaciones público-privadas (PPP) pueden ofrecer un camino prometedor y acelerar el desarrollo de la infraestructura de carga al aprovechar los recursos financieros y las habilidades profesionales del sector privado. Sin embargo, la PPP aún no se ha adoptado comúnmente en este sector.</a:t>
            </a:r>
            <a:r>
              <a:rPr lang="es-CL" sz="1800" b="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Marcador de número de diapositiva 3"/>
          <p:cNvSpPr>
            <a:spLocks noGrp="1"/>
          </p:cNvSpPr>
          <p:nvPr>
            <p:ph type="sldNum" sz="quarter" idx="5"/>
          </p:nvPr>
        </p:nvSpPr>
        <p:spPr/>
        <p:txBody>
          <a:bodyPr/>
          <a:lstStyle/>
          <a:p>
            <a:fld id="{02B35687-201B-4BF5-A88B-A24CF0C716FD}" type="slidenum">
              <a:rPr lang="en-US" smtClean="0"/>
              <a:t>30</a:t>
            </a:fld>
            <a:endParaRPr lang="en-US" dirty="0"/>
          </a:p>
        </p:txBody>
      </p:sp>
    </p:spTree>
    <p:extLst>
      <p:ext uri="{BB962C8B-B14F-4D97-AF65-F5344CB8AC3E}">
        <p14:creationId xmlns:p14="http://schemas.microsoft.com/office/powerpoint/2010/main" val="2989395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marR="0" indent="-457200" algn="just">
              <a:spcBef>
                <a:spcPts val="0"/>
              </a:spcBef>
              <a:spcAft>
                <a:spcPts val="0"/>
              </a:spcAft>
              <a:buFont typeface="Arial" panose="020B0604020202020204" pitchFamily="34" charset="0"/>
              <a:buChar char="•"/>
            </a:pPr>
            <a:r>
              <a:rPr lang="es-CL" sz="1200" dirty="0">
                <a:solidFill>
                  <a:srgbClr val="DFEFBF"/>
                </a:solidFill>
                <a:latin typeface="+mj-lt"/>
                <a:ea typeface="+mj-ea"/>
                <a:cs typeface="+mj-cs"/>
              </a:rPr>
              <a:t>automotoras: El mercado es testigo de colaboraciones entre fabricantes de automóviles, OEM, empresas tecnológicas y desarrolladores de infraestructura EV, para acelerar y, posteriormente, mejorar los esfuerzos de desarrollo.</a:t>
            </a:r>
            <a:endParaRPr lang="en-US" sz="1200" dirty="0">
              <a:solidFill>
                <a:srgbClr val="DFEFBF"/>
              </a:solidFill>
              <a:latin typeface="+mj-lt"/>
              <a:ea typeface="+mj-ea"/>
              <a:cs typeface="+mj-cs"/>
            </a:endParaRPr>
          </a:p>
          <a:p>
            <a:pPr marL="457200" indent="-457200" algn="just">
              <a:buFont typeface="Arial" panose="020B0604020202020204" pitchFamily="34" charset="0"/>
              <a:buChar char="•"/>
            </a:pPr>
            <a:r>
              <a:rPr lang="es-CL" sz="1200" dirty="0">
                <a:solidFill>
                  <a:srgbClr val="DFEFBF"/>
                </a:solidFill>
                <a:latin typeface="+mj-lt"/>
                <a:ea typeface="+mj-ea"/>
                <a:cs typeface="+mj-cs"/>
              </a:rPr>
              <a:t>Agentes inmobiliarios: El rol de las agencias inmobiliarias en la promoción de las instalaciones de carga residencial urbana para mejorar el entorno del servicio de viajes en áreas residenciales es interesante de analizar</a:t>
            </a:r>
            <a:endParaRPr lang="en-US" sz="1200" dirty="0">
              <a:solidFill>
                <a:srgbClr val="DFEFBF"/>
              </a:solidFill>
              <a:latin typeface="+mj-lt"/>
              <a:ea typeface="+mj-ea"/>
              <a:cs typeface="+mj-cs"/>
            </a:endParaRPr>
          </a:p>
          <a:p>
            <a:pPr marL="457200" marR="0" indent="-457200" algn="just">
              <a:spcBef>
                <a:spcPts val="0"/>
              </a:spcBef>
              <a:spcAft>
                <a:spcPts val="0"/>
              </a:spcAft>
              <a:buFont typeface="Arial" panose="020B0604020202020204" pitchFamily="34" charset="0"/>
              <a:buChar char="•"/>
            </a:pPr>
            <a:endParaRPr lang="en-US" sz="1200" dirty="0">
              <a:solidFill>
                <a:srgbClr val="DFEFBF"/>
              </a:solidFill>
              <a:latin typeface="+mj-lt"/>
              <a:ea typeface="+mj-ea"/>
              <a:cs typeface="+mj-cs"/>
            </a:endParaRPr>
          </a:p>
          <a:p>
            <a:endParaRPr lang="en-US" dirty="0"/>
          </a:p>
        </p:txBody>
      </p:sp>
      <p:sp>
        <p:nvSpPr>
          <p:cNvPr id="4" name="Marcador de número de diapositiva 3"/>
          <p:cNvSpPr>
            <a:spLocks noGrp="1"/>
          </p:cNvSpPr>
          <p:nvPr>
            <p:ph type="sldNum" sz="quarter" idx="5"/>
          </p:nvPr>
        </p:nvSpPr>
        <p:spPr/>
        <p:txBody>
          <a:bodyPr/>
          <a:lstStyle/>
          <a:p>
            <a:fld id="{02B35687-201B-4BF5-A88B-A24CF0C716FD}" type="slidenum">
              <a:rPr lang="en-US" smtClean="0"/>
              <a:t>31</a:t>
            </a:fld>
            <a:endParaRPr lang="en-US" dirty="0"/>
          </a:p>
        </p:txBody>
      </p:sp>
    </p:spTree>
    <p:extLst>
      <p:ext uri="{BB962C8B-B14F-4D97-AF65-F5344CB8AC3E}">
        <p14:creationId xmlns:p14="http://schemas.microsoft.com/office/powerpoint/2010/main" val="4039860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smtClean="0"/>
              <a:t>12/18/2022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985188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B80C674-7DFC-42FE-B9CD-82963CDB1557}" type="datetimeFigureOut">
              <a:rPr lang="en-US" smtClean="0"/>
              <a:t>12/18/2022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0294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076456F-F47D-4F25-8053-2A695DA0CA7D}" type="datetimeFigureOut">
              <a:rPr lang="en-US" smtClean="0"/>
              <a:t>12/18/2022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797900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D6C7379-69CC-4837-9905-BEBA22830C8A}" type="datetimeFigureOut">
              <a:rPr lang="en-US" smtClean="0"/>
              <a:t>12/18/2022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93407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9EB8B7E-8AEE-4F10-BFEE-C999AD004D36}" type="datetimeFigureOut">
              <a:rPr lang="en-US" smtClean="0"/>
              <a:t>12/18/2022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66273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Haga clic para modificar los estilos de texto del patrón</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Haga clic para modificar los estilos de texto del patrón</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8668F3F9-58BC-440B-B37B-805B9055EF92}" type="datetimeFigureOut">
              <a:rPr lang="en-US" smtClean="0"/>
              <a:t>12/18/2022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06806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0D5A53AF-48EA-489D-8260-9DCAB666386A}" type="datetimeFigureOut">
              <a:rPr lang="en-US" smtClean="0"/>
              <a:t>12/18/2022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09786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12/18/2022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823784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12/18/2022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78877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12/18/2022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8358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a:t>Haga clic para modificar el estilo de título del patrón</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smtClean="0"/>
              <a:t>12/18/2022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4448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12/18/2022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5343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20000" y="2505075"/>
            <a:ext cx="5025216"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Haga clic para modificar los estilos de texto del patrón</a:t>
            </a:r>
          </a:p>
        </p:txBody>
      </p:sp>
      <p:sp>
        <p:nvSpPr>
          <p:cNvPr id="6" name="Content Placeholder 5"/>
          <p:cNvSpPr>
            <a:spLocks noGrp="1"/>
          </p:cNvSpPr>
          <p:nvPr>
            <p:ph sz="quarter" idx="4"/>
          </p:nvPr>
        </p:nvSpPr>
        <p:spPr>
          <a:xfrm>
            <a:off x="6319840" y="2505075"/>
            <a:ext cx="503554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12/18/2022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01761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12/18/2022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77317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12/18/2022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00139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7D1BD23-6E54-4D9D-AD88-A2813C73CC25}" type="datetimeFigureOut">
              <a:rPr lang="en-US" smtClean="0"/>
              <a:t>12/18/2022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8765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471A834-4F3C-4AF9-9C74-05EC35A0F292}" type="datetimeFigureOut">
              <a:rPr lang="en-US" smtClean="0"/>
              <a:t>12/18/2022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68200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smtClean="0"/>
              <a:t>12/18/2022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647901980"/>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3.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hyperlink" Target="https://creativecommons.org/licenses/by-nc-nd/3.0/" TargetMode="External"/><Relationship Id="rId5" Type="http://schemas.openxmlformats.org/officeDocument/2006/relationships/hyperlink" Target="https://www.hrconnect.cl/tendencias/5-motivos-para-incorporar-mujeres-y-potenciar-la-innovacion-en-tu-empresa/" TargetMode="External"/><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hyperlink" Target="https://creativecommons.org/licenses/by-nc-nd/3.0/" TargetMode="External"/><Relationship Id="rId5" Type="http://schemas.openxmlformats.org/officeDocument/2006/relationships/hyperlink" Target="https://www.hrconnect.cl/tendencias/5-motivos-para-incorporar-mujeres-y-potenciar-la-innovacion-en-tu-empresa/" TargetMode="External"/><Relationship Id="rId4" Type="http://schemas.openxmlformats.org/officeDocument/2006/relationships/image" Target="../media/image27.jp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hyperlink" Target="https://www.ucafe.org/2019/07/innovacion-educativa-que-es-y-que-no-es.html" TargetMode="External"/><Relationship Id="rId5" Type="http://schemas.microsoft.com/office/2007/relationships/hdphoto" Target="../media/hdphoto1.wdp"/><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jpeg"/><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8.png"/><Relationship Id="rId1" Type="http://schemas.openxmlformats.org/officeDocument/2006/relationships/slideLayout" Target="../slideLayouts/slideLayout11.xml"/><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35.jpeg"/></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36.jpeg"/></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37.jpe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9.jpeg"/><Relationship Id="rId1" Type="http://schemas.openxmlformats.org/officeDocument/2006/relationships/slideLayout" Target="../slideLayouts/slideLayout11.xml"/><Relationship Id="rId4" Type="http://schemas.openxmlformats.org/officeDocument/2006/relationships/image" Target="../media/image39.jpeg"/></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9.jpeg"/><Relationship Id="rId1" Type="http://schemas.openxmlformats.org/officeDocument/2006/relationships/slideLayout" Target="../slideLayouts/slideLayout11.xml"/><Relationship Id="rId4" Type="http://schemas.openxmlformats.org/officeDocument/2006/relationships/image" Target="../media/image39.jpeg"/></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9.jpeg"/><Relationship Id="rId1" Type="http://schemas.openxmlformats.org/officeDocument/2006/relationships/slideLayout" Target="../slideLayouts/slideLayout11.xml"/><Relationship Id="rId4" Type="http://schemas.openxmlformats.org/officeDocument/2006/relationships/image" Target="../media/image39.jpe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40.jpeg"/></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7.jpeg"/><Relationship Id="rId1" Type="http://schemas.openxmlformats.org/officeDocument/2006/relationships/slideLayout" Target="../slideLayouts/slideLayout11.xml"/><Relationship Id="rId4" Type="http://schemas.openxmlformats.org/officeDocument/2006/relationships/image" Target="../media/image42.jpeg"/></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7.jpeg"/><Relationship Id="rId1" Type="http://schemas.openxmlformats.org/officeDocument/2006/relationships/slideLayout" Target="../slideLayouts/slideLayout11.xml"/><Relationship Id="rId4" Type="http://schemas.openxmlformats.org/officeDocument/2006/relationships/image" Target="../media/image42.jpeg"/></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11.xml"/><Relationship Id="rId4" Type="http://schemas.openxmlformats.org/officeDocument/2006/relationships/image" Target="../media/image43.jpeg"/></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11.xml"/><Relationship Id="rId4" Type="http://schemas.openxmlformats.org/officeDocument/2006/relationships/image" Target="../media/image43.jpe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11.xml"/><Relationship Id="rId6" Type="http://schemas.openxmlformats.org/officeDocument/2006/relationships/image" Target="../media/image17.jpeg"/><Relationship Id="rId11" Type="http://schemas.openxmlformats.org/officeDocument/2006/relationships/image" Target="../media/image12.jpeg"/><Relationship Id="rId5" Type="http://schemas.openxmlformats.org/officeDocument/2006/relationships/image" Target="../media/image16.png"/><Relationship Id="rId10" Type="http://schemas.openxmlformats.org/officeDocument/2006/relationships/image" Target="../media/image11.jpeg"/><Relationship Id="rId4" Type="http://schemas.openxmlformats.org/officeDocument/2006/relationships/image" Target="../media/image7.png"/><Relationship Id="rId9" Type="http://schemas.openxmlformats.org/officeDocument/2006/relationships/image" Target="../media/image19.jpeg"/><Relationship Id="rId14" Type="http://schemas.openxmlformats.org/officeDocument/2006/relationships/image" Target="../media/image15.jpeg"/></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111B25-B006-1F27-3943-45D4810F5C8D}"/>
              </a:ext>
            </a:extLst>
          </p:cNvPr>
          <p:cNvSpPr>
            <a:spLocks noGrp="1"/>
          </p:cNvSpPr>
          <p:nvPr>
            <p:ph type="ctrTitle"/>
          </p:nvPr>
        </p:nvSpPr>
        <p:spPr>
          <a:xfrm>
            <a:off x="2555912" y="4971079"/>
            <a:ext cx="9144000" cy="1331492"/>
          </a:xfrm>
        </p:spPr>
        <p:txBody>
          <a:bodyPr>
            <a:noAutofit/>
          </a:bodyPr>
          <a:lstStyle/>
          <a:p>
            <a:r>
              <a:rPr lang="en-US" sz="3200" dirty="0">
                <a:solidFill>
                  <a:schemeClr val="accent3">
                    <a:lumMod val="40000"/>
                    <a:lumOff val="60000"/>
                  </a:schemeClr>
                </a:solidFill>
                <a:cs typeface="Arial" panose="020B0604020202020204" pitchFamily="34" charset="0"/>
              </a:rPr>
              <a:t>PAULINA    NAZAL   A.</a:t>
            </a:r>
            <a:br>
              <a:rPr lang="en-US" sz="3200" dirty="0">
                <a:solidFill>
                  <a:schemeClr val="accent3">
                    <a:lumMod val="40000"/>
                    <a:lumOff val="60000"/>
                  </a:schemeClr>
                </a:solidFill>
                <a:cs typeface="Arial" panose="020B0604020202020204" pitchFamily="34" charset="0"/>
              </a:rPr>
            </a:br>
            <a:r>
              <a:rPr lang="en-US" sz="3200" dirty="0">
                <a:solidFill>
                  <a:schemeClr val="accent3">
                    <a:lumMod val="40000"/>
                    <a:lumOff val="60000"/>
                  </a:schemeClr>
                </a:solidFill>
                <a:cs typeface="Arial" panose="020B0604020202020204" pitchFamily="34" charset="0"/>
              </a:rPr>
              <a:t>ANDRÉS    CULAGOVSKI   R.</a:t>
            </a:r>
          </a:p>
        </p:txBody>
      </p:sp>
      <p:sp>
        <p:nvSpPr>
          <p:cNvPr id="3" name="Subtítulo 2">
            <a:extLst>
              <a:ext uri="{FF2B5EF4-FFF2-40B4-BE49-F238E27FC236}">
                <a16:creationId xmlns:a16="http://schemas.microsoft.com/office/drawing/2014/main" id="{7AE0A0EE-1A3E-B353-33C7-284B17D6D3C5}"/>
              </a:ext>
            </a:extLst>
          </p:cNvPr>
          <p:cNvSpPr>
            <a:spLocks noGrp="1"/>
          </p:cNvSpPr>
          <p:nvPr>
            <p:ph type="subTitle" idx="1"/>
          </p:nvPr>
        </p:nvSpPr>
        <p:spPr>
          <a:xfrm>
            <a:off x="1318160" y="2683838"/>
            <a:ext cx="9900182" cy="1513131"/>
          </a:xfrm>
        </p:spPr>
        <p:txBody>
          <a:bodyPr anchor="t">
            <a:noAutofit/>
          </a:bodyPr>
          <a:lstStyle/>
          <a:p>
            <a:pPr algn="ctr"/>
            <a:r>
              <a:rPr lang="en-US" sz="4000" b="1" dirty="0"/>
              <a:t>PERFILES ECONÓMICOS </a:t>
            </a:r>
          </a:p>
          <a:p>
            <a:pPr algn="ctr"/>
            <a:r>
              <a:rPr lang="en-US" sz="4000" b="1" dirty="0"/>
              <a:t>DEL ASIA PACÍFICO</a:t>
            </a:r>
          </a:p>
        </p:txBody>
      </p:sp>
      <p:grpSp>
        <p:nvGrpSpPr>
          <p:cNvPr id="4" name="Grupo 3">
            <a:extLst>
              <a:ext uri="{FF2B5EF4-FFF2-40B4-BE49-F238E27FC236}">
                <a16:creationId xmlns:a16="http://schemas.microsoft.com/office/drawing/2014/main" id="{87178EB3-40CF-1575-FB5E-1E7C3F58D406}"/>
              </a:ext>
              <a:ext uri="{C183D7F6-B498-43B3-948B-1728B52AA6E4}">
                <adec:decorative xmlns:adec="http://schemas.microsoft.com/office/drawing/2017/decorative" val="1"/>
              </a:ext>
            </a:extLst>
          </p:cNvPr>
          <p:cNvGrpSpPr>
            <a:grpSpLocks/>
          </p:cNvGrpSpPr>
          <p:nvPr/>
        </p:nvGrpSpPr>
        <p:grpSpPr bwMode="auto">
          <a:xfrm>
            <a:off x="605927" y="319489"/>
            <a:ext cx="11093985" cy="6323682"/>
            <a:chOff x="0" y="0"/>
            <a:chExt cx="11955" cy="15840"/>
          </a:xfrm>
        </p:grpSpPr>
        <p:grpSp>
          <p:nvGrpSpPr>
            <p:cNvPr id="5" name="Grupo 4">
              <a:extLst>
                <a:ext uri="{FF2B5EF4-FFF2-40B4-BE49-F238E27FC236}">
                  <a16:creationId xmlns:a16="http://schemas.microsoft.com/office/drawing/2014/main" id="{B44445BA-AB1F-6C5C-88A1-DD42147AE229}"/>
                </a:ext>
              </a:extLst>
            </p:cNvPr>
            <p:cNvGrpSpPr>
              <a:grpSpLocks/>
            </p:cNvGrpSpPr>
            <p:nvPr/>
          </p:nvGrpSpPr>
          <p:grpSpPr bwMode="auto">
            <a:xfrm>
              <a:off x="6586" y="0"/>
              <a:ext cx="5369" cy="2980"/>
              <a:chOff x="6586" y="0"/>
              <a:chExt cx="5369" cy="2980"/>
            </a:xfrm>
          </p:grpSpPr>
          <p:sp>
            <p:nvSpPr>
              <p:cNvPr id="10" name="Autoforma 24">
                <a:extLst>
                  <a:ext uri="{FF2B5EF4-FFF2-40B4-BE49-F238E27FC236}">
                    <a16:creationId xmlns:a16="http://schemas.microsoft.com/office/drawing/2014/main" id="{BC938E13-9B3F-21B5-BCF5-36A829970BEF}"/>
                  </a:ext>
                </a:extLst>
              </p:cNvPr>
              <p:cNvSpPr>
                <a:spLocks/>
              </p:cNvSpPr>
              <p:nvPr/>
            </p:nvSpPr>
            <p:spPr bwMode="auto">
              <a:xfrm>
                <a:off x="6586" y="0"/>
                <a:ext cx="3578" cy="2980"/>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orma libre 25">
                <a:extLst>
                  <a:ext uri="{FF2B5EF4-FFF2-40B4-BE49-F238E27FC236}">
                    <a16:creationId xmlns:a16="http://schemas.microsoft.com/office/drawing/2014/main" id="{CE5A7CB9-C230-20AD-1616-D386D725006D}"/>
                  </a:ext>
                </a:extLst>
              </p:cNvPr>
              <p:cNvSpPr>
                <a:spLocks/>
              </p:cNvSpPr>
              <p:nvPr/>
            </p:nvSpPr>
            <p:spPr bwMode="auto">
              <a:xfrm>
                <a:off x="7177" y="1188"/>
                <a:ext cx="1792" cy="1792"/>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orma libre 26">
                <a:extLst>
                  <a:ext uri="{FF2B5EF4-FFF2-40B4-BE49-F238E27FC236}">
                    <a16:creationId xmlns:a16="http://schemas.microsoft.com/office/drawing/2014/main" id="{B848EB5E-0D02-89AE-0FFE-2CAA832BD444}"/>
                  </a:ext>
                </a:extLst>
              </p:cNvPr>
              <p:cNvSpPr>
                <a:spLocks/>
              </p:cNvSpPr>
              <p:nvPr/>
            </p:nvSpPr>
            <p:spPr bwMode="auto">
              <a:xfrm>
                <a:off x="8974" y="0"/>
                <a:ext cx="1183" cy="592"/>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orma libre 27">
                <a:extLst>
                  <a:ext uri="{FF2B5EF4-FFF2-40B4-BE49-F238E27FC236}">
                    <a16:creationId xmlns:a16="http://schemas.microsoft.com/office/drawing/2014/main" id="{239DF8B2-3F69-22E0-640E-1CF3763A21A9}"/>
                  </a:ext>
                </a:extLst>
              </p:cNvPr>
              <p:cNvSpPr>
                <a:spLocks/>
              </p:cNvSpPr>
              <p:nvPr/>
            </p:nvSpPr>
            <p:spPr bwMode="auto">
              <a:xfrm>
                <a:off x="7774" y="591"/>
                <a:ext cx="1792" cy="1792"/>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orma libre 28">
                <a:extLst>
                  <a:ext uri="{FF2B5EF4-FFF2-40B4-BE49-F238E27FC236}">
                    <a16:creationId xmlns:a16="http://schemas.microsoft.com/office/drawing/2014/main" id="{1909EF65-ED48-32D8-2CC5-2C7F335DD803}"/>
                  </a:ext>
                </a:extLst>
              </p:cNvPr>
              <p:cNvSpPr>
                <a:spLocks/>
              </p:cNvSpPr>
              <p:nvPr/>
            </p:nvSpPr>
            <p:spPr bwMode="auto">
              <a:xfrm>
                <a:off x="9566" y="591"/>
                <a:ext cx="2389" cy="2389"/>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6" name="Grupo 5">
              <a:extLst>
                <a:ext uri="{FF2B5EF4-FFF2-40B4-BE49-F238E27FC236}">
                  <a16:creationId xmlns:a16="http://schemas.microsoft.com/office/drawing/2014/main" id="{91194BEC-0749-552D-6B27-A673653EB0CC}"/>
                </a:ext>
              </a:extLst>
            </p:cNvPr>
            <p:cNvGrpSpPr>
              <a:grpSpLocks/>
            </p:cNvGrpSpPr>
            <p:nvPr/>
          </p:nvGrpSpPr>
          <p:grpSpPr bwMode="auto">
            <a:xfrm>
              <a:off x="0" y="12289"/>
              <a:ext cx="3550" cy="3551"/>
              <a:chOff x="0" y="12289"/>
              <a:chExt cx="3550" cy="3551"/>
            </a:xfrm>
          </p:grpSpPr>
          <p:sp>
            <p:nvSpPr>
              <p:cNvPr id="7" name="Forma libre 30">
                <a:extLst>
                  <a:ext uri="{FF2B5EF4-FFF2-40B4-BE49-F238E27FC236}">
                    <a16:creationId xmlns:a16="http://schemas.microsoft.com/office/drawing/2014/main" id="{42994446-FC68-64E9-DE90-81CD0FB7085B}"/>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orma libre 31">
                <a:extLst>
                  <a:ext uri="{FF2B5EF4-FFF2-40B4-BE49-F238E27FC236}">
                    <a16:creationId xmlns:a16="http://schemas.microsoft.com/office/drawing/2014/main" id="{698AED49-E079-A109-8A0B-A641BA5AD09A}"/>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orma libre 32">
                <a:extLst>
                  <a:ext uri="{FF2B5EF4-FFF2-40B4-BE49-F238E27FC236}">
                    <a16:creationId xmlns:a16="http://schemas.microsoft.com/office/drawing/2014/main" id="{B6B21B49-FAE8-5963-1C73-9E466BADBC22}"/>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sp>
        <p:nvSpPr>
          <p:cNvPr id="19" name="CuadroTexto 18">
            <a:extLst>
              <a:ext uri="{FF2B5EF4-FFF2-40B4-BE49-F238E27FC236}">
                <a16:creationId xmlns:a16="http://schemas.microsoft.com/office/drawing/2014/main" id="{02DADF20-5032-DEFA-CD00-344A7B5E37F6}"/>
              </a:ext>
            </a:extLst>
          </p:cNvPr>
          <p:cNvSpPr txBox="1"/>
          <p:nvPr/>
        </p:nvSpPr>
        <p:spPr>
          <a:xfrm>
            <a:off x="619616" y="616801"/>
            <a:ext cx="6097978" cy="461665"/>
          </a:xfrm>
          <a:prstGeom prst="rect">
            <a:avLst/>
          </a:prstGeom>
          <a:noFill/>
        </p:spPr>
        <p:txBody>
          <a:bodyPr wrap="square">
            <a:spAutoFit/>
          </a:bodyPr>
          <a:lstStyle/>
          <a:p>
            <a:r>
              <a:rPr lang="es-CL" sz="2400" i="1" dirty="0">
                <a:solidFill>
                  <a:srgbClr val="FFFFCC"/>
                </a:solidFill>
              </a:rPr>
              <a:t>Inclusive </a:t>
            </a:r>
            <a:r>
              <a:rPr lang="es-CL" sz="2400" i="1" dirty="0" err="1">
                <a:solidFill>
                  <a:srgbClr val="FFFFCC"/>
                </a:solidFill>
              </a:rPr>
              <a:t>Consulting</a:t>
            </a:r>
            <a:r>
              <a:rPr lang="es-CL" sz="2400" i="1" dirty="0">
                <a:solidFill>
                  <a:srgbClr val="FFFFCC"/>
                </a:solidFill>
              </a:rPr>
              <a:t> </a:t>
            </a:r>
            <a:r>
              <a:rPr lang="es-CL" sz="2400" i="1" dirty="0" err="1">
                <a:solidFill>
                  <a:srgbClr val="FFFFCC"/>
                </a:solidFill>
              </a:rPr>
              <a:t>Group</a:t>
            </a:r>
            <a:r>
              <a:rPr lang="es-CL" sz="2400" i="1" dirty="0">
                <a:solidFill>
                  <a:srgbClr val="FFFFCC"/>
                </a:solidFill>
              </a:rPr>
              <a:t> </a:t>
            </a:r>
            <a:r>
              <a:rPr lang="es-CL" sz="2400" i="1" dirty="0" err="1">
                <a:solidFill>
                  <a:srgbClr val="FFFFCC"/>
                </a:solidFill>
              </a:rPr>
              <a:t>SpA</a:t>
            </a:r>
            <a:endParaRPr lang="es-CL" sz="2400" i="1" dirty="0">
              <a:solidFill>
                <a:srgbClr val="FFFFCC"/>
              </a:solidFill>
            </a:endParaRPr>
          </a:p>
        </p:txBody>
      </p:sp>
    </p:spTree>
    <p:extLst>
      <p:ext uri="{BB962C8B-B14F-4D97-AF65-F5344CB8AC3E}">
        <p14:creationId xmlns:p14="http://schemas.microsoft.com/office/powerpoint/2010/main" val="138047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EE1253E-A7EB-FAE8-DEA3-A5656C3D9DE0}"/>
              </a:ext>
            </a:extLst>
          </p:cNvPr>
          <p:cNvSpPr/>
          <p:nvPr/>
        </p:nvSpPr>
        <p:spPr>
          <a:xfrm>
            <a:off x="711324" y="822647"/>
            <a:ext cx="1623314" cy="149253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Título 1">
            <a:extLst>
              <a:ext uri="{FF2B5EF4-FFF2-40B4-BE49-F238E27FC236}">
                <a16:creationId xmlns:a16="http://schemas.microsoft.com/office/drawing/2014/main" id="{4214963F-69FC-FEA9-18DC-3C9308BEFD4C}"/>
              </a:ext>
            </a:extLst>
          </p:cNvPr>
          <p:cNvSpPr>
            <a:spLocks noGrp="1"/>
          </p:cNvSpPr>
          <p:nvPr>
            <p:ph type="title"/>
          </p:nvPr>
        </p:nvSpPr>
        <p:spPr>
          <a:xfrm>
            <a:off x="1167320" y="1123102"/>
            <a:ext cx="9271080" cy="691592"/>
          </a:xfrm>
          <a:prstGeom prst="ellipse">
            <a:avLst/>
          </a:prstGeom>
        </p:spPr>
        <p:txBody>
          <a:bodyPr vert="horz" wrap="none" lIns="91440" tIns="45720" rIns="91440" bIns="45720" rtlCol="0" anchor="t">
            <a:noAutofit/>
          </a:bodyPr>
          <a:lstStyle/>
          <a:p>
            <a:r>
              <a:rPr lang="es-ES" sz="5400" dirty="0">
                <a:solidFill>
                  <a:schemeClr val="accent3">
                    <a:lumMod val="40000"/>
                    <a:lumOff val="60000"/>
                  </a:schemeClr>
                </a:solidFill>
              </a:rPr>
              <a:t>China</a:t>
            </a:r>
            <a:endParaRPr lang="en-US" sz="5400" dirty="0">
              <a:solidFill>
                <a:schemeClr val="accent3">
                  <a:lumMod val="40000"/>
                  <a:lumOff val="60000"/>
                </a:schemeClr>
              </a:solidFill>
            </a:endParaRPr>
          </a:p>
        </p:txBody>
      </p:sp>
      <p:sp>
        <p:nvSpPr>
          <p:cNvPr id="13" name="TextBox 12">
            <a:extLst>
              <a:ext uri="{FF2B5EF4-FFF2-40B4-BE49-F238E27FC236}">
                <a16:creationId xmlns:a16="http://schemas.microsoft.com/office/drawing/2014/main" id="{DC85310A-8441-6AF9-FA47-AF6E588C6493}"/>
              </a:ext>
            </a:extLst>
          </p:cNvPr>
          <p:cNvSpPr txBox="1"/>
          <p:nvPr/>
        </p:nvSpPr>
        <p:spPr>
          <a:xfrm>
            <a:off x="3949431" y="3042763"/>
            <a:ext cx="8054502" cy="2031325"/>
          </a:xfrm>
          <a:prstGeom prst="rect">
            <a:avLst/>
          </a:prstGeom>
          <a:noFill/>
        </p:spPr>
        <p:txBody>
          <a:bodyPr wrap="square" rtlCol="0">
            <a:spAutoFit/>
          </a:bodyPr>
          <a:lstStyle/>
          <a:p>
            <a:pPr marL="457200" indent="-457200" defTabSz="914400">
              <a:lnSpc>
                <a:spcPct val="90000"/>
              </a:lnSpc>
              <a:spcBef>
                <a:spcPct val="0"/>
              </a:spcBef>
              <a:buFont typeface="Arial" panose="020B0604020202020204" pitchFamily="34" charset="0"/>
              <a:buChar char="•"/>
            </a:pPr>
            <a:r>
              <a:rPr lang="es-ES_tradnl" sz="2800" dirty="0">
                <a:solidFill>
                  <a:schemeClr val="accent3">
                    <a:lumMod val="40000"/>
                    <a:lumOff val="60000"/>
                  </a:schemeClr>
                </a:solidFill>
                <a:latin typeface="+mj-lt"/>
                <a:ea typeface="+mj-ea"/>
                <a:cs typeface="+mj-cs"/>
              </a:rPr>
              <a:t>Plan Quinquenal 2011-2015: inversión en nueva energía, conservación energética, preservación ambiental, biotecnología, nuevos materiales, tecnología de la información, manufacturas de tecnología avanzada y vehículos de energía limpia. </a:t>
            </a:r>
          </a:p>
        </p:txBody>
      </p:sp>
      <p:pic>
        <p:nvPicPr>
          <p:cNvPr id="2" name="Picture 6" descr="China Round Flag Vector Flat Icon Stock Illustration - Download Image Now -  Chinese Flag, Circle, China - East Asia">
            <a:extLst>
              <a:ext uri="{FF2B5EF4-FFF2-40B4-BE49-F238E27FC236}">
                <a16:creationId xmlns:a16="http://schemas.microsoft.com/office/drawing/2014/main" id="{FBB6205E-6A84-6FF7-4A2C-30F3ED0077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20" t="11813" r="11755" b="12163"/>
          <a:stretch/>
        </p:blipFill>
        <p:spPr bwMode="auto">
          <a:xfrm>
            <a:off x="866237" y="929021"/>
            <a:ext cx="1281146" cy="1269429"/>
          </a:xfrm>
          <a:prstGeom prst="ellipse">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B42CB2-F02F-0EDC-C199-C39DE3A6222E}"/>
              </a:ext>
            </a:extLst>
          </p:cNvPr>
          <p:cNvSpPr txBox="1"/>
          <p:nvPr/>
        </p:nvSpPr>
        <p:spPr>
          <a:xfrm>
            <a:off x="4145428" y="2315183"/>
            <a:ext cx="3286477" cy="480131"/>
          </a:xfrm>
          <a:prstGeom prst="rect">
            <a:avLst/>
          </a:prstGeom>
          <a:noFill/>
        </p:spPr>
        <p:txBody>
          <a:bodyPr wrap="none" rtlCol="0">
            <a:spAutoFit/>
          </a:bodyPr>
          <a:lstStyle/>
          <a:p>
            <a:pPr defTabSz="914400">
              <a:lnSpc>
                <a:spcPct val="90000"/>
              </a:lnSpc>
              <a:spcBef>
                <a:spcPct val="0"/>
              </a:spcBef>
            </a:pPr>
            <a:r>
              <a:rPr lang="es-ES_tradnl" sz="2800" b="1" dirty="0">
                <a:solidFill>
                  <a:schemeClr val="accent3">
                    <a:lumMod val="40000"/>
                    <a:lumOff val="60000"/>
                  </a:schemeClr>
                </a:solidFill>
                <a:latin typeface="+mj-lt"/>
                <a:ea typeface="+mj-ea"/>
                <a:cs typeface="+mj-cs"/>
              </a:rPr>
              <a:t>Inversión extranjera</a:t>
            </a:r>
          </a:p>
        </p:txBody>
      </p:sp>
      <p:sp>
        <p:nvSpPr>
          <p:cNvPr id="8" name="TextBox 7">
            <a:extLst>
              <a:ext uri="{FF2B5EF4-FFF2-40B4-BE49-F238E27FC236}">
                <a16:creationId xmlns:a16="http://schemas.microsoft.com/office/drawing/2014/main" id="{D91890A8-B31F-D149-D3E7-21A444257B53}"/>
              </a:ext>
            </a:extLst>
          </p:cNvPr>
          <p:cNvSpPr txBox="1"/>
          <p:nvPr/>
        </p:nvSpPr>
        <p:spPr>
          <a:xfrm>
            <a:off x="3949430" y="5074088"/>
            <a:ext cx="7762671" cy="514115"/>
          </a:xfrm>
          <a:prstGeom prst="rect">
            <a:avLst/>
          </a:prstGeom>
          <a:noFill/>
        </p:spPr>
        <p:txBody>
          <a:bodyPr wrap="square">
            <a:spAutoFit/>
          </a:bodyPr>
          <a:lstStyle/>
          <a:p>
            <a:pPr marL="457200" indent="-457200">
              <a:lnSpc>
                <a:spcPts val="3360"/>
              </a:lnSpc>
              <a:buFont typeface="Arial" panose="020B0604020202020204" pitchFamily="34" charset="0"/>
              <a:buChar char="•"/>
            </a:pPr>
            <a:r>
              <a:rPr lang="es-ES_tradnl" sz="2800" dirty="0">
                <a:solidFill>
                  <a:schemeClr val="accent3">
                    <a:lumMod val="40000"/>
                    <a:lumOff val="60000"/>
                  </a:schemeClr>
                </a:solidFill>
                <a:latin typeface="+mj-lt"/>
                <a:ea typeface="+mj-ea"/>
                <a:cs typeface="+mj-cs"/>
              </a:rPr>
              <a:t>Sectores prohibidos&gt; 2021: 123; 2022: 117.</a:t>
            </a:r>
          </a:p>
        </p:txBody>
      </p:sp>
    </p:spTree>
    <p:extLst>
      <p:ext uri="{BB962C8B-B14F-4D97-AF65-F5344CB8AC3E}">
        <p14:creationId xmlns:p14="http://schemas.microsoft.com/office/powerpoint/2010/main" val="1345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EE1253E-A7EB-FAE8-DEA3-A5656C3D9DE0}"/>
              </a:ext>
            </a:extLst>
          </p:cNvPr>
          <p:cNvSpPr/>
          <p:nvPr/>
        </p:nvSpPr>
        <p:spPr>
          <a:xfrm>
            <a:off x="711324" y="822647"/>
            <a:ext cx="1623314" cy="149253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Título 1">
            <a:extLst>
              <a:ext uri="{FF2B5EF4-FFF2-40B4-BE49-F238E27FC236}">
                <a16:creationId xmlns:a16="http://schemas.microsoft.com/office/drawing/2014/main" id="{4214963F-69FC-FEA9-18DC-3C9308BEFD4C}"/>
              </a:ext>
            </a:extLst>
          </p:cNvPr>
          <p:cNvSpPr>
            <a:spLocks noGrp="1"/>
          </p:cNvSpPr>
          <p:nvPr>
            <p:ph type="title"/>
          </p:nvPr>
        </p:nvSpPr>
        <p:spPr>
          <a:xfrm>
            <a:off x="1167320" y="1123102"/>
            <a:ext cx="9271080" cy="691592"/>
          </a:xfrm>
          <a:prstGeom prst="ellipse">
            <a:avLst/>
          </a:prstGeom>
        </p:spPr>
        <p:txBody>
          <a:bodyPr vert="horz" wrap="none" lIns="91440" tIns="45720" rIns="91440" bIns="45720" rtlCol="0" anchor="t">
            <a:noAutofit/>
          </a:bodyPr>
          <a:lstStyle/>
          <a:p>
            <a:r>
              <a:rPr lang="es-ES" sz="5400" dirty="0">
                <a:solidFill>
                  <a:schemeClr val="accent3">
                    <a:lumMod val="40000"/>
                    <a:lumOff val="60000"/>
                  </a:schemeClr>
                </a:solidFill>
              </a:rPr>
              <a:t>China</a:t>
            </a:r>
            <a:endParaRPr lang="en-US" sz="5400" dirty="0">
              <a:solidFill>
                <a:schemeClr val="accent3">
                  <a:lumMod val="40000"/>
                  <a:lumOff val="60000"/>
                </a:schemeClr>
              </a:solidFill>
            </a:endParaRPr>
          </a:p>
        </p:txBody>
      </p:sp>
      <p:sp>
        <p:nvSpPr>
          <p:cNvPr id="13" name="TextBox 12">
            <a:extLst>
              <a:ext uri="{FF2B5EF4-FFF2-40B4-BE49-F238E27FC236}">
                <a16:creationId xmlns:a16="http://schemas.microsoft.com/office/drawing/2014/main" id="{DC85310A-8441-6AF9-FA47-AF6E588C6493}"/>
              </a:ext>
            </a:extLst>
          </p:cNvPr>
          <p:cNvSpPr txBox="1"/>
          <p:nvPr/>
        </p:nvSpPr>
        <p:spPr>
          <a:xfrm>
            <a:off x="3949431" y="3042763"/>
            <a:ext cx="8054502" cy="480131"/>
          </a:xfrm>
          <a:prstGeom prst="rect">
            <a:avLst/>
          </a:prstGeom>
          <a:noFill/>
        </p:spPr>
        <p:txBody>
          <a:bodyPr wrap="square" rtlCol="0">
            <a:spAutoFit/>
          </a:bodyPr>
          <a:lstStyle/>
          <a:p>
            <a:pPr marL="457200" indent="-457200" defTabSz="914400">
              <a:lnSpc>
                <a:spcPct val="90000"/>
              </a:lnSpc>
              <a:spcBef>
                <a:spcPct val="0"/>
              </a:spcBef>
              <a:buFont typeface="Arial" panose="020B0604020202020204" pitchFamily="34" charset="0"/>
              <a:buChar char="•"/>
            </a:pPr>
            <a:r>
              <a:rPr lang="es-ES_tradnl" sz="2800" dirty="0">
                <a:solidFill>
                  <a:schemeClr val="accent3">
                    <a:lumMod val="40000"/>
                    <a:lumOff val="60000"/>
                  </a:schemeClr>
                </a:solidFill>
                <a:latin typeface="+mj-lt"/>
                <a:ea typeface="+mj-ea"/>
                <a:cs typeface="+mj-cs"/>
              </a:rPr>
              <a:t>No hay ley marco. </a:t>
            </a:r>
          </a:p>
        </p:txBody>
      </p:sp>
      <p:pic>
        <p:nvPicPr>
          <p:cNvPr id="2" name="Picture 6" descr="China Round Flag Vector Flat Icon Stock Illustration - Download Image Now -  Chinese Flag, Circle, China - East Asia">
            <a:extLst>
              <a:ext uri="{FF2B5EF4-FFF2-40B4-BE49-F238E27FC236}">
                <a16:creationId xmlns:a16="http://schemas.microsoft.com/office/drawing/2014/main" id="{FBB6205E-6A84-6FF7-4A2C-30F3ED0077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20" t="11813" r="11755" b="12163"/>
          <a:stretch/>
        </p:blipFill>
        <p:spPr bwMode="auto">
          <a:xfrm>
            <a:off x="866237" y="929021"/>
            <a:ext cx="1281146" cy="1269429"/>
          </a:xfrm>
          <a:prstGeom prst="ellipse">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91890A8-B31F-D149-D3E7-21A444257B53}"/>
              </a:ext>
            </a:extLst>
          </p:cNvPr>
          <p:cNvSpPr txBox="1"/>
          <p:nvPr/>
        </p:nvSpPr>
        <p:spPr>
          <a:xfrm>
            <a:off x="3949431" y="4692598"/>
            <a:ext cx="7762671" cy="1386149"/>
          </a:xfrm>
          <a:prstGeom prst="rect">
            <a:avLst/>
          </a:prstGeom>
          <a:noFill/>
        </p:spPr>
        <p:txBody>
          <a:bodyPr wrap="square">
            <a:spAutoFit/>
          </a:bodyPr>
          <a:lstStyle/>
          <a:p>
            <a:pPr marL="457200" indent="-457200">
              <a:lnSpc>
                <a:spcPts val="3360"/>
              </a:lnSpc>
              <a:buFont typeface="Arial" panose="020B0604020202020204" pitchFamily="34" charset="0"/>
              <a:buChar char="•"/>
            </a:pPr>
            <a:r>
              <a:rPr lang="es-ES_tradnl" sz="2800" dirty="0">
                <a:solidFill>
                  <a:schemeClr val="accent3">
                    <a:lumMod val="40000"/>
                    <a:lumOff val="60000"/>
                  </a:schemeClr>
                </a:solidFill>
                <a:latin typeface="+mj-lt"/>
                <a:ea typeface="+mj-ea"/>
                <a:cs typeface="+mj-cs"/>
              </a:rPr>
              <a:t>Aumento progresivo de la selección de proyectos por licitación pública.</a:t>
            </a:r>
          </a:p>
          <a:p>
            <a:pPr marL="457200" indent="-457200">
              <a:lnSpc>
                <a:spcPts val="3360"/>
              </a:lnSpc>
              <a:buFont typeface="Arial" panose="020B0604020202020204" pitchFamily="34" charset="0"/>
              <a:buChar char="•"/>
            </a:pPr>
            <a:r>
              <a:rPr lang="es-ES_tradnl" sz="2800" dirty="0">
                <a:solidFill>
                  <a:schemeClr val="accent3">
                    <a:lumMod val="40000"/>
                    <a:lumOff val="60000"/>
                  </a:schemeClr>
                </a:solidFill>
                <a:latin typeface="+mj-lt"/>
                <a:ea typeface="+mj-ea"/>
                <a:cs typeface="+mj-cs"/>
              </a:rPr>
              <a:t>Prima criterio de eficiencia económica.</a:t>
            </a:r>
          </a:p>
        </p:txBody>
      </p:sp>
      <p:sp>
        <p:nvSpPr>
          <p:cNvPr id="3" name="TextBox 2">
            <a:extLst>
              <a:ext uri="{FF2B5EF4-FFF2-40B4-BE49-F238E27FC236}">
                <a16:creationId xmlns:a16="http://schemas.microsoft.com/office/drawing/2014/main" id="{3F55B71F-B136-9997-F66B-E9423C75DF1B}"/>
              </a:ext>
            </a:extLst>
          </p:cNvPr>
          <p:cNvSpPr txBox="1"/>
          <p:nvPr/>
        </p:nvSpPr>
        <p:spPr>
          <a:xfrm>
            <a:off x="4145428" y="2315183"/>
            <a:ext cx="4426212" cy="480131"/>
          </a:xfrm>
          <a:prstGeom prst="rect">
            <a:avLst/>
          </a:prstGeom>
          <a:noFill/>
        </p:spPr>
        <p:txBody>
          <a:bodyPr wrap="none" rtlCol="0">
            <a:spAutoFit/>
          </a:bodyPr>
          <a:lstStyle/>
          <a:p>
            <a:pPr defTabSz="914400">
              <a:lnSpc>
                <a:spcPct val="90000"/>
              </a:lnSpc>
              <a:spcBef>
                <a:spcPct val="0"/>
              </a:spcBef>
            </a:pPr>
            <a:r>
              <a:rPr lang="es-ES_tradnl" sz="2800" b="1" dirty="0">
                <a:solidFill>
                  <a:schemeClr val="accent3">
                    <a:lumMod val="40000"/>
                    <a:lumOff val="60000"/>
                  </a:schemeClr>
                </a:solidFill>
                <a:latin typeface="+mj-lt"/>
                <a:ea typeface="+mj-ea"/>
                <a:cs typeface="+mj-cs"/>
              </a:rPr>
              <a:t>Proyectos Público-Privados</a:t>
            </a:r>
          </a:p>
        </p:txBody>
      </p:sp>
      <p:sp>
        <p:nvSpPr>
          <p:cNvPr id="6" name="TextBox 5">
            <a:extLst>
              <a:ext uri="{FF2B5EF4-FFF2-40B4-BE49-F238E27FC236}">
                <a16:creationId xmlns:a16="http://schemas.microsoft.com/office/drawing/2014/main" id="{3903E7D6-FE59-C783-1FB4-ABEC4A146FC1}"/>
              </a:ext>
            </a:extLst>
          </p:cNvPr>
          <p:cNvSpPr txBox="1"/>
          <p:nvPr/>
        </p:nvSpPr>
        <p:spPr>
          <a:xfrm>
            <a:off x="3949431" y="3774328"/>
            <a:ext cx="8054502" cy="867930"/>
          </a:xfrm>
          <a:prstGeom prst="rect">
            <a:avLst/>
          </a:prstGeom>
          <a:noFill/>
        </p:spPr>
        <p:txBody>
          <a:bodyPr wrap="square" rtlCol="0">
            <a:spAutoFit/>
          </a:bodyPr>
          <a:lstStyle/>
          <a:p>
            <a:pPr marL="457200" indent="-457200" defTabSz="914400">
              <a:lnSpc>
                <a:spcPct val="90000"/>
              </a:lnSpc>
              <a:spcBef>
                <a:spcPct val="0"/>
              </a:spcBef>
              <a:buFont typeface="Arial" panose="020B0604020202020204" pitchFamily="34" charset="0"/>
              <a:buChar char="•"/>
            </a:pPr>
            <a:r>
              <a:rPr lang="es-ES_tradnl" sz="2800" dirty="0">
                <a:solidFill>
                  <a:schemeClr val="accent3">
                    <a:lumMod val="40000"/>
                    <a:lumOff val="60000"/>
                  </a:schemeClr>
                </a:solidFill>
                <a:latin typeface="+mj-lt"/>
                <a:ea typeface="+mj-ea"/>
                <a:cs typeface="+mj-cs"/>
              </a:rPr>
              <a:t>Gobiernos locales se saltaban autorización central</a:t>
            </a:r>
          </a:p>
          <a:p>
            <a:pPr defTabSz="914400">
              <a:lnSpc>
                <a:spcPct val="90000"/>
              </a:lnSpc>
              <a:spcBef>
                <a:spcPct val="0"/>
              </a:spcBef>
            </a:pPr>
            <a:r>
              <a:rPr lang="es-ES_tradnl" sz="2800" dirty="0">
                <a:solidFill>
                  <a:schemeClr val="accent3">
                    <a:lumMod val="40000"/>
                    <a:lumOff val="60000"/>
                  </a:schemeClr>
                </a:solidFill>
                <a:latin typeface="+mj-lt"/>
                <a:ea typeface="+mj-ea"/>
                <a:cs typeface="+mj-cs"/>
              </a:rPr>
              <a:t>      vendiendo terrenos para financiar proyectos.</a:t>
            </a:r>
          </a:p>
        </p:txBody>
      </p:sp>
    </p:spTree>
    <p:extLst>
      <p:ext uri="{BB962C8B-B14F-4D97-AF65-F5344CB8AC3E}">
        <p14:creationId xmlns:p14="http://schemas.microsoft.com/office/powerpoint/2010/main" val="420359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EE1253E-A7EB-FAE8-DEA3-A5656C3D9DE0}"/>
              </a:ext>
            </a:extLst>
          </p:cNvPr>
          <p:cNvSpPr/>
          <p:nvPr/>
        </p:nvSpPr>
        <p:spPr>
          <a:xfrm>
            <a:off x="711324" y="822647"/>
            <a:ext cx="1623314" cy="149253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TextBox 12">
            <a:extLst>
              <a:ext uri="{FF2B5EF4-FFF2-40B4-BE49-F238E27FC236}">
                <a16:creationId xmlns:a16="http://schemas.microsoft.com/office/drawing/2014/main" id="{DC85310A-8441-6AF9-FA47-AF6E588C6493}"/>
              </a:ext>
            </a:extLst>
          </p:cNvPr>
          <p:cNvSpPr txBox="1"/>
          <p:nvPr/>
        </p:nvSpPr>
        <p:spPr>
          <a:xfrm>
            <a:off x="3949431" y="3042763"/>
            <a:ext cx="8054502" cy="2806922"/>
          </a:xfrm>
          <a:prstGeom prst="rect">
            <a:avLst/>
          </a:prstGeom>
          <a:noFill/>
        </p:spPr>
        <p:txBody>
          <a:bodyPr wrap="square" rtlCol="0">
            <a:spAutoFit/>
          </a:bodyPr>
          <a:lstStyle/>
          <a:p>
            <a:pPr marL="457200" indent="-457200" defTabSz="914400">
              <a:lnSpc>
                <a:spcPct val="90000"/>
              </a:lnSpc>
              <a:spcBef>
                <a:spcPct val="0"/>
              </a:spcBef>
              <a:buFont typeface="Arial" panose="020B0604020202020204" pitchFamily="34" charset="0"/>
              <a:buChar char="•"/>
            </a:pPr>
            <a:r>
              <a:rPr lang="es-ES_tradnl" sz="2800" dirty="0">
                <a:solidFill>
                  <a:schemeClr val="accent3">
                    <a:lumMod val="40000"/>
                    <a:lumOff val="60000"/>
                  </a:schemeClr>
                </a:solidFill>
                <a:latin typeface="+mj-lt"/>
                <a:ea typeface="+mj-ea"/>
                <a:cs typeface="+mj-cs"/>
              </a:rPr>
              <a:t>Luego de crisis asiática, se liberaliza el acceso de la inversión extranjera, sin autorización.</a:t>
            </a:r>
          </a:p>
          <a:p>
            <a:pPr marL="457200" indent="-457200" defTabSz="914400">
              <a:lnSpc>
                <a:spcPct val="90000"/>
              </a:lnSpc>
              <a:spcBef>
                <a:spcPct val="0"/>
              </a:spcBef>
              <a:buFont typeface="Arial" panose="020B0604020202020204" pitchFamily="34" charset="0"/>
              <a:buChar char="•"/>
            </a:pPr>
            <a:r>
              <a:rPr lang="es-ES_tradnl" sz="2800" dirty="0">
                <a:solidFill>
                  <a:schemeClr val="accent3">
                    <a:lumMod val="40000"/>
                    <a:lumOff val="60000"/>
                  </a:schemeClr>
                </a:solidFill>
                <a:latin typeface="+mj-lt"/>
                <a:ea typeface="+mj-ea"/>
                <a:cs typeface="+mj-cs"/>
              </a:rPr>
              <a:t>Excepcionalmente se limita por seguridad nacional, salud o medio ambiente.</a:t>
            </a:r>
          </a:p>
          <a:p>
            <a:pPr marL="457200" indent="-457200" defTabSz="914400">
              <a:lnSpc>
                <a:spcPct val="90000"/>
              </a:lnSpc>
              <a:spcBef>
                <a:spcPct val="0"/>
              </a:spcBef>
              <a:buFont typeface="Arial" panose="020B0604020202020204" pitchFamily="34" charset="0"/>
              <a:buChar char="•"/>
            </a:pPr>
            <a:r>
              <a:rPr lang="es-ES_tradnl" sz="2800" dirty="0">
                <a:solidFill>
                  <a:schemeClr val="accent3">
                    <a:lumMod val="40000"/>
                    <a:lumOff val="60000"/>
                  </a:schemeClr>
                </a:solidFill>
                <a:latin typeface="+mj-lt"/>
                <a:ea typeface="+mj-ea"/>
                <a:cs typeface="+mj-cs"/>
              </a:rPr>
              <a:t>Hay mecanismos de protección a los inversionistas, incluyendo Zonas de Inversión Extranjera.</a:t>
            </a:r>
          </a:p>
        </p:txBody>
      </p:sp>
      <p:sp>
        <p:nvSpPr>
          <p:cNvPr id="5" name="TextBox 4">
            <a:extLst>
              <a:ext uri="{FF2B5EF4-FFF2-40B4-BE49-F238E27FC236}">
                <a16:creationId xmlns:a16="http://schemas.microsoft.com/office/drawing/2014/main" id="{3DB42CB2-F02F-0EDC-C199-C39DE3A6222E}"/>
              </a:ext>
            </a:extLst>
          </p:cNvPr>
          <p:cNvSpPr txBox="1"/>
          <p:nvPr/>
        </p:nvSpPr>
        <p:spPr>
          <a:xfrm>
            <a:off x="4145428" y="2315183"/>
            <a:ext cx="3286477" cy="480131"/>
          </a:xfrm>
          <a:prstGeom prst="rect">
            <a:avLst/>
          </a:prstGeom>
          <a:noFill/>
        </p:spPr>
        <p:txBody>
          <a:bodyPr wrap="none" rtlCol="0">
            <a:spAutoFit/>
          </a:bodyPr>
          <a:lstStyle/>
          <a:p>
            <a:pPr defTabSz="914400">
              <a:lnSpc>
                <a:spcPct val="90000"/>
              </a:lnSpc>
              <a:spcBef>
                <a:spcPct val="0"/>
              </a:spcBef>
            </a:pPr>
            <a:r>
              <a:rPr lang="es-ES_tradnl" sz="2800" b="1" dirty="0">
                <a:solidFill>
                  <a:schemeClr val="accent3">
                    <a:lumMod val="40000"/>
                    <a:lumOff val="60000"/>
                  </a:schemeClr>
                </a:solidFill>
                <a:latin typeface="+mj-lt"/>
                <a:ea typeface="+mj-ea"/>
                <a:cs typeface="+mj-cs"/>
              </a:rPr>
              <a:t>Inversión extranjera</a:t>
            </a:r>
          </a:p>
        </p:txBody>
      </p:sp>
      <p:sp>
        <p:nvSpPr>
          <p:cNvPr id="6" name="Título 1">
            <a:extLst>
              <a:ext uri="{FF2B5EF4-FFF2-40B4-BE49-F238E27FC236}">
                <a16:creationId xmlns:a16="http://schemas.microsoft.com/office/drawing/2014/main" id="{9EC5426E-2FDD-513F-418D-DD25058D1A19}"/>
              </a:ext>
            </a:extLst>
          </p:cNvPr>
          <p:cNvSpPr txBox="1">
            <a:spLocks/>
          </p:cNvSpPr>
          <p:nvPr/>
        </p:nvSpPr>
        <p:spPr>
          <a:xfrm>
            <a:off x="1167320" y="1123102"/>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5400" dirty="0">
                <a:solidFill>
                  <a:schemeClr val="accent3">
                    <a:lumMod val="40000"/>
                    <a:lumOff val="60000"/>
                  </a:schemeClr>
                </a:solidFill>
              </a:rPr>
              <a:t>Corea</a:t>
            </a:r>
            <a:endParaRPr lang="en-US" sz="5400" dirty="0">
              <a:solidFill>
                <a:schemeClr val="accent3">
                  <a:lumMod val="40000"/>
                  <a:lumOff val="60000"/>
                </a:schemeClr>
              </a:solidFill>
            </a:endParaRPr>
          </a:p>
        </p:txBody>
      </p:sp>
      <p:pic>
        <p:nvPicPr>
          <p:cNvPr id="7" name="Picture 8" descr="South Korea Round Flag Icon PNG | Citypng">
            <a:extLst>
              <a:ext uri="{FF2B5EF4-FFF2-40B4-BE49-F238E27FC236}">
                <a16:creationId xmlns:a16="http://schemas.microsoft.com/office/drawing/2014/main" id="{DBA592C8-DD1F-3B67-AD5B-C02AA28A0A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7" t="2280" r="2963" b="2280"/>
          <a:stretch/>
        </p:blipFill>
        <p:spPr bwMode="auto">
          <a:xfrm>
            <a:off x="883971" y="917976"/>
            <a:ext cx="1280110" cy="128603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53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EE1253E-A7EB-FAE8-DEA3-A5656C3D9DE0}"/>
              </a:ext>
            </a:extLst>
          </p:cNvPr>
          <p:cNvSpPr/>
          <p:nvPr/>
        </p:nvSpPr>
        <p:spPr>
          <a:xfrm>
            <a:off x="711324" y="822647"/>
            <a:ext cx="1623314" cy="149253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TextBox 12">
            <a:extLst>
              <a:ext uri="{FF2B5EF4-FFF2-40B4-BE49-F238E27FC236}">
                <a16:creationId xmlns:a16="http://schemas.microsoft.com/office/drawing/2014/main" id="{DC85310A-8441-6AF9-FA47-AF6E588C6493}"/>
              </a:ext>
            </a:extLst>
          </p:cNvPr>
          <p:cNvSpPr txBox="1"/>
          <p:nvPr/>
        </p:nvSpPr>
        <p:spPr>
          <a:xfrm>
            <a:off x="3949431" y="3042763"/>
            <a:ext cx="8054502" cy="3970318"/>
          </a:xfrm>
          <a:prstGeom prst="rect">
            <a:avLst/>
          </a:prstGeom>
          <a:noFill/>
        </p:spPr>
        <p:txBody>
          <a:bodyPr wrap="square" rtlCol="0">
            <a:spAutoFit/>
          </a:bodyPr>
          <a:lstStyle/>
          <a:p>
            <a:pPr marL="457200" indent="-457200" defTabSz="914400">
              <a:lnSpc>
                <a:spcPct val="90000"/>
              </a:lnSpc>
              <a:spcBef>
                <a:spcPct val="0"/>
              </a:spcBef>
              <a:buFont typeface="Arial" panose="020B0604020202020204" pitchFamily="34" charset="0"/>
              <a:buChar char="•"/>
            </a:pPr>
            <a:r>
              <a:rPr lang="es-ES_tradnl" sz="2800" dirty="0">
                <a:solidFill>
                  <a:schemeClr val="accent3">
                    <a:lumMod val="40000"/>
                    <a:lumOff val="60000"/>
                  </a:schemeClr>
                </a:solidFill>
                <a:latin typeface="+mj-lt"/>
                <a:ea typeface="+mj-ea"/>
                <a:cs typeface="+mj-cs"/>
              </a:rPr>
              <a:t>Posibilidad de que los privados presenten proyectos para PPP.</a:t>
            </a:r>
          </a:p>
          <a:p>
            <a:pPr marL="457200" indent="-457200" defTabSz="914400">
              <a:lnSpc>
                <a:spcPct val="90000"/>
              </a:lnSpc>
              <a:spcBef>
                <a:spcPct val="0"/>
              </a:spcBef>
              <a:buFont typeface="Arial" panose="020B0604020202020204" pitchFamily="34" charset="0"/>
              <a:buChar char="•"/>
            </a:pPr>
            <a:r>
              <a:rPr lang="es-ES_tradnl" sz="2800" dirty="0">
                <a:solidFill>
                  <a:schemeClr val="accent3">
                    <a:lumMod val="40000"/>
                    <a:lumOff val="60000"/>
                  </a:schemeClr>
                </a:solidFill>
                <a:latin typeface="+mj-lt"/>
                <a:ea typeface="+mj-ea"/>
                <a:cs typeface="+mj-cs"/>
              </a:rPr>
              <a:t>Un proyecto puede ser PPP si es rentable y se alinea con la planificación de mediano y largo plazo.</a:t>
            </a:r>
          </a:p>
          <a:p>
            <a:pPr marL="457200" indent="-457200" defTabSz="914400">
              <a:lnSpc>
                <a:spcPct val="90000"/>
              </a:lnSpc>
              <a:spcBef>
                <a:spcPct val="0"/>
              </a:spcBef>
              <a:buFont typeface="Arial" panose="020B0604020202020204" pitchFamily="34" charset="0"/>
              <a:buChar char="•"/>
            </a:pPr>
            <a:r>
              <a:rPr lang="es-ES_tradnl" sz="2800" dirty="0">
                <a:solidFill>
                  <a:schemeClr val="accent3">
                    <a:lumMod val="40000"/>
                    <a:lumOff val="60000"/>
                  </a:schemeClr>
                </a:solidFill>
                <a:latin typeface="+mj-lt"/>
                <a:ea typeface="+mj-ea"/>
                <a:cs typeface="+mj-cs"/>
              </a:rPr>
              <a:t>Los concesionarios pueden realizar proyectos complementarios para rentabilizar (vivienda, industrias, establecimientos deportivos o culturales)</a:t>
            </a:r>
          </a:p>
          <a:p>
            <a:pPr marL="457200" indent="-457200" defTabSz="914400">
              <a:lnSpc>
                <a:spcPct val="90000"/>
              </a:lnSpc>
              <a:spcBef>
                <a:spcPct val="0"/>
              </a:spcBef>
              <a:buFont typeface="Arial" panose="020B0604020202020204" pitchFamily="34" charset="0"/>
              <a:buChar char="•"/>
            </a:pPr>
            <a:endParaRPr lang="es-ES_tradnl" sz="2800" dirty="0">
              <a:solidFill>
                <a:schemeClr val="accent3">
                  <a:lumMod val="40000"/>
                  <a:lumOff val="60000"/>
                </a:schemeClr>
              </a:solidFill>
              <a:latin typeface="+mj-lt"/>
              <a:ea typeface="+mj-ea"/>
              <a:cs typeface="+mj-cs"/>
            </a:endParaRPr>
          </a:p>
        </p:txBody>
      </p:sp>
      <p:sp>
        <p:nvSpPr>
          <p:cNvPr id="3" name="TextBox 2">
            <a:extLst>
              <a:ext uri="{FF2B5EF4-FFF2-40B4-BE49-F238E27FC236}">
                <a16:creationId xmlns:a16="http://schemas.microsoft.com/office/drawing/2014/main" id="{3F55B71F-B136-9997-F66B-E9423C75DF1B}"/>
              </a:ext>
            </a:extLst>
          </p:cNvPr>
          <p:cNvSpPr txBox="1"/>
          <p:nvPr/>
        </p:nvSpPr>
        <p:spPr>
          <a:xfrm>
            <a:off x="4145428" y="2315183"/>
            <a:ext cx="4426212" cy="480131"/>
          </a:xfrm>
          <a:prstGeom prst="rect">
            <a:avLst/>
          </a:prstGeom>
          <a:noFill/>
        </p:spPr>
        <p:txBody>
          <a:bodyPr wrap="none" rtlCol="0">
            <a:spAutoFit/>
          </a:bodyPr>
          <a:lstStyle/>
          <a:p>
            <a:pPr defTabSz="914400">
              <a:lnSpc>
                <a:spcPct val="90000"/>
              </a:lnSpc>
              <a:spcBef>
                <a:spcPct val="0"/>
              </a:spcBef>
            </a:pPr>
            <a:r>
              <a:rPr lang="es-ES_tradnl" sz="2800" b="1" dirty="0">
                <a:solidFill>
                  <a:schemeClr val="accent3">
                    <a:lumMod val="40000"/>
                    <a:lumOff val="60000"/>
                  </a:schemeClr>
                </a:solidFill>
                <a:latin typeface="+mj-lt"/>
                <a:ea typeface="+mj-ea"/>
                <a:cs typeface="+mj-cs"/>
              </a:rPr>
              <a:t>Proyectos Público-Privados</a:t>
            </a:r>
          </a:p>
        </p:txBody>
      </p:sp>
      <p:sp>
        <p:nvSpPr>
          <p:cNvPr id="7" name="Título 1">
            <a:extLst>
              <a:ext uri="{FF2B5EF4-FFF2-40B4-BE49-F238E27FC236}">
                <a16:creationId xmlns:a16="http://schemas.microsoft.com/office/drawing/2014/main" id="{86B401D5-BD57-9FB1-68BB-895391BBDDDF}"/>
              </a:ext>
            </a:extLst>
          </p:cNvPr>
          <p:cNvSpPr txBox="1">
            <a:spLocks/>
          </p:cNvSpPr>
          <p:nvPr/>
        </p:nvSpPr>
        <p:spPr>
          <a:xfrm>
            <a:off x="1167320" y="1123102"/>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5400" dirty="0">
                <a:solidFill>
                  <a:schemeClr val="accent3">
                    <a:lumMod val="40000"/>
                    <a:lumOff val="60000"/>
                  </a:schemeClr>
                </a:solidFill>
              </a:rPr>
              <a:t>Corea</a:t>
            </a:r>
            <a:endParaRPr lang="en-US" sz="5400" dirty="0">
              <a:solidFill>
                <a:schemeClr val="accent3">
                  <a:lumMod val="40000"/>
                  <a:lumOff val="60000"/>
                </a:schemeClr>
              </a:solidFill>
            </a:endParaRPr>
          </a:p>
        </p:txBody>
      </p:sp>
      <p:pic>
        <p:nvPicPr>
          <p:cNvPr id="9" name="Picture 8" descr="South Korea Round Flag Icon PNG | Citypng">
            <a:extLst>
              <a:ext uri="{FF2B5EF4-FFF2-40B4-BE49-F238E27FC236}">
                <a16:creationId xmlns:a16="http://schemas.microsoft.com/office/drawing/2014/main" id="{7619C060-453C-B5B4-428F-0FDC1B5792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7" t="2280" r="2963" b="2280"/>
          <a:stretch/>
        </p:blipFill>
        <p:spPr bwMode="auto">
          <a:xfrm>
            <a:off x="883971" y="917976"/>
            <a:ext cx="1280110" cy="128603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42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EE1253E-A7EB-FAE8-DEA3-A5656C3D9DE0}"/>
              </a:ext>
            </a:extLst>
          </p:cNvPr>
          <p:cNvSpPr/>
          <p:nvPr/>
        </p:nvSpPr>
        <p:spPr>
          <a:xfrm>
            <a:off x="711324" y="822647"/>
            <a:ext cx="1623314" cy="149253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TextBox 12">
            <a:extLst>
              <a:ext uri="{FF2B5EF4-FFF2-40B4-BE49-F238E27FC236}">
                <a16:creationId xmlns:a16="http://schemas.microsoft.com/office/drawing/2014/main" id="{DC85310A-8441-6AF9-FA47-AF6E588C6493}"/>
              </a:ext>
            </a:extLst>
          </p:cNvPr>
          <p:cNvSpPr txBox="1"/>
          <p:nvPr/>
        </p:nvSpPr>
        <p:spPr>
          <a:xfrm>
            <a:off x="3949431" y="3042763"/>
            <a:ext cx="8054502" cy="3194721"/>
          </a:xfrm>
          <a:prstGeom prst="rect">
            <a:avLst/>
          </a:prstGeom>
          <a:noFill/>
        </p:spPr>
        <p:txBody>
          <a:bodyPr wrap="square" rtlCol="0">
            <a:spAutoFit/>
          </a:bodyPr>
          <a:lstStyle/>
          <a:p>
            <a:pPr marL="457200" indent="-457200" defTabSz="914400">
              <a:lnSpc>
                <a:spcPct val="90000"/>
              </a:lnSpc>
              <a:spcBef>
                <a:spcPct val="0"/>
              </a:spcBef>
              <a:buFont typeface="Arial" panose="020B0604020202020204" pitchFamily="34" charset="0"/>
              <a:buChar char="•"/>
            </a:pPr>
            <a:r>
              <a:rPr lang="es-ES_tradnl" sz="2800" dirty="0">
                <a:solidFill>
                  <a:schemeClr val="accent3">
                    <a:lumMod val="40000"/>
                    <a:lumOff val="60000"/>
                  </a:schemeClr>
                </a:solidFill>
                <a:latin typeface="+mj-lt"/>
                <a:ea typeface="+mj-ea"/>
                <a:cs typeface="+mj-cs"/>
              </a:rPr>
              <a:t>La mayoría de la inversión extranjera está sujeta solo a notificación posterior.</a:t>
            </a:r>
          </a:p>
          <a:p>
            <a:pPr marL="457200" indent="-457200" defTabSz="914400">
              <a:lnSpc>
                <a:spcPct val="90000"/>
              </a:lnSpc>
              <a:spcBef>
                <a:spcPct val="0"/>
              </a:spcBef>
              <a:buFont typeface="Arial" panose="020B0604020202020204" pitchFamily="34" charset="0"/>
              <a:buChar char="•"/>
            </a:pPr>
            <a:r>
              <a:rPr lang="es-ES_tradnl" sz="2800" dirty="0">
                <a:solidFill>
                  <a:schemeClr val="accent3">
                    <a:lumMod val="40000"/>
                    <a:lumOff val="60000"/>
                  </a:schemeClr>
                </a:solidFill>
                <a:latin typeface="+mj-lt"/>
                <a:ea typeface="+mj-ea"/>
                <a:cs typeface="+mj-cs"/>
              </a:rPr>
              <a:t> Solo hay registro previo por motivos de seguridad nacional, el orden público o en industrias reguladas (por ej., armas, agroindustria, petróleo y de ciertos minerales; e inversión en servicios públicos).</a:t>
            </a:r>
          </a:p>
          <a:p>
            <a:pPr defTabSz="914400">
              <a:lnSpc>
                <a:spcPct val="90000"/>
              </a:lnSpc>
              <a:spcBef>
                <a:spcPct val="0"/>
              </a:spcBef>
            </a:pPr>
            <a:endParaRPr lang="es-ES_tradnl" sz="2800" dirty="0">
              <a:solidFill>
                <a:schemeClr val="accent3">
                  <a:lumMod val="40000"/>
                  <a:lumOff val="60000"/>
                </a:schemeClr>
              </a:solidFill>
              <a:latin typeface="+mj-lt"/>
              <a:ea typeface="+mj-ea"/>
              <a:cs typeface="+mj-cs"/>
            </a:endParaRPr>
          </a:p>
        </p:txBody>
      </p:sp>
      <p:sp>
        <p:nvSpPr>
          <p:cNvPr id="5" name="TextBox 4">
            <a:extLst>
              <a:ext uri="{FF2B5EF4-FFF2-40B4-BE49-F238E27FC236}">
                <a16:creationId xmlns:a16="http://schemas.microsoft.com/office/drawing/2014/main" id="{3DB42CB2-F02F-0EDC-C199-C39DE3A6222E}"/>
              </a:ext>
            </a:extLst>
          </p:cNvPr>
          <p:cNvSpPr txBox="1"/>
          <p:nvPr/>
        </p:nvSpPr>
        <p:spPr>
          <a:xfrm>
            <a:off x="4145428" y="2315183"/>
            <a:ext cx="3286477" cy="480131"/>
          </a:xfrm>
          <a:prstGeom prst="rect">
            <a:avLst/>
          </a:prstGeom>
          <a:noFill/>
        </p:spPr>
        <p:txBody>
          <a:bodyPr wrap="none" rtlCol="0">
            <a:spAutoFit/>
          </a:bodyPr>
          <a:lstStyle/>
          <a:p>
            <a:pPr defTabSz="914400">
              <a:lnSpc>
                <a:spcPct val="90000"/>
              </a:lnSpc>
              <a:spcBef>
                <a:spcPct val="0"/>
              </a:spcBef>
            </a:pPr>
            <a:r>
              <a:rPr lang="es-ES_tradnl" sz="2800" b="1" dirty="0">
                <a:solidFill>
                  <a:schemeClr val="accent3">
                    <a:lumMod val="40000"/>
                    <a:lumOff val="60000"/>
                  </a:schemeClr>
                </a:solidFill>
                <a:latin typeface="+mj-lt"/>
                <a:ea typeface="+mj-ea"/>
                <a:cs typeface="+mj-cs"/>
              </a:rPr>
              <a:t>Inversión extranjera</a:t>
            </a:r>
          </a:p>
        </p:txBody>
      </p:sp>
      <p:sp>
        <p:nvSpPr>
          <p:cNvPr id="2" name="Título 1">
            <a:extLst>
              <a:ext uri="{FF2B5EF4-FFF2-40B4-BE49-F238E27FC236}">
                <a16:creationId xmlns:a16="http://schemas.microsoft.com/office/drawing/2014/main" id="{1821710D-7487-448D-D09D-FD59B1220CA9}"/>
              </a:ext>
            </a:extLst>
          </p:cNvPr>
          <p:cNvSpPr>
            <a:spLocks noGrp="1"/>
          </p:cNvSpPr>
          <p:nvPr>
            <p:ph type="title"/>
          </p:nvPr>
        </p:nvSpPr>
        <p:spPr>
          <a:xfrm>
            <a:off x="1167320" y="1123102"/>
            <a:ext cx="9271080" cy="691592"/>
          </a:xfrm>
          <a:prstGeom prst="ellipse">
            <a:avLst/>
          </a:prstGeom>
        </p:spPr>
        <p:txBody>
          <a:bodyPr vert="horz" wrap="none" lIns="91440" tIns="45720" rIns="91440" bIns="45720" rtlCol="0" anchor="t">
            <a:noAutofit/>
          </a:bodyPr>
          <a:lstStyle/>
          <a:p>
            <a:r>
              <a:rPr lang="es-ES" sz="5400" dirty="0">
                <a:solidFill>
                  <a:schemeClr val="accent3">
                    <a:lumMod val="40000"/>
                    <a:lumOff val="60000"/>
                  </a:schemeClr>
                </a:solidFill>
              </a:rPr>
              <a:t>Japón</a:t>
            </a:r>
            <a:endParaRPr lang="en-US" sz="5400" dirty="0">
              <a:solidFill>
                <a:schemeClr val="accent3">
                  <a:lumMod val="40000"/>
                  <a:lumOff val="60000"/>
                </a:schemeClr>
              </a:solidFill>
            </a:endParaRPr>
          </a:p>
        </p:txBody>
      </p:sp>
      <p:pic>
        <p:nvPicPr>
          <p:cNvPr id="3" name="Picture 10" descr="Japan Flag Round Circle icon PNG and SVG Vector Free Download">
            <a:extLst>
              <a:ext uri="{FF2B5EF4-FFF2-40B4-BE49-F238E27FC236}">
                <a16:creationId xmlns:a16="http://schemas.microsoft.com/office/drawing/2014/main" id="{F9ADFCB0-76CF-BE45-9D3E-903276FFED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65" t="4075" r="4246" b="4104"/>
          <a:stretch/>
        </p:blipFill>
        <p:spPr bwMode="auto">
          <a:xfrm>
            <a:off x="870349" y="913408"/>
            <a:ext cx="1310570" cy="131101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16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EE1253E-A7EB-FAE8-DEA3-A5656C3D9DE0}"/>
              </a:ext>
            </a:extLst>
          </p:cNvPr>
          <p:cNvSpPr/>
          <p:nvPr/>
        </p:nvSpPr>
        <p:spPr>
          <a:xfrm>
            <a:off x="711324" y="822647"/>
            <a:ext cx="1623314" cy="149253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TextBox 12">
            <a:extLst>
              <a:ext uri="{FF2B5EF4-FFF2-40B4-BE49-F238E27FC236}">
                <a16:creationId xmlns:a16="http://schemas.microsoft.com/office/drawing/2014/main" id="{DC85310A-8441-6AF9-FA47-AF6E588C6493}"/>
              </a:ext>
            </a:extLst>
          </p:cNvPr>
          <p:cNvSpPr txBox="1"/>
          <p:nvPr/>
        </p:nvSpPr>
        <p:spPr>
          <a:xfrm>
            <a:off x="3949431" y="3042763"/>
            <a:ext cx="8054502" cy="2419124"/>
          </a:xfrm>
          <a:prstGeom prst="rect">
            <a:avLst/>
          </a:prstGeom>
          <a:noFill/>
        </p:spPr>
        <p:txBody>
          <a:bodyPr wrap="square" rtlCol="0">
            <a:spAutoFit/>
          </a:bodyPr>
          <a:lstStyle/>
          <a:p>
            <a:pPr marL="457200" indent="-457200" defTabSz="914400">
              <a:lnSpc>
                <a:spcPct val="90000"/>
              </a:lnSpc>
              <a:spcBef>
                <a:spcPct val="0"/>
              </a:spcBef>
              <a:buFont typeface="Arial" panose="020B0604020202020204" pitchFamily="34" charset="0"/>
              <a:buChar char="•"/>
            </a:pPr>
            <a:r>
              <a:rPr lang="es-ES_tradnl" sz="2800" dirty="0">
                <a:solidFill>
                  <a:schemeClr val="accent3">
                    <a:lumMod val="40000"/>
                    <a:lumOff val="60000"/>
                  </a:schemeClr>
                </a:solidFill>
                <a:latin typeface="+mj-lt"/>
                <a:ea typeface="+mj-ea"/>
                <a:cs typeface="+mj-cs"/>
              </a:rPr>
              <a:t>Desde 1999 se permite la participación de privados en proyectos públicos.</a:t>
            </a:r>
          </a:p>
          <a:p>
            <a:pPr marL="457200" indent="-457200" defTabSz="914400">
              <a:lnSpc>
                <a:spcPct val="90000"/>
              </a:lnSpc>
              <a:spcBef>
                <a:spcPct val="0"/>
              </a:spcBef>
              <a:buFont typeface="Arial" panose="020B0604020202020204" pitchFamily="34" charset="0"/>
              <a:buChar char="•"/>
            </a:pPr>
            <a:r>
              <a:rPr lang="es-ES_tradnl" sz="2800" dirty="0">
                <a:solidFill>
                  <a:schemeClr val="accent3">
                    <a:lumMod val="40000"/>
                    <a:lumOff val="60000"/>
                  </a:schemeClr>
                </a:solidFill>
                <a:latin typeface="+mj-lt"/>
                <a:ea typeface="+mj-ea"/>
                <a:cs typeface="+mj-cs"/>
              </a:rPr>
              <a:t>Desde década 2010 se ampliaron los sectores (aeropuertos, infraestructura educacional, vivienda pública, aeropuertos y las olimpiadas)</a:t>
            </a:r>
          </a:p>
          <a:p>
            <a:pPr marL="457200" indent="-457200" defTabSz="914400">
              <a:lnSpc>
                <a:spcPct val="90000"/>
              </a:lnSpc>
              <a:spcBef>
                <a:spcPct val="0"/>
              </a:spcBef>
              <a:buFont typeface="Arial" panose="020B0604020202020204" pitchFamily="34" charset="0"/>
              <a:buChar char="•"/>
            </a:pPr>
            <a:endParaRPr lang="es-ES_tradnl" sz="2800" dirty="0">
              <a:solidFill>
                <a:schemeClr val="accent3">
                  <a:lumMod val="40000"/>
                  <a:lumOff val="60000"/>
                </a:schemeClr>
              </a:solidFill>
              <a:latin typeface="+mj-lt"/>
              <a:ea typeface="+mj-ea"/>
              <a:cs typeface="+mj-cs"/>
            </a:endParaRPr>
          </a:p>
        </p:txBody>
      </p:sp>
      <p:sp>
        <p:nvSpPr>
          <p:cNvPr id="3" name="TextBox 2">
            <a:extLst>
              <a:ext uri="{FF2B5EF4-FFF2-40B4-BE49-F238E27FC236}">
                <a16:creationId xmlns:a16="http://schemas.microsoft.com/office/drawing/2014/main" id="{3F55B71F-B136-9997-F66B-E9423C75DF1B}"/>
              </a:ext>
            </a:extLst>
          </p:cNvPr>
          <p:cNvSpPr txBox="1"/>
          <p:nvPr/>
        </p:nvSpPr>
        <p:spPr>
          <a:xfrm>
            <a:off x="4145428" y="2315183"/>
            <a:ext cx="4426212" cy="480131"/>
          </a:xfrm>
          <a:prstGeom prst="rect">
            <a:avLst/>
          </a:prstGeom>
          <a:noFill/>
        </p:spPr>
        <p:txBody>
          <a:bodyPr wrap="none" rtlCol="0">
            <a:spAutoFit/>
          </a:bodyPr>
          <a:lstStyle/>
          <a:p>
            <a:pPr defTabSz="914400">
              <a:lnSpc>
                <a:spcPct val="90000"/>
              </a:lnSpc>
              <a:spcBef>
                <a:spcPct val="0"/>
              </a:spcBef>
            </a:pPr>
            <a:r>
              <a:rPr lang="es-ES_tradnl" sz="2800" b="1" dirty="0">
                <a:solidFill>
                  <a:schemeClr val="accent3">
                    <a:lumMod val="40000"/>
                    <a:lumOff val="60000"/>
                  </a:schemeClr>
                </a:solidFill>
                <a:latin typeface="+mj-lt"/>
                <a:ea typeface="+mj-ea"/>
                <a:cs typeface="+mj-cs"/>
              </a:rPr>
              <a:t>Proyectos Público-Privados</a:t>
            </a:r>
          </a:p>
        </p:txBody>
      </p:sp>
      <p:sp>
        <p:nvSpPr>
          <p:cNvPr id="2" name="Título 1">
            <a:extLst>
              <a:ext uri="{FF2B5EF4-FFF2-40B4-BE49-F238E27FC236}">
                <a16:creationId xmlns:a16="http://schemas.microsoft.com/office/drawing/2014/main" id="{AD318D43-7A5C-F8D1-9CD1-6DC84D6DD2EC}"/>
              </a:ext>
            </a:extLst>
          </p:cNvPr>
          <p:cNvSpPr>
            <a:spLocks noGrp="1"/>
          </p:cNvSpPr>
          <p:nvPr>
            <p:ph type="title"/>
          </p:nvPr>
        </p:nvSpPr>
        <p:spPr>
          <a:xfrm>
            <a:off x="1167320" y="1123102"/>
            <a:ext cx="9271080" cy="691592"/>
          </a:xfrm>
          <a:prstGeom prst="ellipse">
            <a:avLst/>
          </a:prstGeom>
        </p:spPr>
        <p:txBody>
          <a:bodyPr vert="horz" wrap="none" lIns="91440" tIns="45720" rIns="91440" bIns="45720" rtlCol="0" anchor="t">
            <a:noAutofit/>
          </a:bodyPr>
          <a:lstStyle/>
          <a:p>
            <a:r>
              <a:rPr lang="es-ES" sz="5400" dirty="0">
                <a:solidFill>
                  <a:schemeClr val="accent3">
                    <a:lumMod val="40000"/>
                    <a:lumOff val="60000"/>
                  </a:schemeClr>
                </a:solidFill>
              </a:rPr>
              <a:t>Japón</a:t>
            </a:r>
            <a:endParaRPr lang="en-US" sz="5400" dirty="0">
              <a:solidFill>
                <a:schemeClr val="accent3">
                  <a:lumMod val="40000"/>
                  <a:lumOff val="60000"/>
                </a:schemeClr>
              </a:solidFill>
            </a:endParaRPr>
          </a:p>
        </p:txBody>
      </p:sp>
      <p:pic>
        <p:nvPicPr>
          <p:cNvPr id="5" name="Picture 10" descr="Japan Flag Round Circle icon PNG and SVG Vector Free Download">
            <a:extLst>
              <a:ext uri="{FF2B5EF4-FFF2-40B4-BE49-F238E27FC236}">
                <a16:creationId xmlns:a16="http://schemas.microsoft.com/office/drawing/2014/main" id="{63F1A708-100D-A7D4-1900-C560FB7189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65" t="4075" r="4246" b="4104"/>
          <a:stretch/>
        </p:blipFill>
        <p:spPr bwMode="auto">
          <a:xfrm>
            <a:off x="870349" y="913408"/>
            <a:ext cx="1310570" cy="131101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78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EE1253E-A7EB-FAE8-DEA3-A5656C3D9DE0}"/>
              </a:ext>
            </a:extLst>
          </p:cNvPr>
          <p:cNvSpPr/>
          <p:nvPr/>
        </p:nvSpPr>
        <p:spPr>
          <a:xfrm>
            <a:off x="711324" y="822647"/>
            <a:ext cx="1623314" cy="149253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TextBox 12">
            <a:extLst>
              <a:ext uri="{FF2B5EF4-FFF2-40B4-BE49-F238E27FC236}">
                <a16:creationId xmlns:a16="http://schemas.microsoft.com/office/drawing/2014/main" id="{DC85310A-8441-6AF9-FA47-AF6E588C6493}"/>
              </a:ext>
            </a:extLst>
          </p:cNvPr>
          <p:cNvSpPr txBox="1"/>
          <p:nvPr/>
        </p:nvSpPr>
        <p:spPr>
          <a:xfrm>
            <a:off x="3949431" y="3042763"/>
            <a:ext cx="8054502" cy="3582519"/>
          </a:xfrm>
          <a:prstGeom prst="rect">
            <a:avLst/>
          </a:prstGeom>
          <a:noFill/>
        </p:spPr>
        <p:txBody>
          <a:bodyPr wrap="square" rtlCol="0">
            <a:spAutoFit/>
          </a:bodyPr>
          <a:lstStyle/>
          <a:p>
            <a:pPr marL="457200" indent="-457200" defTabSz="914400">
              <a:lnSpc>
                <a:spcPct val="90000"/>
              </a:lnSpc>
              <a:spcBef>
                <a:spcPct val="0"/>
              </a:spcBef>
              <a:buFont typeface="Arial" panose="020B0604020202020204" pitchFamily="34" charset="0"/>
              <a:buChar char="•"/>
            </a:pPr>
            <a:r>
              <a:rPr lang="es-ES_tradnl" sz="2800" dirty="0">
                <a:solidFill>
                  <a:schemeClr val="accent3">
                    <a:lumMod val="40000"/>
                    <a:lumOff val="60000"/>
                  </a:schemeClr>
                </a:solidFill>
                <a:latin typeface="+mj-lt"/>
                <a:ea typeface="+mj-ea"/>
                <a:cs typeface="+mj-cs"/>
              </a:rPr>
              <a:t>“Ley de Inversión Extranjera de 2005” exige que los inversionistas extranjeros pasen “Prueba de Inversión” (carácter y la capacidad del inversionista) y la “Prueba de Beneficio a Nueva Zelandia” para inversiones en tierras “sensibles”.</a:t>
            </a:r>
          </a:p>
          <a:p>
            <a:pPr marL="457200" indent="-457200" defTabSz="914400">
              <a:lnSpc>
                <a:spcPct val="90000"/>
              </a:lnSpc>
              <a:spcBef>
                <a:spcPct val="0"/>
              </a:spcBef>
              <a:buFont typeface="Arial" panose="020B0604020202020204" pitchFamily="34" charset="0"/>
              <a:buChar char="•"/>
            </a:pPr>
            <a:r>
              <a:rPr lang="es-ES_tradnl" sz="2800" dirty="0">
                <a:solidFill>
                  <a:schemeClr val="accent3">
                    <a:lumMod val="40000"/>
                    <a:lumOff val="60000"/>
                  </a:schemeClr>
                </a:solidFill>
                <a:latin typeface="+mj-lt"/>
                <a:ea typeface="+mj-ea"/>
                <a:cs typeface="+mj-cs"/>
              </a:rPr>
              <a:t>Requisitos adicionales para “Significant Business Assests” (por monto o porcentaje de empresa).</a:t>
            </a:r>
          </a:p>
          <a:p>
            <a:pPr marL="457200" indent="-457200" defTabSz="914400">
              <a:lnSpc>
                <a:spcPct val="90000"/>
              </a:lnSpc>
              <a:spcBef>
                <a:spcPct val="0"/>
              </a:spcBef>
              <a:buFont typeface="Arial" panose="020B0604020202020204" pitchFamily="34" charset="0"/>
              <a:buChar char="•"/>
            </a:pPr>
            <a:r>
              <a:rPr lang="es-ES_tradnl" sz="2800" dirty="0">
                <a:solidFill>
                  <a:schemeClr val="accent3">
                    <a:lumMod val="40000"/>
                    <a:lumOff val="60000"/>
                  </a:schemeClr>
                </a:solidFill>
                <a:latin typeface="+mj-lt"/>
                <a:ea typeface="+mj-ea"/>
                <a:cs typeface="+mj-cs"/>
              </a:rPr>
              <a:t>2020: “Prueba de Interés Nacional” para sectores estratégicos (teleco, puertos, militar)</a:t>
            </a:r>
          </a:p>
        </p:txBody>
      </p:sp>
      <p:sp>
        <p:nvSpPr>
          <p:cNvPr id="5" name="TextBox 4">
            <a:extLst>
              <a:ext uri="{FF2B5EF4-FFF2-40B4-BE49-F238E27FC236}">
                <a16:creationId xmlns:a16="http://schemas.microsoft.com/office/drawing/2014/main" id="{3DB42CB2-F02F-0EDC-C199-C39DE3A6222E}"/>
              </a:ext>
            </a:extLst>
          </p:cNvPr>
          <p:cNvSpPr txBox="1"/>
          <p:nvPr/>
        </p:nvSpPr>
        <p:spPr>
          <a:xfrm>
            <a:off x="4145428" y="2315183"/>
            <a:ext cx="3286477" cy="480131"/>
          </a:xfrm>
          <a:prstGeom prst="rect">
            <a:avLst/>
          </a:prstGeom>
          <a:noFill/>
        </p:spPr>
        <p:txBody>
          <a:bodyPr wrap="none" rtlCol="0">
            <a:spAutoFit/>
          </a:bodyPr>
          <a:lstStyle/>
          <a:p>
            <a:pPr defTabSz="914400">
              <a:lnSpc>
                <a:spcPct val="90000"/>
              </a:lnSpc>
              <a:spcBef>
                <a:spcPct val="0"/>
              </a:spcBef>
            </a:pPr>
            <a:r>
              <a:rPr lang="es-ES_tradnl" sz="2800" b="1" dirty="0">
                <a:solidFill>
                  <a:schemeClr val="accent3">
                    <a:lumMod val="40000"/>
                    <a:lumOff val="60000"/>
                  </a:schemeClr>
                </a:solidFill>
                <a:latin typeface="+mj-lt"/>
                <a:ea typeface="+mj-ea"/>
                <a:cs typeface="+mj-cs"/>
              </a:rPr>
              <a:t>Inversión extranjera</a:t>
            </a:r>
          </a:p>
        </p:txBody>
      </p:sp>
      <p:sp>
        <p:nvSpPr>
          <p:cNvPr id="7" name="Título 1">
            <a:extLst>
              <a:ext uri="{FF2B5EF4-FFF2-40B4-BE49-F238E27FC236}">
                <a16:creationId xmlns:a16="http://schemas.microsoft.com/office/drawing/2014/main" id="{FC4563C3-DDE8-54F1-214F-FC72B236EA11}"/>
              </a:ext>
            </a:extLst>
          </p:cNvPr>
          <p:cNvSpPr>
            <a:spLocks noGrp="1"/>
          </p:cNvSpPr>
          <p:nvPr>
            <p:ph type="title"/>
          </p:nvPr>
        </p:nvSpPr>
        <p:spPr>
          <a:xfrm>
            <a:off x="1167320" y="1123102"/>
            <a:ext cx="9271080" cy="691592"/>
          </a:xfrm>
          <a:prstGeom prst="ellipse">
            <a:avLst/>
          </a:prstGeom>
        </p:spPr>
        <p:txBody>
          <a:bodyPr vert="horz" wrap="none" lIns="91440" tIns="45720" rIns="91440" bIns="45720" rtlCol="0" anchor="t">
            <a:noAutofit/>
          </a:bodyPr>
          <a:lstStyle/>
          <a:p>
            <a:r>
              <a:rPr lang="es-ES" sz="5400" dirty="0">
                <a:solidFill>
                  <a:schemeClr val="accent3">
                    <a:lumMod val="40000"/>
                    <a:lumOff val="60000"/>
                  </a:schemeClr>
                </a:solidFill>
              </a:rPr>
              <a:t>Nueva Zelandia</a:t>
            </a:r>
            <a:endParaRPr lang="en-US" sz="5400" dirty="0">
              <a:solidFill>
                <a:schemeClr val="accent3">
                  <a:lumMod val="40000"/>
                  <a:lumOff val="60000"/>
                </a:schemeClr>
              </a:solidFill>
            </a:endParaRPr>
          </a:p>
        </p:txBody>
      </p:sp>
      <p:pic>
        <p:nvPicPr>
          <p:cNvPr id="8" name="Picture 12" descr="4,723 New Zealand Flag Icon Stock Vectors, Images &amp; Vector Art |  Shutterstock">
            <a:extLst>
              <a:ext uri="{FF2B5EF4-FFF2-40B4-BE49-F238E27FC236}">
                <a16:creationId xmlns:a16="http://schemas.microsoft.com/office/drawing/2014/main" id="{A40CBFA3-7F10-406D-DF8A-B6CCFC1BF8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68" t="8854" r="18513" b="15827"/>
          <a:stretch/>
        </p:blipFill>
        <p:spPr bwMode="auto">
          <a:xfrm>
            <a:off x="856386" y="914400"/>
            <a:ext cx="1338410" cy="132221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89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EE1253E-A7EB-FAE8-DEA3-A5656C3D9DE0}"/>
              </a:ext>
            </a:extLst>
          </p:cNvPr>
          <p:cNvSpPr/>
          <p:nvPr/>
        </p:nvSpPr>
        <p:spPr>
          <a:xfrm>
            <a:off x="711324" y="822647"/>
            <a:ext cx="1623314" cy="149253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TextBox 12">
            <a:extLst>
              <a:ext uri="{FF2B5EF4-FFF2-40B4-BE49-F238E27FC236}">
                <a16:creationId xmlns:a16="http://schemas.microsoft.com/office/drawing/2014/main" id="{DC85310A-8441-6AF9-FA47-AF6E588C6493}"/>
              </a:ext>
            </a:extLst>
          </p:cNvPr>
          <p:cNvSpPr txBox="1"/>
          <p:nvPr/>
        </p:nvSpPr>
        <p:spPr>
          <a:xfrm>
            <a:off x="3949431" y="3042763"/>
            <a:ext cx="8054502" cy="2806922"/>
          </a:xfrm>
          <a:prstGeom prst="rect">
            <a:avLst/>
          </a:prstGeom>
          <a:noFill/>
        </p:spPr>
        <p:txBody>
          <a:bodyPr wrap="square" rtlCol="0">
            <a:spAutoFit/>
          </a:bodyPr>
          <a:lstStyle/>
          <a:p>
            <a:pPr marL="457200" indent="-457200" defTabSz="914400">
              <a:lnSpc>
                <a:spcPct val="90000"/>
              </a:lnSpc>
              <a:spcBef>
                <a:spcPct val="0"/>
              </a:spcBef>
              <a:buFont typeface="Arial" panose="020B0604020202020204" pitchFamily="34" charset="0"/>
              <a:buChar char="•"/>
            </a:pPr>
            <a:r>
              <a:rPr lang="es-ES_tradnl" sz="2800" dirty="0">
                <a:solidFill>
                  <a:schemeClr val="accent3">
                    <a:lumMod val="40000"/>
                    <a:lumOff val="60000"/>
                  </a:schemeClr>
                </a:solidFill>
                <a:latin typeface="+mj-lt"/>
                <a:ea typeface="+mj-ea"/>
                <a:cs typeface="+mj-cs"/>
              </a:rPr>
              <a:t>Un ente público debe considerar la opción PPP para proyectos “significativos” (de alto riesgo o cuyo costo total exceda NZD 15 millones) independiente de su fuente de financiamiento. </a:t>
            </a:r>
          </a:p>
          <a:p>
            <a:pPr marL="457200" indent="-457200" defTabSz="914400">
              <a:lnSpc>
                <a:spcPct val="90000"/>
              </a:lnSpc>
              <a:spcBef>
                <a:spcPct val="0"/>
              </a:spcBef>
              <a:buFont typeface="Arial" panose="020B0604020202020204" pitchFamily="34" charset="0"/>
              <a:buChar char="•"/>
            </a:pPr>
            <a:r>
              <a:rPr lang="es-ES_tradnl" sz="2800" dirty="0">
                <a:solidFill>
                  <a:schemeClr val="accent3">
                    <a:lumMod val="40000"/>
                    <a:lumOff val="60000"/>
                  </a:schemeClr>
                </a:solidFill>
                <a:latin typeface="+mj-lt"/>
                <a:ea typeface="+mj-ea"/>
                <a:cs typeface="+mj-cs"/>
              </a:rPr>
              <a:t>Las PPP se desarrollan por licitación pública abierta.</a:t>
            </a:r>
          </a:p>
          <a:p>
            <a:pPr marL="457200" indent="-457200" defTabSz="914400">
              <a:lnSpc>
                <a:spcPct val="90000"/>
              </a:lnSpc>
              <a:spcBef>
                <a:spcPct val="0"/>
              </a:spcBef>
              <a:buFont typeface="Arial" panose="020B0604020202020204" pitchFamily="34" charset="0"/>
              <a:buChar char="•"/>
            </a:pPr>
            <a:endParaRPr lang="es-ES_tradnl" sz="2800" dirty="0">
              <a:solidFill>
                <a:schemeClr val="accent3">
                  <a:lumMod val="40000"/>
                  <a:lumOff val="60000"/>
                </a:schemeClr>
              </a:solidFill>
              <a:latin typeface="+mj-lt"/>
              <a:ea typeface="+mj-ea"/>
              <a:cs typeface="+mj-cs"/>
            </a:endParaRPr>
          </a:p>
        </p:txBody>
      </p:sp>
      <p:sp>
        <p:nvSpPr>
          <p:cNvPr id="3" name="TextBox 2">
            <a:extLst>
              <a:ext uri="{FF2B5EF4-FFF2-40B4-BE49-F238E27FC236}">
                <a16:creationId xmlns:a16="http://schemas.microsoft.com/office/drawing/2014/main" id="{3F55B71F-B136-9997-F66B-E9423C75DF1B}"/>
              </a:ext>
            </a:extLst>
          </p:cNvPr>
          <p:cNvSpPr txBox="1"/>
          <p:nvPr/>
        </p:nvSpPr>
        <p:spPr>
          <a:xfrm>
            <a:off x="4145428" y="2315183"/>
            <a:ext cx="4426212" cy="480131"/>
          </a:xfrm>
          <a:prstGeom prst="rect">
            <a:avLst/>
          </a:prstGeom>
          <a:noFill/>
        </p:spPr>
        <p:txBody>
          <a:bodyPr wrap="none" rtlCol="0">
            <a:spAutoFit/>
          </a:bodyPr>
          <a:lstStyle/>
          <a:p>
            <a:pPr defTabSz="914400">
              <a:lnSpc>
                <a:spcPct val="90000"/>
              </a:lnSpc>
              <a:spcBef>
                <a:spcPct val="0"/>
              </a:spcBef>
            </a:pPr>
            <a:r>
              <a:rPr lang="es-ES_tradnl" sz="2800" b="1" dirty="0">
                <a:solidFill>
                  <a:schemeClr val="accent3">
                    <a:lumMod val="40000"/>
                    <a:lumOff val="60000"/>
                  </a:schemeClr>
                </a:solidFill>
                <a:latin typeface="+mj-lt"/>
                <a:ea typeface="+mj-ea"/>
                <a:cs typeface="+mj-cs"/>
              </a:rPr>
              <a:t>Proyectos Público-Privados</a:t>
            </a:r>
          </a:p>
        </p:txBody>
      </p:sp>
      <p:sp>
        <p:nvSpPr>
          <p:cNvPr id="7" name="Título 1">
            <a:extLst>
              <a:ext uri="{FF2B5EF4-FFF2-40B4-BE49-F238E27FC236}">
                <a16:creationId xmlns:a16="http://schemas.microsoft.com/office/drawing/2014/main" id="{5E73067F-BA76-2379-4753-56A1805DE8A9}"/>
              </a:ext>
            </a:extLst>
          </p:cNvPr>
          <p:cNvSpPr txBox="1">
            <a:spLocks/>
          </p:cNvSpPr>
          <p:nvPr/>
        </p:nvSpPr>
        <p:spPr>
          <a:xfrm>
            <a:off x="1167320" y="1123102"/>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5400" dirty="0">
                <a:solidFill>
                  <a:schemeClr val="accent3">
                    <a:lumMod val="40000"/>
                    <a:lumOff val="60000"/>
                  </a:schemeClr>
                </a:solidFill>
              </a:rPr>
              <a:t>Nueva Zelandia</a:t>
            </a:r>
            <a:endParaRPr lang="en-US" sz="5400" dirty="0">
              <a:solidFill>
                <a:schemeClr val="accent3">
                  <a:lumMod val="40000"/>
                  <a:lumOff val="60000"/>
                </a:schemeClr>
              </a:solidFill>
            </a:endParaRPr>
          </a:p>
        </p:txBody>
      </p:sp>
      <p:pic>
        <p:nvPicPr>
          <p:cNvPr id="8" name="Picture 12" descr="4,723 New Zealand Flag Icon Stock Vectors, Images &amp; Vector Art |  Shutterstock">
            <a:extLst>
              <a:ext uri="{FF2B5EF4-FFF2-40B4-BE49-F238E27FC236}">
                <a16:creationId xmlns:a16="http://schemas.microsoft.com/office/drawing/2014/main" id="{44DD17BE-C25D-4068-960C-9F4CAAE137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68" t="8854" r="18513" b="15827"/>
          <a:stretch/>
        </p:blipFill>
        <p:spPr bwMode="auto">
          <a:xfrm>
            <a:off x="856386" y="914400"/>
            <a:ext cx="1338410" cy="132221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57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3608C953-50B8-D3FD-D01B-A5F4B34CA776}"/>
              </a:ext>
            </a:extLst>
          </p:cNvPr>
          <p:cNvSpPr>
            <a:spLocks noGrp="1"/>
          </p:cNvSpPr>
          <p:nvPr>
            <p:ph type="title"/>
          </p:nvPr>
        </p:nvSpPr>
        <p:spPr>
          <a:xfrm>
            <a:off x="469136" y="519988"/>
            <a:ext cx="10514012" cy="691592"/>
          </a:xfrm>
          <a:prstGeom prst="ellipse">
            <a:avLst/>
          </a:prstGeom>
        </p:spPr>
        <p:txBody>
          <a:bodyPr vert="horz" wrap="none" lIns="91440" tIns="45720" rIns="91440" bIns="45720" rtlCol="0" anchor="t">
            <a:noAutofit/>
          </a:bodyPr>
          <a:lstStyle/>
          <a:p>
            <a:r>
              <a:rPr lang="es-ES" sz="5400" dirty="0">
                <a:solidFill>
                  <a:schemeClr val="accent3">
                    <a:lumMod val="40000"/>
                    <a:lumOff val="60000"/>
                  </a:schemeClr>
                </a:solidFill>
              </a:rPr>
              <a:t>Tendencias regionales</a:t>
            </a:r>
            <a:br>
              <a:rPr lang="es-ES" sz="5400" dirty="0">
                <a:solidFill>
                  <a:schemeClr val="accent3">
                    <a:lumMod val="40000"/>
                    <a:lumOff val="60000"/>
                  </a:schemeClr>
                </a:solidFill>
              </a:rPr>
            </a:br>
            <a:endParaRPr lang="en-US" sz="5400" dirty="0">
              <a:solidFill>
                <a:schemeClr val="accent3">
                  <a:lumMod val="40000"/>
                  <a:lumOff val="60000"/>
                </a:schemeClr>
              </a:solidFill>
            </a:endParaRPr>
          </a:p>
        </p:txBody>
      </p:sp>
      <p:sp>
        <p:nvSpPr>
          <p:cNvPr id="2" name="TextBox 1">
            <a:extLst>
              <a:ext uri="{FF2B5EF4-FFF2-40B4-BE49-F238E27FC236}">
                <a16:creationId xmlns:a16="http://schemas.microsoft.com/office/drawing/2014/main" id="{6502D163-6B8D-0D68-0BD1-EB7B68A7A3CC}"/>
              </a:ext>
            </a:extLst>
          </p:cNvPr>
          <p:cNvSpPr txBox="1"/>
          <p:nvPr/>
        </p:nvSpPr>
        <p:spPr>
          <a:xfrm>
            <a:off x="3052830" y="3768795"/>
            <a:ext cx="8233870" cy="2246769"/>
          </a:xfrm>
          <a:prstGeom prst="rect">
            <a:avLst/>
          </a:prstGeom>
          <a:noFill/>
        </p:spPr>
        <p:txBody>
          <a:bodyPr wrap="square" rtlCol="0">
            <a:spAutoFit/>
          </a:bodyPr>
          <a:lstStyle/>
          <a:p>
            <a:pPr marL="285750" indent="-285750">
              <a:buFont typeface="Arial" panose="020B0604020202020204" pitchFamily="34" charset="0"/>
              <a:buChar char="•"/>
            </a:pPr>
            <a:r>
              <a:rPr lang="es-ES_tradnl" sz="2800" dirty="0">
                <a:solidFill>
                  <a:schemeClr val="accent3">
                    <a:lumMod val="40000"/>
                    <a:lumOff val="60000"/>
                  </a:schemeClr>
                </a:solidFill>
                <a:latin typeface="+mj-lt"/>
                <a:ea typeface="+mj-ea"/>
                <a:cs typeface="+mj-cs"/>
              </a:rPr>
              <a:t>Apertura al </a:t>
            </a:r>
            <a:r>
              <a:rPr lang="es-ES_tradnl" sz="2800" b="1" dirty="0">
                <a:solidFill>
                  <a:schemeClr val="accent3">
                    <a:lumMod val="40000"/>
                    <a:lumOff val="60000"/>
                  </a:schemeClr>
                </a:solidFill>
                <a:latin typeface="+mj-lt"/>
                <a:ea typeface="+mj-ea"/>
                <a:cs typeface="+mj-cs"/>
              </a:rPr>
              <a:t>comercio exterior.</a:t>
            </a:r>
          </a:p>
          <a:p>
            <a:pPr marL="285750" indent="-285750">
              <a:buFont typeface="Arial" panose="020B0604020202020204" pitchFamily="34" charset="0"/>
              <a:buChar char="•"/>
            </a:pPr>
            <a:r>
              <a:rPr lang="es-ES_tradnl" sz="2800" dirty="0">
                <a:solidFill>
                  <a:schemeClr val="accent3">
                    <a:lumMod val="40000"/>
                    <a:lumOff val="60000"/>
                  </a:schemeClr>
                </a:solidFill>
                <a:latin typeface="+mj-lt"/>
                <a:ea typeface="+mj-ea"/>
                <a:cs typeface="+mj-cs"/>
              </a:rPr>
              <a:t>Rol principal de privados en la economía, con </a:t>
            </a:r>
            <a:r>
              <a:rPr lang="es-ES_tradnl" sz="2800" b="1" dirty="0">
                <a:solidFill>
                  <a:schemeClr val="accent3">
                    <a:lumMod val="40000"/>
                    <a:lumOff val="60000"/>
                  </a:schemeClr>
                </a:solidFill>
                <a:latin typeface="+mj-lt"/>
                <a:ea typeface="+mj-ea"/>
                <a:cs typeface="+mj-cs"/>
              </a:rPr>
              <a:t>dirección o incentivo público</a:t>
            </a:r>
            <a:r>
              <a:rPr lang="es-ES_tradnl" sz="2800" dirty="0">
                <a:solidFill>
                  <a:schemeClr val="accent3">
                    <a:lumMod val="40000"/>
                    <a:lumOff val="60000"/>
                  </a:schemeClr>
                </a:solidFill>
                <a:latin typeface="+mj-lt"/>
                <a:ea typeface="+mj-ea"/>
                <a:cs typeface="+mj-cs"/>
              </a:rPr>
              <a:t>.</a:t>
            </a:r>
          </a:p>
          <a:p>
            <a:pPr marL="285750" indent="-285750">
              <a:buFont typeface="Arial" panose="020B0604020202020204" pitchFamily="34" charset="0"/>
              <a:buChar char="•"/>
            </a:pPr>
            <a:r>
              <a:rPr lang="es-ES_tradnl" sz="2800" dirty="0">
                <a:solidFill>
                  <a:schemeClr val="accent3">
                    <a:lumMod val="40000"/>
                    <a:lumOff val="60000"/>
                  </a:schemeClr>
                </a:solidFill>
                <a:latin typeface="+mj-lt"/>
                <a:ea typeface="+mj-ea"/>
                <a:cs typeface="+mj-cs"/>
              </a:rPr>
              <a:t>Inversión extranjera permitida, pero con requisitos o </a:t>
            </a:r>
            <a:r>
              <a:rPr lang="es-ES_tradnl" sz="2800" b="1" dirty="0">
                <a:solidFill>
                  <a:schemeClr val="accent3">
                    <a:lumMod val="40000"/>
                    <a:lumOff val="60000"/>
                  </a:schemeClr>
                </a:solidFill>
                <a:latin typeface="+mj-lt"/>
                <a:ea typeface="+mj-ea"/>
                <a:cs typeface="+mj-cs"/>
              </a:rPr>
              <a:t>restricciones en sectores estratégicos</a:t>
            </a:r>
            <a:r>
              <a:rPr lang="es-ES_tradnl" sz="2800" dirty="0">
                <a:solidFill>
                  <a:schemeClr val="accent3">
                    <a:lumMod val="40000"/>
                    <a:lumOff val="60000"/>
                  </a:schemeClr>
                </a:solidFill>
                <a:latin typeface="+mj-lt"/>
                <a:ea typeface="+mj-ea"/>
                <a:cs typeface="+mj-cs"/>
              </a:rPr>
              <a:t>.</a:t>
            </a:r>
          </a:p>
        </p:txBody>
      </p:sp>
      <p:sp>
        <p:nvSpPr>
          <p:cNvPr id="3" name="Oval 2">
            <a:extLst>
              <a:ext uri="{FF2B5EF4-FFF2-40B4-BE49-F238E27FC236}">
                <a16:creationId xmlns:a16="http://schemas.microsoft.com/office/drawing/2014/main" id="{7465ECEE-8C73-0547-6766-ED2FC3094108}"/>
              </a:ext>
            </a:extLst>
          </p:cNvPr>
          <p:cNvSpPr/>
          <p:nvPr/>
        </p:nvSpPr>
        <p:spPr>
          <a:xfrm>
            <a:off x="2701199" y="2697910"/>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4" name="Picture 4" descr="Australia Flag Icon Vector Illustration Round Stock Illustration - Download  Image Now - Australian Flag, Circle, Australia">
            <a:extLst>
              <a:ext uri="{FF2B5EF4-FFF2-40B4-BE49-F238E27FC236}">
                <a16:creationId xmlns:a16="http://schemas.microsoft.com/office/drawing/2014/main" id="{C20C3763-28DE-2A78-5B9E-22C92972A7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80" t="14971" r="15380" b="15673"/>
          <a:stretch/>
        </p:blipFill>
        <p:spPr bwMode="auto">
          <a:xfrm>
            <a:off x="2818140" y="2799886"/>
            <a:ext cx="716638" cy="717847"/>
          </a:xfrm>
          <a:prstGeom prst="ellipse">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38ACAA61-FB7C-174D-2626-A41DA76998D9}"/>
              </a:ext>
            </a:extLst>
          </p:cNvPr>
          <p:cNvSpPr/>
          <p:nvPr/>
        </p:nvSpPr>
        <p:spPr>
          <a:xfrm>
            <a:off x="3987653" y="2080510"/>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7" name="Picture 6" descr="China Round Flag Vector Flat Icon Stock Illustration - Download Image Now -  Chinese Flag, Circle, China - East Asia">
            <a:extLst>
              <a:ext uri="{FF2B5EF4-FFF2-40B4-BE49-F238E27FC236}">
                <a16:creationId xmlns:a16="http://schemas.microsoft.com/office/drawing/2014/main" id="{BAA243C3-0B36-7DE2-4BC0-F586E3419E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20" t="11813" r="11755" b="12163"/>
          <a:stretch/>
        </p:blipFill>
        <p:spPr bwMode="auto">
          <a:xfrm>
            <a:off x="4074056" y="2168435"/>
            <a:ext cx="751178" cy="744308"/>
          </a:xfrm>
          <a:prstGeom prst="ellipse">
            <a:avLst/>
          </a:prstGeom>
          <a:noFill/>
          <a:extLst>
            <a:ext uri="{909E8E84-426E-40DD-AFC4-6F175D3DCCD1}">
              <a14:hiddenFill xmlns:a14="http://schemas.microsoft.com/office/drawing/2010/main">
                <a:solidFill>
                  <a:srgbClr val="FFFFFF"/>
                </a:solidFill>
              </a14:hiddenFill>
            </a:ext>
          </a:extLst>
        </p:spPr>
      </p:pic>
      <p:pic>
        <p:nvPicPr>
          <p:cNvPr id="9" name="Picture 8" descr="South Korea Round Flag Icon PNG | Citypng">
            <a:extLst>
              <a:ext uri="{FF2B5EF4-FFF2-40B4-BE49-F238E27FC236}">
                <a16:creationId xmlns:a16="http://schemas.microsoft.com/office/drawing/2014/main" id="{6D7D6F98-46CF-1A87-655B-25D8D2EA8C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37" t="2280" r="2963" b="2280"/>
          <a:stretch/>
        </p:blipFill>
        <p:spPr bwMode="auto">
          <a:xfrm>
            <a:off x="5435824" y="2039383"/>
            <a:ext cx="715106" cy="718418"/>
          </a:xfrm>
          <a:prstGeom prst="ellipse">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8761E8A2-9BB6-4D15-3141-64586A40107E}"/>
              </a:ext>
            </a:extLst>
          </p:cNvPr>
          <p:cNvSpPr/>
          <p:nvPr/>
        </p:nvSpPr>
        <p:spPr>
          <a:xfrm>
            <a:off x="5329506" y="1948184"/>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Arc 16">
            <a:extLst>
              <a:ext uri="{FF2B5EF4-FFF2-40B4-BE49-F238E27FC236}">
                <a16:creationId xmlns:a16="http://schemas.microsoft.com/office/drawing/2014/main" id="{4550A9AA-DA52-F837-31AF-C3D490ACBCCA}"/>
              </a:ext>
            </a:extLst>
          </p:cNvPr>
          <p:cNvSpPr/>
          <p:nvPr/>
        </p:nvSpPr>
        <p:spPr>
          <a:xfrm>
            <a:off x="3569367" y="2934748"/>
            <a:ext cx="4302090" cy="976843"/>
          </a:xfrm>
          <a:prstGeom prst="arc">
            <a:avLst>
              <a:gd name="adj1" fmla="val 10841218"/>
              <a:gd name="adj2" fmla="val 21581041"/>
            </a:avLst>
          </a:prstGeom>
          <a:ln w="79375">
            <a:solidFill>
              <a:srgbClr val="2D7F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pic>
        <p:nvPicPr>
          <p:cNvPr id="18" name="Picture 10" descr="Japan Flag Round Circle icon PNG and SVG Vector Free Download">
            <a:extLst>
              <a:ext uri="{FF2B5EF4-FFF2-40B4-BE49-F238E27FC236}">
                <a16:creationId xmlns:a16="http://schemas.microsoft.com/office/drawing/2014/main" id="{1C8193A2-3757-AEBB-FD3B-4C070BE284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65" t="4075" r="4246" b="4104"/>
          <a:stretch/>
        </p:blipFill>
        <p:spPr bwMode="auto">
          <a:xfrm>
            <a:off x="6700156" y="2165963"/>
            <a:ext cx="755062" cy="755318"/>
          </a:xfrm>
          <a:prstGeom prst="ellipse">
            <a:avLst/>
          </a:prstGeom>
          <a:noFill/>
          <a:extLst>
            <a:ext uri="{909E8E84-426E-40DD-AFC4-6F175D3DCCD1}">
              <a14:hiddenFill xmlns:a14="http://schemas.microsoft.com/office/drawing/2010/main">
                <a:solidFill>
                  <a:srgbClr val="FFFFFF"/>
                </a:solidFill>
              </a14:hiddenFill>
            </a:ext>
          </a:extLst>
        </p:spPr>
      </p:pic>
      <p:sp>
        <p:nvSpPr>
          <p:cNvPr id="19" name="Oval 18">
            <a:extLst>
              <a:ext uri="{FF2B5EF4-FFF2-40B4-BE49-F238E27FC236}">
                <a16:creationId xmlns:a16="http://schemas.microsoft.com/office/drawing/2014/main" id="{4F4620D3-42CB-E972-A884-8606C7F2F61F}"/>
              </a:ext>
            </a:extLst>
          </p:cNvPr>
          <p:cNvSpPr/>
          <p:nvPr/>
        </p:nvSpPr>
        <p:spPr>
          <a:xfrm>
            <a:off x="6622986" y="2087785"/>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20" name="Picture 12" descr="4,723 New Zealand Flag Icon Stock Vectors, Images &amp; Vector Art |  Shutterstock">
            <a:extLst>
              <a:ext uri="{FF2B5EF4-FFF2-40B4-BE49-F238E27FC236}">
                <a16:creationId xmlns:a16="http://schemas.microsoft.com/office/drawing/2014/main" id="{1F48D95B-AAE0-AC1A-D7D3-451DEE36090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968" t="8854" r="18513" b="15827"/>
          <a:stretch/>
        </p:blipFill>
        <p:spPr bwMode="auto">
          <a:xfrm>
            <a:off x="7889818" y="2787637"/>
            <a:ext cx="751437" cy="742345"/>
          </a:xfrm>
          <a:prstGeom prst="ellipse">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57C0E0AD-59B6-4044-D801-8FF928953C66}"/>
              </a:ext>
            </a:extLst>
          </p:cNvPr>
          <p:cNvSpPr/>
          <p:nvPr/>
        </p:nvSpPr>
        <p:spPr>
          <a:xfrm>
            <a:off x="7809200" y="2697910"/>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63986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3608C953-50B8-D3FD-D01B-A5F4B34CA776}"/>
              </a:ext>
            </a:extLst>
          </p:cNvPr>
          <p:cNvSpPr>
            <a:spLocks noGrp="1"/>
          </p:cNvSpPr>
          <p:nvPr>
            <p:ph type="title"/>
          </p:nvPr>
        </p:nvSpPr>
        <p:spPr>
          <a:xfrm>
            <a:off x="469136" y="519988"/>
            <a:ext cx="10514012" cy="691592"/>
          </a:xfrm>
          <a:prstGeom prst="ellipse">
            <a:avLst/>
          </a:prstGeom>
        </p:spPr>
        <p:txBody>
          <a:bodyPr vert="horz" wrap="none" lIns="91440" tIns="45720" rIns="91440" bIns="45720" rtlCol="0" anchor="t">
            <a:noAutofit/>
          </a:bodyPr>
          <a:lstStyle/>
          <a:p>
            <a:r>
              <a:rPr lang="es-ES" b="1" dirty="0">
                <a:solidFill>
                  <a:schemeClr val="accent3">
                    <a:lumMod val="40000"/>
                    <a:lumOff val="60000"/>
                  </a:schemeClr>
                </a:solidFill>
                <a:latin typeface="Corbel" panose="020B0503020204020204" pitchFamily="34" charset="0"/>
              </a:rPr>
              <a:t>4.  </a:t>
            </a:r>
            <a:r>
              <a:rPr lang="es-ES" sz="5400" dirty="0">
                <a:solidFill>
                  <a:schemeClr val="accent3">
                    <a:lumMod val="40000"/>
                    <a:lumOff val="60000"/>
                  </a:schemeClr>
                </a:solidFill>
              </a:rPr>
              <a:t>Casos relevantes para Chile</a:t>
            </a:r>
            <a:br>
              <a:rPr lang="es-ES" sz="5400" dirty="0">
                <a:solidFill>
                  <a:schemeClr val="accent3">
                    <a:lumMod val="40000"/>
                    <a:lumOff val="60000"/>
                  </a:schemeClr>
                </a:solidFill>
              </a:rPr>
            </a:br>
            <a:endParaRPr lang="en-US" sz="5400" dirty="0">
              <a:solidFill>
                <a:schemeClr val="accent3">
                  <a:lumMod val="40000"/>
                  <a:lumOff val="60000"/>
                </a:schemeClr>
              </a:solidFill>
            </a:endParaRPr>
          </a:p>
        </p:txBody>
      </p:sp>
      <p:sp>
        <p:nvSpPr>
          <p:cNvPr id="8" name="Oval 7">
            <a:extLst>
              <a:ext uri="{FF2B5EF4-FFF2-40B4-BE49-F238E27FC236}">
                <a16:creationId xmlns:a16="http://schemas.microsoft.com/office/drawing/2014/main" id="{2AE1A9F5-BE33-892E-A887-123115DD4C58}"/>
              </a:ext>
            </a:extLst>
          </p:cNvPr>
          <p:cNvSpPr/>
          <p:nvPr/>
        </p:nvSpPr>
        <p:spPr>
          <a:xfrm>
            <a:off x="2193350" y="2482260"/>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Oval 9">
            <a:extLst>
              <a:ext uri="{FF2B5EF4-FFF2-40B4-BE49-F238E27FC236}">
                <a16:creationId xmlns:a16="http://schemas.microsoft.com/office/drawing/2014/main" id="{9D853D0D-FB74-B060-30D2-CF141765237C}"/>
              </a:ext>
            </a:extLst>
          </p:cNvPr>
          <p:cNvSpPr/>
          <p:nvPr/>
        </p:nvSpPr>
        <p:spPr>
          <a:xfrm>
            <a:off x="4390129" y="2973514"/>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Oval 11">
            <a:extLst>
              <a:ext uri="{FF2B5EF4-FFF2-40B4-BE49-F238E27FC236}">
                <a16:creationId xmlns:a16="http://schemas.microsoft.com/office/drawing/2014/main" id="{32D41952-4EC1-D9E0-A147-59ACCFF54A6D}"/>
              </a:ext>
            </a:extLst>
          </p:cNvPr>
          <p:cNvSpPr/>
          <p:nvPr/>
        </p:nvSpPr>
        <p:spPr>
          <a:xfrm>
            <a:off x="5550640" y="3052676"/>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Arc 12">
            <a:extLst>
              <a:ext uri="{FF2B5EF4-FFF2-40B4-BE49-F238E27FC236}">
                <a16:creationId xmlns:a16="http://schemas.microsoft.com/office/drawing/2014/main" id="{35FEFC1F-C8CC-1A65-ED3E-720E1ACE3C34}"/>
              </a:ext>
            </a:extLst>
          </p:cNvPr>
          <p:cNvSpPr/>
          <p:nvPr/>
        </p:nvSpPr>
        <p:spPr>
          <a:xfrm rot="10800000">
            <a:off x="2880294" y="2607632"/>
            <a:ext cx="6431411" cy="1394140"/>
          </a:xfrm>
          <a:prstGeom prst="arc">
            <a:avLst>
              <a:gd name="adj1" fmla="val 10841218"/>
              <a:gd name="adj2" fmla="val 21521630"/>
            </a:avLst>
          </a:prstGeom>
          <a:ln w="79375">
            <a:solidFill>
              <a:srgbClr val="2D7F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4" name="Oval 13">
            <a:extLst>
              <a:ext uri="{FF2B5EF4-FFF2-40B4-BE49-F238E27FC236}">
                <a16:creationId xmlns:a16="http://schemas.microsoft.com/office/drawing/2014/main" id="{264D6A55-F4E2-C893-D9A7-FAC76E426EAE}"/>
              </a:ext>
            </a:extLst>
          </p:cNvPr>
          <p:cNvSpPr/>
          <p:nvPr/>
        </p:nvSpPr>
        <p:spPr>
          <a:xfrm>
            <a:off x="6810050" y="3021682"/>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Oval 14">
            <a:extLst>
              <a:ext uri="{FF2B5EF4-FFF2-40B4-BE49-F238E27FC236}">
                <a16:creationId xmlns:a16="http://schemas.microsoft.com/office/drawing/2014/main" id="{569EFE95-C8CC-5905-9395-72634A6877F2}"/>
              </a:ext>
            </a:extLst>
          </p:cNvPr>
          <p:cNvSpPr/>
          <p:nvPr/>
        </p:nvSpPr>
        <p:spPr>
          <a:xfrm>
            <a:off x="9149164" y="2547863"/>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Oval 15">
            <a:extLst>
              <a:ext uri="{FF2B5EF4-FFF2-40B4-BE49-F238E27FC236}">
                <a16:creationId xmlns:a16="http://schemas.microsoft.com/office/drawing/2014/main" id="{4B0C8E98-7E16-704A-7976-4F3258326CF6}"/>
              </a:ext>
            </a:extLst>
          </p:cNvPr>
          <p:cNvSpPr/>
          <p:nvPr/>
        </p:nvSpPr>
        <p:spPr>
          <a:xfrm>
            <a:off x="8044424" y="2813217"/>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2" name="Picture 12" descr="White hydrogen filling station icon isolated Vector Image">
            <a:extLst>
              <a:ext uri="{FF2B5EF4-FFF2-40B4-BE49-F238E27FC236}">
                <a16:creationId xmlns:a16="http://schemas.microsoft.com/office/drawing/2014/main" id="{142C4343-B153-AA9F-1903-7DF5C4B9D6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62" t="10880" r="13182" b="19555"/>
          <a:stretch/>
        </p:blipFill>
        <p:spPr bwMode="auto">
          <a:xfrm>
            <a:off x="6889277" y="3092216"/>
            <a:ext cx="758370" cy="758614"/>
          </a:xfrm>
          <a:prstGeom prst="ellipse">
            <a:avLst/>
          </a:prstGeom>
          <a:noFill/>
          <a:extLst>
            <a:ext uri="{909E8E84-426E-40DD-AFC4-6F175D3DCCD1}">
              <a14:hiddenFill xmlns:a14="http://schemas.microsoft.com/office/drawing/2010/main">
                <a:solidFill>
                  <a:srgbClr val="FFFFFF"/>
                </a:solidFill>
              </a14:hiddenFill>
            </a:ext>
          </a:extLst>
        </p:spPr>
      </p:pic>
      <p:pic>
        <p:nvPicPr>
          <p:cNvPr id="3" name="Picture 14" descr="Sme - Free user icons">
            <a:extLst>
              <a:ext uri="{FF2B5EF4-FFF2-40B4-BE49-F238E27FC236}">
                <a16:creationId xmlns:a16="http://schemas.microsoft.com/office/drawing/2014/main" id="{330397F9-FB59-A93D-F67C-F57EB0D42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153" y="3164749"/>
            <a:ext cx="697653" cy="697653"/>
          </a:xfrm>
          <a:prstGeom prst="ellipse">
            <a:avLst/>
          </a:prstGeom>
          <a:noFill/>
          <a:extLst>
            <a:ext uri="{909E8E84-426E-40DD-AFC4-6F175D3DCCD1}">
              <a14:hiddenFill xmlns:a14="http://schemas.microsoft.com/office/drawing/2010/main">
                <a:solidFill>
                  <a:srgbClr val="FFFFFF"/>
                </a:solidFill>
              </a14:hiddenFill>
            </a:ext>
          </a:extLst>
        </p:spPr>
      </p:pic>
      <p:pic>
        <p:nvPicPr>
          <p:cNvPr id="4" name="Picture 16" descr="Eco Car Line Circle Background Icon 6974484 Vector Art at Vecteezy">
            <a:extLst>
              <a:ext uri="{FF2B5EF4-FFF2-40B4-BE49-F238E27FC236}">
                <a16:creationId xmlns:a16="http://schemas.microsoft.com/office/drawing/2014/main" id="{970AF144-D1D8-1617-3DC5-736A84DB3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9415" y="2578256"/>
            <a:ext cx="738293" cy="738293"/>
          </a:xfrm>
          <a:prstGeom prst="ellipse">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35EDCB3-448E-EC65-C8A1-4B3DD8D47190}"/>
              </a:ext>
            </a:extLst>
          </p:cNvPr>
          <p:cNvPicPr>
            <a:picLocks noChangeAspect="1"/>
          </p:cNvPicPr>
          <p:nvPr/>
        </p:nvPicPr>
        <p:blipFill>
          <a:blip r:embed="rId5"/>
          <a:stretch>
            <a:fillRect/>
          </a:stretch>
        </p:blipFill>
        <p:spPr>
          <a:xfrm>
            <a:off x="8122286" y="2889324"/>
            <a:ext cx="774700" cy="774700"/>
          </a:xfrm>
          <a:prstGeom prst="rect">
            <a:avLst/>
          </a:prstGeom>
        </p:spPr>
      </p:pic>
      <p:pic>
        <p:nvPicPr>
          <p:cNvPr id="26632" name="Picture 8" descr="Vlab Ecotech Icon Round - Eco Tech Png PNG Image | Transparent PNG Free  Download on SeekPNG">
            <a:extLst>
              <a:ext uri="{FF2B5EF4-FFF2-40B4-BE49-F238E27FC236}">
                <a16:creationId xmlns:a16="http://schemas.microsoft.com/office/drawing/2014/main" id="{2EF349F6-6AE4-8B7B-2D19-03CE78F8F9C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523" t="7582" r="4500" b="5075"/>
          <a:stretch/>
        </p:blipFill>
        <p:spPr bwMode="auto">
          <a:xfrm>
            <a:off x="9218951" y="2604830"/>
            <a:ext cx="797551" cy="803064"/>
          </a:xfrm>
          <a:prstGeom prst="ellipse">
            <a:avLst/>
          </a:prstGeom>
          <a:noFill/>
          <a:extLst>
            <a:ext uri="{909E8E84-426E-40DD-AFC4-6F175D3DCCD1}">
              <a14:hiddenFill xmlns:a14="http://schemas.microsoft.com/office/drawing/2010/main">
                <a:solidFill>
                  <a:srgbClr val="FFFFFF"/>
                </a:solidFill>
              </a14:hiddenFill>
            </a:ext>
          </a:extLst>
        </p:spPr>
      </p:pic>
      <p:sp>
        <p:nvSpPr>
          <p:cNvPr id="19" name="Oval 18">
            <a:extLst>
              <a:ext uri="{FF2B5EF4-FFF2-40B4-BE49-F238E27FC236}">
                <a16:creationId xmlns:a16="http://schemas.microsoft.com/office/drawing/2014/main" id="{3852D037-CF2D-96E0-50A8-1A59329BAE97}"/>
              </a:ext>
            </a:extLst>
          </p:cNvPr>
          <p:cNvSpPr/>
          <p:nvPr/>
        </p:nvSpPr>
        <p:spPr>
          <a:xfrm>
            <a:off x="5573306" y="4346274"/>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20" name="Picture 19" descr="2,185 Chile Flag Button Images, Stock Photos &amp; Vectors ...">
            <a:extLst>
              <a:ext uri="{FF2B5EF4-FFF2-40B4-BE49-F238E27FC236}">
                <a16:creationId xmlns:a16="http://schemas.microsoft.com/office/drawing/2014/main" id="{D879350F-5787-CCE8-903C-74DFBFDEA13B}"/>
              </a:ext>
            </a:extLst>
          </p:cNvPr>
          <p:cNvPicPr>
            <a:picLocks noChangeAspect="1"/>
          </p:cNvPicPr>
          <p:nvPr/>
        </p:nvPicPr>
        <p:blipFill rotWithShape="1">
          <a:blip r:embed="rId7">
            <a:extLst>
              <a:ext uri="{28A0092B-C50C-407E-A947-70E740481C1C}">
                <a14:useLocalDpi xmlns:a14="http://schemas.microsoft.com/office/drawing/2010/main" val="0"/>
              </a:ext>
            </a:extLst>
          </a:blip>
          <a:srcRect l="13511" t="13361" r="13911" b="19795"/>
          <a:stretch/>
        </p:blipFill>
        <p:spPr bwMode="auto">
          <a:xfrm>
            <a:off x="5641039" y="4405034"/>
            <a:ext cx="783739" cy="776885"/>
          </a:xfrm>
          <a:prstGeom prst="ellipse">
            <a:avLst/>
          </a:prstGeom>
          <a:noFill/>
          <a:ln>
            <a:noFill/>
          </a:ln>
          <a:extLst>
            <a:ext uri="{53640926-AAD7-44D8-BBD7-CCE9431645EC}">
              <a14:shadowObscured xmlns:a14="http://schemas.microsoft.com/office/drawing/2010/main"/>
            </a:ext>
          </a:extLst>
        </p:spPr>
      </p:pic>
      <p:cxnSp>
        <p:nvCxnSpPr>
          <p:cNvPr id="24" name="Straight Connector 23">
            <a:extLst>
              <a:ext uri="{FF2B5EF4-FFF2-40B4-BE49-F238E27FC236}">
                <a16:creationId xmlns:a16="http://schemas.microsoft.com/office/drawing/2014/main" id="{EA43FB90-9E58-0244-BC2A-98CD44BC69C0}"/>
              </a:ext>
            </a:extLst>
          </p:cNvPr>
          <p:cNvCxnSpPr/>
          <p:nvPr/>
        </p:nvCxnSpPr>
        <p:spPr>
          <a:xfrm>
            <a:off x="6031912" y="3974477"/>
            <a:ext cx="0" cy="326975"/>
          </a:xfrm>
          <a:prstGeom prst="line">
            <a:avLst/>
          </a:prstGeom>
          <a:ln w="76200">
            <a:solidFill>
              <a:srgbClr val="2D7F8A"/>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2E220F0E-D115-C053-4037-0126ED461434}"/>
              </a:ext>
            </a:extLst>
          </p:cNvPr>
          <p:cNvPicPr>
            <a:picLocks noChangeAspect="1"/>
          </p:cNvPicPr>
          <p:nvPr/>
        </p:nvPicPr>
        <p:blipFill>
          <a:blip r:embed="rId8"/>
          <a:stretch>
            <a:fillRect/>
          </a:stretch>
        </p:blipFill>
        <p:spPr>
          <a:xfrm flipH="1">
            <a:off x="3372857" y="2906983"/>
            <a:ext cx="782837" cy="783551"/>
          </a:xfrm>
          <a:prstGeom prst="ellipse">
            <a:avLst/>
          </a:prstGeom>
        </p:spPr>
      </p:pic>
      <p:sp>
        <p:nvSpPr>
          <p:cNvPr id="26" name="Oval 25">
            <a:extLst>
              <a:ext uri="{FF2B5EF4-FFF2-40B4-BE49-F238E27FC236}">
                <a16:creationId xmlns:a16="http://schemas.microsoft.com/office/drawing/2014/main" id="{640509A6-241E-7253-4D8F-59FE142ABEC8}"/>
              </a:ext>
            </a:extLst>
          </p:cNvPr>
          <p:cNvSpPr/>
          <p:nvPr/>
        </p:nvSpPr>
        <p:spPr>
          <a:xfrm>
            <a:off x="3291788" y="2840811"/>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15362" name="Picture 2" descr="Faucet icon button logo symbol concept Royalty Free Vector">
            <a:extLst>
              <a:ext uri="{FF2B5EF4-FFF2-40B4-BE49-F238E27FC236}">
                <a16:creationId xmlns:a16="http://schemas.microsoft.com/office/drawing/2014/main" id="{1C0E9A9F-046C-3168-C08E-07D373B4D24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6134" t="14760" r="15602" b="21913"/>
          <a:stretch/>
        </p:blipFill>
        <p:spPr bwMode="auto">
          <a:xfrm>
            <a:off x="4471522" y="3047819"/>
            <a:ext cx="773578" cy="77796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91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3B2FC3-49A7-8970-4603-F905A00CDF82}"/>
              </a:ext>
            </a:extLst>
          </p:cNvPr>
          <p:cNvSpPr>
            <a:spLocks noGrp="1"/>
          </p:cNvSpPr>
          <p:nvPr>
            <p:ph type="title"/>
          </p:nvPr>
        </p:nvSpPr>
        <p:spPr>
          <a:xfrm>
            <a:off x="3382178" y="500062"/>
            <a:ext cx="6651171" cy="1325563"/>
          </a:xfrm>
        </p:spPr>
        <p:txBody>
          <a:bodyPr vert="horz" lIns="91440" tIns="45720" rIns="91440" bIns="45720" rtlCol="0" anchor="ctr">
            <a:normAutofit/>
          </a:bodyPr>
          <a:lstStyle/>
          <a:p>
            <a:r>
              <a:rPr lang="en-US" sz="5400" dirty="0"/>
              <a:t>INDICE</a:t>
            </a:r>
          </a:p>
        </p:txBody>
      </p:sp>
      <p:sp>
        <p:nvSpPr>
          <p:cNvPr id="4" name="Título 1">
            <a:extLst>
              <a:ext uri="{FF2B5EF4-FFF2-40B4-BE49-F238E27FC236}">
                <a16:creationId xmlns:a16="http://schemas.microsoft.com/office/drawing/2014/main" id="{0B990960-2D9A-360F-671F-95E89C96B706}"/>
              </a:ext>
            </a:extLst>
          </p:cNvPr>
          <p:cNvSpPr>
            <a:spLocks noGrp="1"/>
          </p:cNvSpPr>
          <p:nvPr>
            <p:ph type="body" sz="half" idx="2"/>
          </p:nvPr>
        </p:nvSpPr>
        <p:spPr>
          <a:xfrm>
            <a:off x="3382178" y="1825625"/>
            <a:ext cx="8089188" cy="4351338"/>
          </a:xfrm>
        </p:spPr>
        <p:txBody>
          <a:bodyPr vert="horz" lIns="91440" tIns="45720" rIns="91440" bIns="45720" rtlCol="0">
            <a:normAutofit lnSpcReduction="10000"/>
          </a:bodyPr>
          <a:lstStyle/>
          <a:p>
            <a:pPr marL="514350" indent="-514350">
              <a:buAutoNum type="arabicPeriod"/>
            </a:pPr>
            <a:r>
              <a:rPr lang="es-CL" sz="2800" dirty="0">
                <a:solidFill>
                  <a:schemeClr val="tx1"/>
                </a:solidFill>
              </a:rPr>
              <a:t>Objetivo Del Estudio</a:t>
            </a:r>
          </a:p>
          <a:p>
            <a:pPr marL="514350" indent="-514350">
              <a:buAutoNum type="arabicPeriod"/>
            </a:pPr>
            <a:endParaRPr lang="es-CL" sz="2800" dirty="0">
              <a:solidFill>
                <a:schemeClr val="tx1"/>
              </a:solidFill>
            </a:endParaRPr>
          </a:p>
          <a:p>
            <a:pPr marL="514350" indent="-514350">
              <a:buAutoNum type="arabicPeriod"/>
            </a:pPr>
            <a:r>
              <a:rPr lang="es-CL" sz="2800" dirty="0">
                <a:solidFill>
                  <a:schemeClr val="tx1"/>
                </a:solidFill>
              </a:rPr>
              <a:t>Panorama Económico Mundial </a:t>
            </a:r>
          </a:p>
          <a:p>
            <a:pPr marL="514350" indent="-514350">
              <a:buAutoNum type="arabicPeriod"/>
            </a:pPr>
            <a:endParaRPr lang="es-CL" sz="2800" dirty="0">
              <a:solidFill>
                <a:schemeClr val="tx1"/>
              </a:solidFill>
            </a:endParaRPr>
          </a:p>
          <a:p>
            <a:pPr marL="514350" indent="-514350">
              <a:buAutoNum type="arabicPeriod"/>
            </a:pPr>
            <a:r>
              <a:rPr lang="es-CL" sz="2800" dirty="0">
                <a:solidFill>
                  <a:schemeClr val="tx1"/>
                </a:solidFill>
              </a:rPr>
              <a:t>Marco Regulatorio para la Industrialización</a:t>
            </a:r>
          </a:p>
          <a:p>
            <a:pPr marL="514350" indent="-514350">
              <a:buAutoNum type="arabicPeriod"/>
            </a:pPr>
            <a:endParaRPr lang="es-CL" sz="2800" dirty="0">
              <a:solidFill>
                <a:schemeClr val="tx1"/>
              </a:solidFill>
            </a:endParaRPr>
          </a:p>
          <a:p>
            <a:pPr marL="514350" indent="-514350">
              <a:buAutoNum type="arabicPeriod"/>
            </a:pPr>
            <a:r>
              <a:rPr lang="es-CL" sz="2800" dirty="0">
                <a:solidFill>
                  <a:schemeClr val="tx1"/>
                </a:solidFill>
              </a:rPr>
              <a:t>Casos relevantes para Chile</a:t>
            </a:r>
            <a:br>
              <a:rPr lang="es-CL" sz="2600" dirty="0">
                <a:solidFill>
                  <a:schemeClr val="tx1"/>
                </a:solidFill>
              </a:rPr>
            </a:br>
            <a:endParaRPr lang="es-CL" sz="2600" dirty="0">
              <a:solidFill>
                <a:schemeClr val="tx1"/>
              </a:solidFill>
            </a:endParaRPr>
          </a:p>
          <a:p>
            <a:r>
              <a:rPr lang="es-CL" sz="2800" dirty="0">
                <a:solidFill>
                  <a:schemeClr val="tx1"/>
                </a:solidFill>
              </a:rPr>
              <a:t>5.    </a:t>
            </a:r>
            <a:r>
              <a:rPr lang="es-CL" sz="3000" dirty="0">
                <a:solidFill>
                  <a:schemeClr val="tx1"/>
                </a:solidFill>
              </a:rPr>
              <a:t>Recomendaciones de Políticas</a:t>
            </a:r>
            <a:endParaRPr lang="es-CL" sz="3000" spc="-300" dirty="0">
              <a:solidFill>
                <a:schemeClr val="tx1"/>
              </a:solidFill>
              <a:effectLst>
                <a:outerShdw blurRad="469900" dist="342900" dir="5400000" sy="-20000" rotWithShape="0">
                  <a:prstClr val="black">
                    <a:alpha val="66000"/>
                  </a:prstClr>
                </a:outerShdw>
              </a:effectLst>
            </a:endParaRPr>
          </a:p>
        </p:txBody>
      </p:sp>
      <p:pic>
        <p:nvPicPr>
          <p:cNvPr id="17" name="Picture 16">
            <a:extLst>
              <a:ext uri="{FF2B5EF4-FFF2-40B4-BE49-F238E27FC236}">
                <a16:creationId xmlns:a16="http://schemas.microsoft.com/office/drawing/2014/main" id="{AD285D1A-8337-FB5D-F6CB-648A04423685}"/>
              </a:ext>
            </a:extLst>
          </p:cNvPr>
          <p:cNvPicPr>
            <a:picLocks noChangeAspect="1"/>
          </p:cNvPicPr>
          <p:nvPr/>
        </p:nvPicPr>
        <p:blipFill rotWithShape="1">
          <a:blip r:embed="rId3"/>
          <a:srcRect l="22283" r="33859"/>
          <a:stretch/>
        </p:blipFill>
        <p:spPr>
          <a:xfrm>
            <a:off x="20" y="10"/>
            <a:ext cx="2588944" cy="6857990"/>
          </a:xfrm>
          <a:prstGeom prst="rect">
            <a:avLst/>
          </a:prstGeom>
        </p:spPr>
      </p:pic>
      <p:cxnSp>
        <p:nvCxnSpPr>
          <p:cNvPr id="7" name="Conector recto 6">
            <a:extLst>
              <a:ext uri="{FF2B5EF4-FFF2-40B4-BE49-F238E27FC236}">
                <a16:creationId xmlns:a16="http://schemas.microsoft.com/office/drawing/2014/main" id="{7C27109C-5E3F-EF56-58BF-14CA06F231C7}"/>
              </a:ext>
            </a:extLst>
          </p:cNvPr>
          <p:cNvCxnSpPr>
            <a:cxnSpLocks/>
          </p:cNvCxnSpPr>
          <p:nvPr/>
        </p:nvCxnSpPr>
        <p:spPr>
          <a:xfrm>
            <a:off x="3323522" y="1530823"/>
            <a:ext cx="7858598"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2858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4777E6-780F-F360-471F-B213A53BE132}"/>
              </a:ext>
            </a:extLst>
          </p:cNvPr>
          <p:cNvPicPr>
            <a:picLocks noChangeAspect="1"/>
          </p:cNvPicPr>
          <p:nvPr/>
        </p:nvPicPr>
        <p:blipFill rotWithShape="1">
          <a:blip r:embed="rId3">
            <a:alphaModFix amt="12000"/>
            <a:grayscl/>
          </a:blip>
          <a:srcRect t="14043" b="12984"/>
          <a:stretch/>
        </p:blipFill>
        <p:spPr>
          <a:xfrm>
            <a:off x="20" y="0"/>
            <a:ext cx="12191980" cy="6858000"/>
          </a:xfrm>
          <a:prstGeom prst="rect">
            <a:avLst/>
          </a:prstGeom>
          <a:effectLst>
            <a:reflection blurRad="38100" stA="55000" endPos="15000" dir="5400000" sy="-100000" algn="bl" rotWithShape="0"/>
          </a:effectLst>
        </p:spPr>
      </p:pic>
      <p:sp>
        <p:nvSpPr>
          <p:cNvPr id="3" name="Marcador de texto 2">
            <a:extLst>
              <a:ext uri="{FF2B5EF4-FFF2-40B4-BE49-F238E27FC236}">
                <a16:creationId xmlns:a16="http://schemas.microsoft.com/office/drawing/2014/main" id="{27552B99-B1E8-6D02-834D-8FD090267F83}"/>
              </a:ext>
            </a:extLst>
          </p:cNvPr>
          <p:cNvSpPr>
            <a:spLocks noGrp="1"/>
          </p:cNvSpPr>
          <p:nvPr>
            <p:ph type="body" sz="half" idx="2"/>
          </p:nvPr>
        </p:nvSpPr>
        <p:spPr>
          <a:xfrm>
            <a:off x="552044" y="2162898"/>
            <a:ext cx="11174930" cy="4230860"/>
          </a:xfrm>
        </p:spPr>
        <p:txBody>
          <a:bodyPr vert="horz" lIns="91440" tIns="45720" rIns="91440" bIns="45720" rtlCol="0" anchor="t">
            <a:noAutofit/>
          </a:bodyPr>
          <a:lstStyle/>
          <a:p>
            <a:pPr marL="342900" indent="-342900">
              <a:spcBef>
                <a:spcPts val="0"/>
              </a:spcBef>
              <a:spcAft>
                <a:spcPts val="600"/>
              </a:spcAft>
              <a:buFont typeface="Arial" panose="020B0604020202020204" pitchFamily="34" charset="0"/>
              <a:buChar char="•"/>
            </a:pPr>
            <a:r>
              <a:rPr lang="es-ES" sz="2300" dirty="0">
                <a:solidFill>
                  <a:schemeClr val="tx1"/>
                </a:solidFill>
              </a:rPr>
              <a:t>Di</a:t>
            </a:r>
            <a:r>
              <a:rPr lang="es-CL" sz="2300" dirty="0">
                <a:solidFill>
                  <a:schemeClr val="tx1"/>
                </a:solidFill>
              </a:rPr>
              <a:t>stintos tipos de ER: solar, eólica, geotérmica,  hidroeléctrica (la mayor fuente de ER dentro del sector de la electricidad), la energía oceánica y la bioenergía.</a:t>
            </a:r>
          </a:p>
          <a:p>
            <a:pPr marL="342900" indent="-342900">
              <a:spcBef>
                <a:spcPts val="0"/>
              </a:spcBef>
              <a:spcAft>
                <a:spcPts val="600"/>
              </a:spcAft>
              <a:buFont typeface="Arial" panose="020B0604020202020204" pitchFamily="34" charset="0"/>
              <a:buChar char="•"/>
            </a:pPr>
            <a:endParaRPr lang="es-CL" sz="1200" dirty="0">
              <a:solidFill>
                <a:schemeClr val="tx1"/>
              </a:solidFill>
            </a:endParaRPr>
          </a:p>
          <a:p>
            <a:pPr marL="342900" indent="-342900">
              <a:spcBef>
                <a:spcPts val="0"/>
              </a:spcBef>
              <a:spcAft>
                <a:spcPts val="600"/>
              </a:spcAft>
              <a:buFont typeface="Arial" panose="020B0604020202020204" pitchFamily="34" charset="0"/>
              <a:buChar char="•"/>
            </a:pPr>
            <a:r>
              <a:rPr lang="es-ES" sz="2300" dirty="0">
                <a:solidFill>
                  <a:schemeClr val="tx1"/>
                </a:solidFill>
              </a:rPr>
              <a:t>Pero carbón y petróleo representan aun gran parte de la generación eléctrica mundial.</a:t>
            </a:r>
          </a:p>
          <a:p>
            <a:pPr marL="342900" indent="-342900">
              <a:spcBef>
                <a:spcPts val="0"/>
              </a:spcBef>
              <a:spcAft>
                <a:spcPts val="600"/>
              </a:spcAft>
              <a:buFont typeface="Arial" panose="020B0604020202020204" pitchFamily="34" charset="0"/>
              <a:buChar char="•"/>
            </a:pPr>
            <a:endParaRPr lang="es-ES" sz="1200" dirty="0">
              <a:solidFill>
                <a:schemeClr val="tx1"/>
              </a:solidFill>
            </a:endParaRPr>
          </a:p>
          <a:p>
            <a:pPr marL="342900" indent="-342900">
              <a:spcBef>
                <a:spcPts val="0"/>
              </a:spcBef>
              <a:spcAft>
                <a:spcPts val="600"/>
              </a:spcAft>
              <a:buFont typeface="Arial" panose="020B0604020202020204" pitchFamily="34" charset="0"/>
              <a:buChar char="•"/>
            </a:pPr>
            <a:r>
              <a:rPr lang="es-ES" sz="2300" dirty="0">
                <a:solidFill>
                  <a:schemeClr val="tx1"/>
                </a:solidFill>
              </a:rPr>
              <a:t>Se estima que en los próx. 25 años, las ER representarán el 43% de las nuevas centrales eléctricas de África, el 48% de las de Asia y el 63 % de las de América Latina.</a:t>
            </a:r>
          </a:p>
          <a:p>
            <a:pPr marL="342900" indent="-342900">
              <a:spcBef>
                <a:spcPts val="0"/>
              </a:spcBef>
              <a:spcAft>
                <a:spcPts val="600"/>
              </a:spcAft>
              <a:buFont typeface="Arial" panose="020B0604020202020204" pitchFamily="34" charset="0"/>
              <a:buChar char="•"/>
            </a:pPr>
            <a:endParaRPr lang="es-ES" sz="1200" dirty="0">
              <a:solidFill>
                <a:schemeClr val="tx1"/>
              </a:solidFill>
            </a:endParaRPr>
          </a:p>
          <a:p>
            <a:pPr marL="342900" indent="-342900">
              <a:spcBef>
                <a:spcPts val="0"/>
              </a:spcBef>
              <a:spcAft>
                <a:spcPts val="600"/>
              </a:spcAft>
              <a:buFont typeface="Arial" panose="020B0604020202020204" pitchFamily="34" charset="0"/>
              <a:buChar char="•"/>
            </a:pPr>
            <a:r>
              <a:rPr lang="es-ES" sz="2300" dirty="0">
                <a:solidFill>
                  <a:schemeClr val="tx1"/>
                </a:solidFill>
              </a:rPr>
              <a:t>Sólo Asia sumará 1.587 plantas de ER (casi como el resto del mundo combinado). Y </a:t>
            </a:r>
            <a:r>
              <a:rPr lang="es-ES" sz="2300" b="1" dirty="0">
                <a:solidFill>
                  <a:schemeClr val="tx1"/>
                </a:solidFill>
              </a:rPr>
              <a:t>China juega un papel clave. Pasó</a:t>
            </a:r>
            <a:r>
              <a:rPr lang="es-ES" sz="2300" dirty="0">
                <a:solidFill>
                  <a:schemeClr val="tx1"/>
                </a:solidFill>
              </a:rPr>
              <a:t> a ser el líder en ER, seguido por EEUU,  Brasil e india.</a:t>
            </a:r>
          </a:p>
          <a:p>
            <a:pPr marL="342900" indent="-342900">
              <a:spcBef>
                <a:spcPts val="0"/>
              </a:spcBef>
              <a:spcAft>
                <a:spcPts val="600"/>
              </a:spcAft>
              <a:buFont typeface="Arial" panose="020B0604020202020204" pitchFamily="34" charset="0"/>
              <a:buChar char="•"/>
            </a:pPr>
            <a:endParaRPr lang="es-CL" sz="1200" b="1" dirty="0">
              <a:solidFill>
                <a:schemeClr val="tx1"/>
              </a:solidFill>
            </a:endParaRPr>
          </a:p>
          <a:p>
            <a:pPr marL="342900" indent="-342900">
              <a:spcBef>
                <a:spcPts val="0"/>
              </a:spcBef>
              <a:spcAft>
                <a:spcPts val="600"/>
              </a:spcAft>
              <a:buFont typeface="Arial" panose="020B0604020202020204" pitchFamily="34" charset="0"/>
              <a:buChar char="•"/>
            </a:pPr>
            <a:r>
              <a:rPr lang="es-CL" sz="2300" b="1" dirty="0">
                <a:solidFill>
                  <a:schemeClr val="tx1"/>
                </a:solidFill>
              </a:rPr>
              <a:t>Chile</a:t>
            </a:r>
            <a:r>
              <a:rPr lang="es-CL" sz="2300" dirty="0">
                <a:solidFill>
                  <a:schemeClr val="tx1"/>
                </a:solidFill>
              </a:rPr>
              <a:t>, Vietnam y Corea han experimentado gran repunte en su generación eólica y solar.</a:t>
            </a:r>
            <a:endParaRPr lang="es-ES" sz="2300" dirty="0">
              <a:solidFill>
                <a:schemeClr val="tx1"/>
              </a:solidFill>
            </a:endParaRPr>
          </a:p>
        </p:txBody>
      </p:sp>
      <p:grpSp>
        <p:nvGrpSpPr>
          <p:cNvPr id="8" name="Group 7">
            <a:extLst>
              <a:ext uri="{FF2B5EF4-FFF2-40B4-BE49-F238E27FC236}">
                <a16:creationId xmlns:a16="http://schemas.microsoft.com/office/drawing/2014/main" id="{64787D78-13B7-B938-381B-62EDBFAF6002}"/>
              </a:ext>
            </a:extLst>
          </p:cNvPr>
          <p:cNvGrpSpPr/>
          <p:nvPr/>
        </p:nvGrpSpPr>
        <p:grpSpPr>
          <a:xfrm>
            <a:off x="923576" y="244848"/>
            <a:ext cx="3856331" cy="1501222"/>
            <a:chOff x="7912205" y="244848"/>
            <a:chExt cx="3856331" cy="1501222"/>
          </a:xfrm>
        </p:grpSpPr>
        <p:sp>
          <p:nvSpPr>
            <p:cNvPr id="9" name="Oval 8">
              <a:extLst>
                <a:ext uri="{FF2B5EF4-FFF2-40B4-BE49-F238E27FC236}">
                  <a16:creationId xmlns:a16="http://schemas.microsoft.com/office/drawing/2014/main" id="{58C626EA-A119-651D-2EF4-649A805B8413}"/>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angle 9">
              <a:extLst>
                <a:ext uri="{FF2B5EF4-FFF2-40B4-BE49-F238E27FC236}">
                  <a16:creationId xmlns:a16="http://schemas.microsoft.com/office/drawing/2014/main" id="{EF876F51-0306-6B9D-0850-2CCE110369AD}"/>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Oval 10">
              <a:extLst>
                <a:ext uri="{FF2B5EF4-FFF2-40B4-BE49-F238E27FC236}">
                  <a16:creationId xmlns:a16="http://schemas.microsoft.com/office/drawing/2014/main" id="{829569D0-421F-3C1B-A0B3-5938A3F11E21}"/>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3" name="Oval 12">
            <a:extLst>
              <a:ext uri="{FF2B5EF4-FFF2-40B4-BE49-F238E27FC236}">
                <a16:creationId xmlns:a16="http://schemas.microsoft.com/office/drawing/2014/main" id="{90BACA40-1D6B-A71A-B5C8-7D67F23EA81C}"/>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 name="Título 1">
            <a:extLst>
              <a:ext uri="{FF2B5EF4-FFF2-40B4-BE49-F238E27FC236}">
                <a16:creationId xmlns:a16="http://schemas.microsoft.com/office/drawing/2014/main" id="{40D2DC09-DA53-8E2F-2E7D-131DC1014383}"/>
              </a:ext>
            </a:extLst>
          </p:cNvPr>
          <p:cNvSpPr txBox="1">
            <a:spLocks/>
          </p:cNvSpPr>
          <p:nvPr/>
        </p:nvSpPr>
        <p:spPr>
          <a:xfrm>
            <a:off x="168700" y="234470"/>
            <a:ext cx="3398827" cy="1473086"/>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s-ES" sz="3600" b="1" dirty="0">
                <a:solidFill>
                  <a:schemeClr val="accent3">
                    <a:lumMod val="40000"/>
                    <a:lumOff val="60000"/>
                  </a:schemeClr>
                </a:solidFill>
              </a:rPr>
              <a:t>Energía </a:t>
            </a:r>
          </a:p>
          <a:p>
            <a:pPr algn="ctr"/>
            <a:r>
              <a:rPr lang="es-ES" sz="3600" b="1" dirty="0">
                <a:solidFill>
                  <a:schemeClr val="accent3">
                    <a:lumMod val="40000"/>
                    <a:lumOff val="60000"/>
                  </a:schemeClr>
                </a:solidFill>
              </a:rPr>
              <a:t>Renovable </a:t>
            </a:r>
            <a:endParaRPr lang="en-US" sz="3600" b="1" dirty="0">
              <a:solidFill>
                <a:schemeClr val="accent3">
                  <a:lumMod val="40000"/>
                  <a:lumOff val="60000"/>
                </a:schemeClr>
              </a:solidFill>
            </a:endParaRPr>
          </a:p>
        </p:txBody>
      </p:sp>
      <p:pic>
        <p:nvPicPr>
          <p:cNvPr id="1026" name="Picture 2" descr="Solar energy panel icon on round background Vector Image">
            <a:extLst>
              <a:ext uri="{FF2B5EF4-FFF2-40B4-BE49-F238E27FC236}">
                <a16:creationId xmlns:a16="http://schemas.microsoft.com/office/drawing/2014/main" id="{37E4766C-DFC3-3258-993B-2DAF5458B6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404" t="10441" r="10404" b="17063"/>
          <a:stretch/>
        </p:blipFill>
        <p:spPr bwMode="auto">
          <a:xfrm>
            <a:off x="3422492" y="370196"/>
            <a:ext cx="1260170" cy="1243142"/>
          </a:xfrm>
          <a:prstGeom prst="ellipse">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2AE1AF8D-92A2-C37A-05E4-F4B9820A6FF0}"/>
              </a:ext>
            </a:extLst>
          </p:cNvPr>
          <p:cNvSpPr txBox="1"/>
          <p:nvPr/>
        </p:nvSpPr>
        <p:spPr>
          <a:xfrm>
            <a:off x="5070764" y="464242"/>
            <a:ext cx="6840187" cy="830997"/>
          </a:xfrm>
          <a:prstGeom prst="rect">
            <a:avLst/>
          </a:prstGeom>
          <a:noFill/>
        </p:spPr>
        <p:txBody>
          <a:bodyPr wrap="square">
            <a:spAutoFit/>
          </a:bodyPr>
          <a:lstStyle/>
          <a:p>
            <a:pPr algn="just"/>
            <a:r>
              <a:rPr lang="es-ES" sz="2400" b="1" i="1" dirty="0">
                <a:solidFill>
                  <a:srgbClr val="FFFF00"/>
                </a:solidFill>
              </a:rPr>
              <a:t>No sólo una tendencia de los países desarrollados. </a:t>
            </a:r>
          </a:p>
          <a:p>
            <a:r>
              <a:rPr lang="es-ES" sz="2400" b="1" i="1" dirty="0">
                <a:solidFill>
                  <a:srgbClr val="FFFF00"/>
                </a:solidFill>
              </a:rPr>
              <a:t>156 los países con políticas relacionadas con ER</a:t>
            </a:r>
            <a:endParaRPr lang="en-US" sz="2400" b="1" i="1" dirty="0">
              <a:solidFill>
                <a:srgbClr val="FFFF00"/>
              </a:solidFill>
            </a:endParaRPr>
          </a:p>
        </p:txBody>
      </p:sp>
    </p:spTree>
    <p:extLst>
      <p:ext uri="{BB962C8B-B14F-4D97-AF65-F5344CB8AC3E}">
        <p14:creationId xmlns:p14="http://schemas.microsoft.com/office/powerpoint/2010/main" val="300125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4777E6-780F-F360-471F-B213A53BE132}"/>
              </a:ext>
            </a:extLst>
          </p:cNvPr>
          <p:cNvPicPr>
            <a:picLocks noChangeAspect="1"/>
          </p:cNvPicPr>
          <p:nvPr/>
        </p:nvPicPr>
        <p:blipFill rotWithShape="1">
          <a:blip r:embed="rId3">
            <a:alphaModFix amt="12000"/>
            <a:grayscl/>
          </a:blip>
          <a:srcRect t="14043" b="12984"/>
          <a:stretch/>
        </p:blipFill>
        <p:spPr>
          <a:xfrm>
            <a:off x="20" y="0"/>
            <a:ext cx="12191980" cy="6709144"/>
          </a:xfrm>
          <a:prstGeom prst="rect">
            <a:avLst/>
          </a:prstGeom>
          <a:effectLst>
            <a:reflection blurRad="38100" stA="55000" endPos="15000" dir="5400000" sy="-100000" algn="bl" rotWithShape="0"/>
          </a:effectLst>
        </p:spPr>
      </p:pic>
      <p:sp>
        <p:nvSpPr>
          <p:cNvPr id="3" name="Marcador de texto 2">
            <a:extLst>
              <a:ext uri="{FF2B5EF4-FFF2-40B4-BE49-F238E27FC236}">
                <a16:creationId xmlns:a16="http://schemas.microsoft.com/office/drawing/2014/main" id="{27552B99-B1E8-6D02-834D-8FD090267F83}"/>
              </a:ext>
            </a:extLst>
          </p:cNvPr>
          <p:cNvSpPr>
            <a:spLocks noGrp="1"/>
          </p:cNvSpPr>
          <p:nvPr>
            <p:ph type="body" sz="half" idx="2"/>
          </p:nvPr>
        </p:nvSpPr>
        <p:spPr>
          <a:xfrm>
            <a:off x="644893" y="2001401"/>
            <a:ext cx="11174930" cy="4491716"/>
          </a:xfrm>
        </p:spPr>
        <p:txBody>
          <a:bodyPr vert="horz" lIns="91440" tIns="45720" rIns="91440" bIns="45720" rtlCol="0" anchor="t">
            <a:noAutofit/>
          </a:bodyPr>
          <a:lstStyle/>
          <a:p>
            <a:r>
              <a:rPr lang="es-ES" sz="2400" dirty="0">
                <a:solidFill>
                  <a:schemeClr val="tx1"/>
                </a:solidFill>
                <a:effectLst/>
                <a:latin typeface="Calibri" panose="020F0502020204030204" pitchFamily="34" charset="0"/>
                <a:ea typeface="Calibri" panose="020F0502020204030204" pitchFamily="34" charset="0"/>
              </a:rPr>
              <a:t>El consumo ha aumentado significativamente en las últimas dos décadas, siendo</a:t>
            </a:r>
            <a:r>
              <a:rPr lang="es-CL" sz="2400" dirty="0">
                <a:solidFill>
                  <a:schemeClr val="tx1"/>
                </a:solidFill>
                <a:effectLst/>
                <a:latin typeface="Calibri" panose="020F0502020204030204" pitchFamily="34" charset="0"/>
                <a:ea typeface="Calibri" panose="020F0502020204030204" pitchFamily="34" charset="0"/>
              </a:rPr>
              <a:t> la única categoría de energía que creció a nivel mundial a dos dígitos durante los últimos 10 años, a una tasa media anual del 12,6%. </a:t>
            </a:r>
            <a:endParaRPr lang="es-ES"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Imagen 5" descr="Una captura de pantalla de una computadora&#10;&#10;Descripción generada automáticamente">
            <a:extLst>
              <a:ext uri="{FF2B5EF4-FFF2-40B4-BE49-F238E27FC236}">
                <a16:creationId xmlns:a16="http://schemas.microsoft.com/office/drawing/2014/main" id="{07E7BC3C-DE1C-BDD3-4C34-8FE5A1009582}"/>
              </a:ext>
            </a:extLst>
          </p:cNvPr>
          <p:cNvPicPr>
            <a:picLocks noChangeAspect="1"/>
          </p:cNvPicPr>
          <p:nvPr/>
        </p:nvPicPr>
        <p:blipFill rotWithShape="1">
          <a:blip r:embed="rId4"/>
          <a:srcRect t="40335" r="1388" b="15479"/>
          <a:stretch/>
        </p:blipFill>
        <p:spPr bwMode="auto">
          <a:xfrm>
            <a:off x="907536" y="3253839"/>
            <a:ext cx="10164278" cy="3260949"/>
          </a:xfrm>
          <a:prstGeom prst="rect">
            <a:avLst/>
          </a:prstGeom>
          <a:ln>
            <a:noFill/>
          </a:ln>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6FCA35A9-868D-B2C6-6432-DE092C7DD0DD}"/>
              </a:ext>
            </a:extLst>
          </p:cNvPr>
          <p:cNvSpPr txBox="1"/>
          <p:nvPr/>
        </p:nvSpPr>
        <p:spPr>
          <a:xfrm>
            <a:off x="1778165" y="3941575"/>
            <a:ext cx="4643900" cy="375244"/>
          </a:xfrm>
          <a:prstGeom prst="rect">
            <a:avLst/>
          </a:prstGeom>
          <a:noFill/>
        </p:spPr>
        <p:txBody>
          <a:bodyPr wrap="square">
            <a:spAutoFit/>
          </a:bodyPr>
          <a:lstStyle/>
          <a:p>
            <a:pPr algn="ctr"/>
            <a:r>
              <a:rPr lang="es-CL"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Consumo de energía primaria</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233A82B7-8EAF-92A0-D6CE-D85882DBB76A}"/>
              </a:ext>
            </a:extLst>
          </p:cNvPr>
          <p:cNvGrpSpPr/>
          <p:nvPr/>
        </p:nvGrpSpPr>
        <p:grpSpPr>
          <a:xfrm>
            <a:off x="923576" y="244848"/>
            <a:ext cx="3856331" cy="1501222"/>
            <a:chOff x="7912205" y="244848"/>
            <a:chExt cx="3856331" cy="1501222"/>
          </a:xfrm>
        </p:grpSpPr>
        <p:sp>
          <p:nvSpPr>
            <p:cNvPr id="11" name="Oval 10">
              <a:extLst>
                <a:ext uri="{FF2B5EF4-FFF2-40B4-BE49-F238E27FC236}">
                  <a16:creationId xmlns:a16="http://schemas.microsoft.com/office/drawing/2014/main" id="{9217E882-6133-8BE8-C9E2-6AF3E9B4A4AD}"/>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11">
              <a:extLst>
                <a:ext uri="{FF2B5EF4-FFF2-40B4-BE49-F238E27FC236}">
                  <a16:creationId xmlns:a16="http://schemas.microsoft.com/office/drawing/2014/main" id="{D36E5D87-487D-9E96-5CF8-E5D2FBA98496}"/>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Oval 12">
              <a:extLst>
                <a:ext uri="{FF2B5EF4-FFF2-40B4-BE49-F238E27FC236}">
                  <a16:creationId xmlns:a16="http://schemas.microsoft.com/office/drawing/2014/main" id="{C0A3110A-2ECA-F1E9-FA7F-87A0D2D70B1B}"/>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4" name="Oval 13">
            <a:extLst>
              <a:ext uri="{FF2B5EF4-FFF2-40B4-BE49-F238E27FC236}">
                <a16:creationId xmlns:a16="http://schemas.microsoft.com/office/drawing/2014/main" id="{009DCDA4-4940-445A-8768-524829C680EF}"/>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Título 1">
            <a:extLst>
              <a:ext uri="{FF2B5EF4-FFF2-40B4-BE49-F238E27FC236}">
                <a16:creationId xmlns:a16="http://schemas.microsoft.com/office/drawing/2014/main" id="{212C6832-9BA0-22A1-DB7C-24E61C0B7C76}"/>
              </a:ext>
            </a:extLst>
          </p:cNvPr>
          <p:cNvSpPr txBox="1">
            <a:spLocks/>
          </p:cNvSpPr>
          <p:nvPr/>
        </p:nvSpPr>
        <p:spPr>
          <a:xfrm>
            <a:off x="168700" y="234470"/>
            <a:ext cx="3398827" cy="1473086"/>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s-ES" sz="3600" b="1" dirty="0">
                <a:solidFill>
                  <a:schemeClr val="accent3">
                    <a:lumMod val="40000"/>
                    <a:lumOff val="60000"/>
                  </a:schemeClr>
                </a:solidFill>
              </a:rPr>
              <a:t>Energía </a:t>
            </a:r>
          </a:p>
          <a:p>
            <a:pPr algn="ctr"/>
            <a:r>
              <a:rPr lang="es-ES" sz="3600" b="1" dirty="0">
                <a:solidFill>
                  <a:schemeClr val="accent3">
                    <a:lumMod val="40000"/>
                    <a:lumOff val="60000"/>
                  </a:schemeClr>
                </a:solidFill>
              </a:rPr>
              <a:t>Renovable</a:t>
            </a:r>
            <a:endParaRPr lang="en-US" sz="3600" b="1" dirty="0">
              <a:solidFill>
                <a:schemeClr val="accent3">
                  <a:lumMod val="40000"/>
                  <a:lumOff val="60000"/>
                </a:schemeClr>
              </a:solidFill>
            </a:endParaRPr>
          </a:p>
        </p:txBody>
      </p:sp>
      <p:pic>
        <p:nvPicPr>
          <p:cNvPr id="16" name="Picture 2" descr="Solar energy panel icon on round background Vector Image">
            <a:extLst>
              <a:ext uri="{FF2B5EF4-FFF2-40B4-BE49-F238E27FC236}">
                <a16:creationId xmlns:a16="http://schemas.microsoft.com/office/drawing/2014/main" id="{6428A729-A1E1-700B-F0D1-767D24E351B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404" t="10441" r="10404" b="17063"/>
          <a:stretch/>
        </p:blipFill>
        <p:spPr bwMode="auto">
          <a:xfrm>
            <a:off x="3422492" y="370196"/>
            <a:ext cx="1260170" cy="1243142"/>
          </a:xfrm>
          <a:prstGeom prst="ellipse">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8254C8D-17F7-0C14-A970-9CA5802E70D4}"/>
              </a:ext>
            </a:extLst>
          </p:cNvPr>
          <p:cNvSpPr txBox="1"/>
          <p:nvPr/>
        </p:nvSpPr>
        <p:spPr>
          <a:xfrm>
            <a:off x="5377586" y="412888"/>
            <a:ext cx="6618816" cy="523220"/>
          </a:xfrm>
          <a:prstGeom prst="rect">
            <a:avLst/>
          </a:prstGeom>
          <a:noFill/>
        </p:spPr>
        <p:txBody>
          <a:bodyPr wrap="square">
            <a:spAutoFit/>
          </a:bodyPr>
          <a:lstStyle/>
          <a:p>
            <a:r>
              <a:rPr lang="es-ES" sz="2800" b="1" i="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Consumo Mundial de Energías Renovables</a:t>
            </a:r>
          </a:p>
        </p:txBody>
      </p:sp>
    </p:spTree>
    <p:extLst>
      <p:ext uri="{BB962C8B-B14F-4D97-AF65-F5344CB8AC3E}">
        <p14:creationId xmlns:p14="http://schemas.microsoft.com/office/powerpoint/2010/main" val="73809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4777E6-780F-F360-471F-B213A53BE132}"/>
              </a:ext>
            </a:extLst>
          </p:cNvPr>
          <p:cNvPicPr>
            <a:picLocks noChangeAspect="1"/>
          </p:cNvPicPr>
          <p:nvPr/>
        </p:nvPicPr>
        <p:blipFill rotWithShape="1">
          <a:blip r:embed="rId4">
            <a:alphaModFix amt="12000"/>
            <a:grayscl/>
          </a:blip>
          <a:srcRect t="14043" b="12984"/>
          <a:stretch/>
        </p:blipFill>
        <p:spPr>
          <a:xfrm>
            <a:off x="-84984" y="-22530"/>
            <a:ext cx="12191980" cy="5938683"/>
          </a:xfrm>
          <a:prstGeom prst="rect">
            <a:avLst/>
          </a:prstGeom>
          <a:effectLst>
            <a:reflection blurRad="38100" stA="55000" endPos="15000" dir="5400000" sy="-100000" algn="bl" rotWithShape="0"/>
          </a:effectLst>
        </p:spPr>
      </p:pic>
      <p:sp>
        <p:nvSpPr>
          <p:cNvPr id="3" name="Marcador de texto 2">
            <a:extLst>
              <a:ext uri="{FF2B5EF4-FFF2-40B4-BE49-F238E27FC236}">
                <a16:creationId xmlns:a16="http://schemas.microsoft.com/office/drawing/2014/main" id="{27552B99-B1E8-6D02-834D-8FD090267F83}"/>
              </a:ext>
            </a:extLst>
          </p:cNvPr>
          <p:cNvSpPr>
            <a:spLocks noGrp="1"/>
          </p:cNvSpPr>
          <p:nvPr>
            <p:ph type="body" sz="half" idx="2"/>
          </p:nvPr>
        </p:nvSpPr>
        <p:spPr>
          <a:xfrm>
            <a:off x="356669" y="2195222"/>
            <a:ext cx="11478661" cy="4676607"/>
          </a:xfrm>
        </p:spPr>
        <p:txBody>
          <a:bodyPr vert="horz" lIns="91440" tIns="45720" rIns="91440" bIns="45720" rtlCol="0" anchor="t">
            <a:noAutofit/>
          </a:bodyPr>
          <a:lstStyle/>
          <a:p>
            <a:pPr marL="285750" indent="-285750">
              <a:buFont typeface="Arial" panose="020B0604020202020204" pitchFamily="34" charset="0"/>
              <a:buChar char="•"/>
            </a:pPr>
            <a:r>
              <a:rPr lang="es-CL" sz="2200" dirty="0">
                <a:solidFill>
                  <a:schemeClr val="tx1"/>
                </a:solidFill>
              </a:rPr>
              <a:t>China lidera en consumo, en tasa de crecimiento durante la última década, y su capacidad instalada (más que triplica a la de EEUU.)</a:t>
            </a:r>
          </a:p>
          <a:p>
            <a:pPr marL="285750" indent="-285750">
              <a:buFont typeface="Arial" panose="020B0604020202020204" pitchFamily="34" charset="0"/>
              <a:buChar char="•"/>
            </a:pPr>
            <a:r>
              <a:rPr lang="es-CL" sz="2200" dirty="0">
                <a:solidFill>
                  <a:schemeClr val="tx1"/>
                </a:solidFill>
              </a:rPr>
              <a:t>En conjunto, los 10 principales consumidores representaron el 75,9% del consumo mundial de energía renovable en 2021.</a:t>
            </a:r>
            <a:endParaRPr lang="en-US" sz="2200" dirty="0"/>
          </a:p>
          <a:p>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descr="Tabla&#10;&#10;Descripción generada automáticamente">
            <a:extLst>
              <a:ext uri="{FF2B5EF4-FFF2-40B4-BE49-F238E27FC236}">
                <a16:creationId xmlns:a16="http://schemas.microsoft.com/office/drawing/2014/main" id="{EA6BDAB7-30AF-E0EF-B92C-AF18D5C4B2E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7189" y="3669476"/>
            <a:ext cx="4304097" cy="2839960"/>
          </a:xfrm>
          <a:prstGeom prst="rect">
            <a:avLst/>
          </a:prstGeom>
          <a:noFill/>
          <a:ln>
            <a:noFill/>
          </a:ln>
        </p:spPr>
      </p:pic>
      <p:grpSp>
        <p:nvGrpSpPr>
          <p:cNvPr id="11" name="Group 10">
            <a:extLst>
              <a:ext uri="{FF2B5EF4-FFF2-40B4-BE49-F238E27FC236}">
                <a16:creationId xmlns:a16="http://schemas.microsoft.com/office/drawing/2014/main" id="{89F3FCEE-DC01-47B7-9D84-8AD81EC3E35D}"/>
              </a:ext>
            </a:extLst>
          </p:cNvPr>
          <p:cNvGrpSpPr/>
          <p:nvPr/>
        </p:nvGrpSpPr>
        <p:grpSpPr>
          <a:xfrm>
            <a:off x="923576" y="244848"/>
            <a:ext cx="3856331" cy="1501222"/>
            <a:chOff x="7912205" y="244848"/>
            <a:chExt cx="3856331" cy="1501222"/>
          </a:xfrm>
        </p:grpSpPr>
        <p:sp>
          <p:nvSpPr>
            <p:cNvPr id="12" name="Oval 11">
              <a:extLst>
                <a:ext uri="{FF2B5EF4-FFF2-40B4-BE49-F238E27FC236}">
                  <a16:creationId xmlns:a16="http://schemas.microsoft.com/office/drawing/2014/main" id="{1412C342-0587-D6ED-1200-BF6518BFDABB}"/>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Rectangle 12">
              <a:extLst>
                <a:ext uri="{FF2B5EF4-FFF2-40B4-BE49-F238E27FC236}">
                  <a16:creationId xmlns:a16="http://schemas.microsoft.com/office/drawing/2014/main" id="{F6731550-9B3F-81C0-2E80-DF085F2CE7DD}"/>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 name="Oval 13">
              <a:extLst>
                <a:ext uri="{FF2B5EF4-FFF2-40B4-BE49-F238E27FC236}">
                  <a16:creationId xmlns:a16="http://schemas.microsoft.com/office/drawing/2014/main" id="{4C580941-9E36-6DEC-87C0-34DE6FEF7D65}"/>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5" name="Oval 14">
            <a:extLst>
              <a:ext uri="{FF2B5EF4-FFF2-40B4-BE49-F238E27FC236}">
                <a16:creationId xmlns:a16="http://schemas.microsoft.com/office/drawing/2014/main" id="{D9A93EC9-940F-25CC-1857-3834DD37F80E}"/>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Título 1">
            <a:extLst>
              <a:ext uri="{FF2B5EF4-FFF2-40B4-BE49-F238E27FC236}">
                <a16:creationId xmlns:a16="http://schemas.microsoft.com/office/drawing/2014/main" id="{1C38E235-7800-56D7-B7B2-F89121040F64}"/>
              </a:ext>
            </a:extLst>
          </p:cNvPr>
          <p:cNvSpPr txBox="1">
            <a:spLocks/>
          </p:cNvSpPr>
          <p:nvPr/>
        </p:nvSpPr>
        <p:spPr>
          <a:xfrm>
            <a:off x="168700" y="234470"/>
            <a:ext cx="3398827" cy="1473086"/>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s-ES" sz="3600" b="1" dirty="0">
                <a:solidFill>
                  <a:schemeClr val="accent3">
                    <a:lumMod val="40000"/>
                    <a:lumOff val="60000"/>
                  </a:schemeClr>
                </a:solidFill>
              </a:rPr>
              <a:t>Energía </a:t>
            </a:r>
          </a:p>
          <a:p>
            <a:pPr algn="ctr"/>
            <a:r>
              <a:rPr lang="es-ES" sz="3600" b="1" dirty="0">
                <a:solidFill>
                  <a:schemeClr val="accent3">
                    <a:lumMod val="40000"/>
                    <a:lumOff val="60000"/>
                  </a:schemeClr>
                </a:solidFill>
              </a:rPr>
              <a:t>Renovable</a:t>
            </a:r>
            <a:endParaRPr lang="en-US" sz="3600" b="1" dirty="0">
              <a:solidFill>
                <a:schemeClr val="accent3">
                  <a:lumMod val="40000"/>
                  <a:lumOff val="60000"/>
                </a:schemeClr>
              </a:solidFill>
            </a:endParaRPr>
          </a:p>
        </p:txBody>
      </p:sp>
      <p:pic>
        <p:nvPicPr>
          <p:cNvPr id="17" name="Picture 2" descr="Solar energy panel icon on round background Vector Image">
            <a:extLst>
              <a:ext uri="{FF2B5EF4-FFF2-40B4-BE49-F238E27FC236}">
                <a16:creationId xmlns:a16="http://schemas.microsoft.com/office/drawing/2014/main" id="{CAECD208-8D17-4BCC-DA3A-D2F3D894A22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404" t="10441" r="10404" b="17063"/>
          <a:stretch/>
        </p:blipFill>
        <p:spPr bwMode="auto">
          <a:xfrm>
            <a:off x="3422492" y="370196"/>
            <a:ext cx="1260170" cy="1243142"/>
          </a:xfrm>
          <a:prstGeom prst="ellipse">
            <a:avLst/>
          </a:prstGeom>
          <a:noFill/>
          <a:extLst>
            <a:ext uri="{909E8E84-426E-40DD-AFC4-6F175D3DCCD1}">
              <a14:hiddenFill xmlns:a14="http://schemas.microsoft.com/office/drawing/2010/main">
                <a:solidFill>
                  <a:srgbClr val="FFFFFF"/>
                </a:solidFill>
              </a14:hiddenFill>
            </a:ext>
          </a:extLst>
        </p:spPr>
      </p:pic>
      <p:pic>
        <p:nvPicPr>
          <p:cNvPr id="2" name="Imagen 1" descr="Interfaz de usuario gráfica, Aplicación&#10;&#10;Descripción generada automáticamente">
            <a:extLst>
              <a:ext uri="{FF2B5EF4-FFF2-40B4-BE49-F238E27FC236}">
                <a16:creationId xmlns:a16="http://schemas.microsoft.com/office/drawing/2014/main" id="{789B6358-2B40-2142-9FA3-F04B8E369CDE}"/>
              </a:ext>
            </a:extLst>
          </p:cNvPr>
          <p:cNvPicPr>
            <a:picLocks noChangeAspect="1"/>
          </p:cNvPicPr>
          <p:nvPr/>
        </p:nvPicPr>
        <p:blipFill rotWithShape="1">
          <a:blip r:embed="rId7"/>
          <a:srcRect l="1283" t="22412" r="41490" b="6174"/>
          <a:stretch/>
        </p:blipFill>
        <p:spPr bwMode="auto">
          <a:xfrm>
            <a:off x="5878286" y="3538847"/>
            <a:ext cx="5263167" cy="3010461"/>
          </a:xfrm>
          <a:prstGeom prst="rect">
            <a:avLst/>
          </a:prstGeom>
          <a:ln>
            <a:noFill/>
          </a:ln>
          <a:extLst>
            <a:ext uri="{53640926-AAD7-44D8-BBD7-CCE9431645EC}">
              <a14:shadowObscured xmlns:a14="http://schemas.microsoft.com/office/drawing/2010/main"/>
            </a:ext>
          </a:extLst>
        </p:spPr>
      </p:pic>
      <p:sp>
        <p:nvSpPr>
          <p:cNvPr id="4" name="CuadroTexto 3">
            <a:extLst>
              <a:ext uri="{FF2B5EF4-FFF2-40B4-BE49-F238E27FC236}">
                <a16:creationId xmlns:a16="http://schemas.microsoft.com/office/drawing/2014/main" id="{C8999E93-2275-5F59-080F-B92994025624}"/>
              </a:ext>
            </a:extLst>
          </p:cNvPr>
          <p:cNvSpPr txBox="1"/>
          <p:nvPr/>
        </p:nvSpPr>
        <p:spPr>
          <a:xfrm>
            <a:off x="5755245" y="559354"/>
            <a:ext cx="4947684" cy="1077218"/>
          </a:xfrm>
          <a:prstGeom prst="rect">
            <a:avLst/>
          </a:prstGeom>
          <a:noFill/>
        </p:spPr>
        <p:txBody>
          <a:bodyPr wrap="square">
            <a:spAutoFit/>
          </a:bodyPr>
          <a:lstStyle/>
          <a:p>
            <a:pPr marL="0" marR="0" indent="171450" algn="ctr">
              <a:spcBef>
                <a:spcPts val="0"/>
              </a:spcBef>
              <a:spcAft>
                <a:spcPts val="0"/>
              </a:spcAft>
            </a:pPr>
            <a:r>
              <a:rPr lang="es-CL" sz="3200" b="1" i="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China, líder en ER</a:t>
            </a:r>
          </a:p>
          <a:p>
            <a:pPr marL="0" marR="0" indent="171450" algn="ctr">
              <a:spcBef>
                <a:spcPts val="0"/>
              </a:spcBef>
              <a:spcAft>
                <a:spcPts val="0"/>
              </a:spcAft>
            </a:pPr>
            <a:r>
              <a:rPr lang="es-CL" sz="3200" b="1" i="1" dirty="0">
                <a:solidFill>
                  <a:srgbClr val="FFFF00"/>
                </a:solidFill>
                <a:latin typeface="Calibri" panose="020F0502020204030204" pitchFamily="34" charset="0"/>
                <a:ea typeface="Calibri" panose="020F0502020204030204" pitchFamily="34" charset="0"/>
                <a:cs typeface="Calibri" panose="020F0502020204030204" pitchFamily="34" charset="0"/>
              </a:rPr>
              <a:t>(seguido por EEUU)</a:t>
            </a:r>
            <a:endParaRPr lang="en-US" sz="3200"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FE57777C-B42C-2BA0-6DBF-97ADF5AA3704}"/>
              </a:ext>
            </a:extLst>
          </p:cNvPr>
          <p:cNvSpPr txBox="1"/>
          <p:nvPr/>
        </p:nvSpPr>
        <p:spPr>
          <a:xfrm>
            <a:off x="7134494" y="4900490"/>
            <a:ext cx="4142792" cy="1015663"/>
          </a:xfrm>
          <a:prstGeom prst="rect">
            <a:avLst/>
          </a:prstGeom>
          <a:noFill/>
        </p:spPr>
        <p:txBody>
          <a:bodyPr wrap="square">
            <a:spAutoFit/>
          </a:bodyPr>
          <a:lstStyle/>
          <a:p>
            <a:pPr marL="0" marR="0" indent="171450" algn="ctr">
              <a:spcBef>
                <a:spcPts val="0"/>
              </a:spcBef>
              <a:spcAft>
                <a:spcPts val="0"/>
              </a:spcAft>
            </a:pPr>
            <a:r>
              <a:rPr lang="es-CL"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Países líderes Capacidad </a:t>
            </a:r>
            <a:r>
              <a:rPr lang="es-CL" sz="2000" b="1" dirty="0">
                <a:solidFill>
                  <a:schemeClr val="bg1"/>
                </a:solidFill>
                <a:latin typeface="Calibri" panose="020F0502020204030204" pitchFamily="34" charset="0"/>
                <a:ea typeface="Calibri" panose="020F0502020204030204" pitchFamily="34" charset="0"/>
                <a:cs typeface="Calibri" panose="020F0502020204030204" pitchFamily="34" charset="0"/>
              </a:rPr>
              <a:t>I</a:t>
            </a:r>
            <a:r>
              <a:rPr lang="es-CL"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nstalada de energía renovable*  2021</a:t>
            </a:r>
          </a:p>
          <a:p>
            <a:pPr marL="0" marR="0" indent="171450" algn="ctr">
              <a:spcBef>
                <a:spcPts val="0"/>
              </a:spcBef>
              <a:spcAft>
                <a:spcPts val="0"/>
              </a:spcAft>
            </a:pPr>
            <a:r>
              <a:rPr lang="es-CL" sz="20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(en gigawatts)</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137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4777E6-780F-F360-471F-B213A53BE132}"/>
              </a:ext>
            </a:extLst>
          </p:cNvPr>
          <p:cNvPicPr>
            <a:picLocks noChangeAspect="1"/>
          </p:cNvPicPr>
          <p:nvPr/>
        </p:nvPicPr>
        <p:blipFill rotWithShape="1">
          <a:blip r:embed="rId4">
            <a:alphaModFix amt="12000"/>
            <a:grayscl/>
          </a:blip>
          <a:srcRect t="14043" b="12984"/>
          <a:stretch/>
        </p:blipFill>
        <p:spPr>
          <a:xfrm>
            <a:off x="20" y="0"/>
            <a:ext cx="12191980" cy="6613152"/>
          </a:xfrm>
          <a:prstGeom prst="rect">
            <a:avLst/>
          </a:prstGeom>
          <a:effectLst>
            <a:reflection blurRad="38100" stA="55000" endPos="15000" dir="5400000" sy="-100000" algn="bl" rotWithShape="0"/>
          </a:effectLst>
        </p:spPr>
      </p:pic>
      <p:sp>
        <p:nvSpPr>
          <p:cNvPr id="3" name="Marcador de texto 2">
            <a:extLst>
              <a:ext uri="{FF2B5EF4-FFF2-40B4-BE49-F238E27FC236}">
                <a16:creationId xmlns:a16="http://schemas.microsoft.com/office/drawing/2014/main" id="{27552B99-B1E8-6D02-834D-8FD090267F83}"/>
              </a:ext>
            </a:extLst>
          </p:cNvPr>
          <p:cNvSpPr>
            <a:spLocks noGrp="1"/>
          </p:cNvSpPr>
          <p:nvPr>
            <p:ph type="body" sz="half" idx="2"/>
          </p:nvPr>
        </p:nvSpPr>
        <p:spPr>
          <a:xfrm>
            <a:off x="573791" y="2019055"/>
            <a:ext cx="11281511" cy="4529065"/>
          </a:xfrm>
        </p:spPr>
        <p:txBody>
          <a:bodyPr vert="horz" lIns="91440" tIns="45720" rIns="91440" bIns="45720" rtlCol="0" anchor="t">
            <a:noAutofit/>
          </a:bodyPr>
          <a:lstStyle/>
          <a:p>
            <a:pPr marL="285750" indent="-285750" algn="just">
              <a:buFont typeface="Arial" panose="020B0604020202020204" pitchFamily="34" charset="0"/>
              <a:buChar char="•"/>
            </a:pPr>
            <a:r>
              <a:rPr lang="es-CL"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En los últimos 20 años, los vehículos eléctricos (VE) han experimentado importantes desarrollos tecnológicos.</a:t>
            </a:r>
          </a:p>
          <a:p>
            <a:pPr marR="0" algn="just" fontAlgn="base">
              <a:spcBef>
                <a:spcPts val="0"/>
              </a:spcBef>
              <a:spcAft>
                <a:spcPts val="0"/>
              </a:spcAft>
            </a:pPr>
            <a:endParaRPr lang="es-CL" sz="2200"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R="0" algn="just" fontAlgn="base">
              <a:spcBef>
                <a:spcPts val="0"/>
              </a:spcBef>
              <a:spcAft>
                <a:spcPts val="0"/>
              </a:spcAft>
            </a:pPr>
            <a:r>
              <a:rPr lang="es-CL" sz="2400" b="1" i="1" dirty="0">
                <a:solidFill>
                  <a:schemeClr val="accent3">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Y varias son las razones:</a:t>
            </a:r>
          </a:p>
          <a:p>
            <a:pPr marL="285750" marR="0" indent="-285750" algn="just" fontAlgn="base">
              <a:spcBef>
                <a:spcPts val="0"/>
              </a:spcBef>
              <a:spcAft>
                <a:spcPts val="0"/>
              </a:spcAft>
              <a:buFont typeface="Arial" panose="020B0604020202020204" pitchFamily="34" charset="0"/>
              <a:buChar char="•"/>
            </a:pPr>
            <a:endParaRPr lang="es-CL" sz="14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lgn="just" fontAlgn="base">
              <a:spcBef>
                <a:spcPts val="0"/>
              </a:spcBef>
              <a:buFont typeface="Arial" panose="020B0604020202020204" pitchFamily="34" charset="0"/>
              <a:buChar char="•"/>
            </a:pPr>
            <a:r>
              <a:rPr lang="es-CL"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El crecimiento ha sido acompañado de graves problemas de contaminación.</a:t>
            </a:r>
          </a:p>
          <a:p>
            <a:pPr marL="285750" indent="-285750" algn="just" fontAlgn="base">
              <a:spcBef>
                <a:spcPts val="0"/>
              </a:spcBef>
              <a:buFont typeface="Arial" panose="020B0604020202020204" pitchFamily="34" charset="0"/>
              <a:buChar char="•"/>
            </a:pPr>
            <a:endParaRPr lang="es-CL"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fontAlgn="base">
              <a:spcBef>
                <a:spcPts val="0"/>
              </a:spcBef>
              <a:buFont typeface="Arial" panose="020B0604020202020204" pitchFamily="34" charset="0"/>
              <a:buChar char="•"/>
            </a:pPr>
            <a:r>
              <a:rPr lang="es-CL"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P</a:t>
            </a:r>
            <a:r>
              <a:rPr lang="es-CL"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otenciar este sector, desde la fabricación, infraestructura y ss. relacionados, es una fuente de desarrollo sostenible, pues los VE han</a:t>
            </a:r>
            <a:r>
              <a:rPr lang="es-CL" sz="2400" dirty="0">
                <a:solidFill>
                  <a:schemeClr val="tx1"/>
                </a:solidFill>
                <a:latin typeface="Calibri" panose="020F0502020204030204" pitchFamily="34" charset="0"/>
                <a:cs typeface="Calibri" panose="020F0502020204030204" pitchFamily="34" charset="0"/>
              </a:rPr>
              <a:t> reducido su huella medioambiental</a:t>
            </a:r>
            <a:r>
              <a:rPr lang="es-CL"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p>
          <a:p>
            <a:pPr marL="285750" indent="-285750" algn="just" fontAlgn="base">
              <a:spcBef>
                <a:spcPts val="0"/>
              </a:spcBef>
              <a:buFont typeface="Arial" panose="020B0604020202020204" pitchFamily="34" charset="0"/>
              <a:buChar char="•"/>
            </a:pPr>
            <a:endParaRPr lang="es-CL"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fontAlgn="base">
              <a:spcBef>
                <a:spcPts val="0"/>
              </a:spcBef>
              <a:buFont typeface="Arial" panose="020B0604020202020204" pitchFamily="34" charset="0"/>
              <a:buChar char="•"/>
            </a:pPr>
            <a:r>
              <a:rPr lang="es-CL"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Adoptar estándares ambientales estrictos y una estrategia coordinada asegura una ventaja temprana pues </a:t>
            </a:r>
            <a:r>
              <a:rPr lang="es-CL" sz="2400" dirty="0">
                <a:solidFill>
                  <a:schemeClr val="tx1"/>
                </a:solidFill>
                <a:latin typeface="Calibri" panose="020F0502020204030204" pitchFamily="34" charset="0"/>
                <a:cs typeface="Calibri" panose="020F0502020204030204" pitchFamily="34" charset="0"/>
              </a:rPr>
              <a:t>mejora la competitividad industrial de las empresas en los mercados internacionales.</a:t>
            </a:r>
          </a:p>
          <a:p>
            <a:pPr marL="285750" indent="-285750" algn="just" fontAlgn="base">
              <a:spcBef>
                <a:spcPts val="0"/>
              </a:spcBef>
              <a:buFont typeface="Arial" panose="020B0604020202020204" pitchFamily="34" charset="0"/>
              <a:buChar char="•"/>
            </a:pPr>
            <a:endParaRPr lang="es-CL" sz="1400" dirty="0">
              <a:solidFill>
                <a:schemeClr val="tx1"/>
              </a:solidFill>
              <a:latin typeface="Calibri" panose="020F0502020204030204" pitchFamily="34" charset="0"/>
              <a:cs typeface="Calibri" panose="020F0502020204030204" pitchFamily="34" charset="0"/>
            </a:endParaRPr>
          </a:p>
          <a:p>
            <a:pPr marL="285750" indent="-285750" algn="just" fontAlgn="base">
              <a:spcBef>
                <a:spcPts val="0"/>
              </a:spcBef>
              <a:buFont typeface="Arial" panose="020B0604020202020204" pitchFamily="34" charset="0"/>
              <a:buChar char="•"/>
            </a:pPr>
            <a:r>
              <a:rPr lang="es-CL" sz="2400" dirty="0">
                <a:solidFill>
                  <a:schemeClr val="tx1"/>
                </a:solidFill>
                <a:latin typeface="Calibri" panose="020F0502020204030204" pitchFamily="34" charset="0"/>
                <a:cs typeface="Calibri" panose="020F0502020204030204" pitchFamily="34" charset="0"/>
              </a:rPr>
              <a:t>Los avances tecnológicos han abaratado sus costos.</a:t>
            </a:r>
          </a:p>
        </p:txBody>
      </p:sp>
      <p:grpSp>
        <p:nvGrpSpPr>
          <p:cNvPr id="8" name="Group 7">
            <a:extLst>
              <a:ext uri="{FF2B5EF4-FFF2-40B4-BE49-F238E27FC236}">
                <a16:creationId xmlns:a16="http://schemas.microsoft.com/office/drawing/2014/main" id="{69B3D660-553D-A795-2046-016CAAC71967}"/>
              </a:ext>
            </a:extLst>
          </p:cNvPr>
          <p:cNvGrpSpPr/>
          <p:nvPr/>
        </p:nvGrpSpPr>
        <p:grpSpPr>
          <a:xfrm>
            <a:off x="923576" y="244848"/>
            <a:ext cx="3856331" cy="1501222"/>
            <a:chOff x="7912205" y="244848"/>
            <a:chExt cx="3856331" cy="1501222"/>
          </a:xfrm>
        </p:grpSpPr>
        <p:sp>
          <p:nvSpPr>
            <p:cNvPr id="9" name="Oval 8">
              <a:extLst>
                <a:ext uri="{FF2B5EF4-FFF2-40B4-BE49-F238E27FC236}">
                  <a16:creationId xmlns:a16="http://schemas.microsoft.com/office/drawing/2014/main" id="{311BFE5A-8EB2-92A4-8A3F-0C806A88848B}"/>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angle 9">
              <a:extLst>
                <a:ext uri="{FF2B5EF4-FFF2-40B4-BE49-F238E27FC236}">
                  <a16:creationId xmlns:a16="http://schemas.microsoft.com/office/drawing/2014/main" id="{B7C0DD79-25D7-B000-EC1B-79AEBD34B6C0}"/>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Oval 10">
              <a:extLst>
                <a:ext uri="{FF2B5EF4-FFF2-40B4-BE49-F238E27FC236}">
                  <a16:creationId xmlns:a16="http://schemas.microsoft.com/office/drawing/2014/main" id="{554786FA-D24C-FECB-AEC2-68CED0BA258A}"/>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pic>
        <p:nvPicPr>
          <p:cNvPr id="12" name="Picture 16" descr="Eco Car Line Circle Background Icon 6974484 Vector Art at Vecteezy">
            <a:extLst>
              <a:ext uri="{FF2B5EF4-FFF2-40B4-BE49-F238E27FC236}">
                <a16:creationId xmlns:a16="http://schemas.microsoft.com/office/drawing/2014/main" id="{F69F3576-DD5C-B3F9-6E77-DA383BA9EE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9356" y="337975"/>
            <a:ext cx="1307944" cy="1307944"/>
          </a:xfrm>
          <a:prstGeom prst="ellipse">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E10F4C20-3E72-D896-B9DD-CCA9FC943AF9}"/>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 name="Título 1">
            <a:extLst>
              <a:ext uri="{FF2B5EF4-FFF2-40B4-BE49-F238E27FC236}">
                <a16:creationId xmlns:a16="http://schemas.microsoft.com/office/drawing/2014/main" id="{0479EE02-0363-56AD-7B60-BC72FD12B96C}"/>
              </a:ext>
            </a:extLst>
          </p:cNvPr>
          <p:cNvSpPr txBox="1">
            <a:spLocks/>
          </p:cNvSpPr>
          <p:nvPr/>
        </p:nvSpPr>
        <p:spPr>
          <a:xfrm>
            <a:off x="168700" y="234470"/>
            <a:ext cx="3398827" cy="1473086"/>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s-ES" sz="3600" b="1" dirty="0">
                <a:solidFill>
                  <a:schemeClr val="accent3">
                    <a:lumMod val="40000"/>
                    <a:lumOff val="60000"/>
                  </a:schemeClr>
                </a:solidFill>
              </a:rPr>
              <a:t>Electro-</a:t>
            </a:r>
          </a:p>
          <a:p>
            <a:pPr algn="ctr"/>
            <a:r>
              <a:rPr lang="es-ES" sz="3600" b="1" dirty="0">
                <a:solidFill>
                  <a:schemeClr val="accent3">
                    <a:lumMod val="40000"/>
                    <a:lumOff val="60000"/>
                  </a:schemeClr>
                </a:solidFill>
              </a:rPr>
              <a:t>movilidad</a:t>
            </a:r>
            <a:endParaRPr lang="en-US" sz="3600" b="1" dirty="0">
              <a:solidFill>
                <a:schemeClr val="accent3">
                  <a:lumMod val="40000"/>
                  <a:lumOff val="60000"/>
                </a:schemeClr>
              </a:solidFill>
            </a:endParaRPr>
          </a:p>
        </p:txBody>
      </p:sp>
      <p:sp>
        <p:nvSpPr>
          <p:cNvPr id="4" name="CuadroTexto 3">
            <a:extLst>
              <a:ext uri="{FF2B5EF4-FFF2-40B4-BE49-F238E27FC236}">
                <a16:creationId xmlns:a16="http://schemas.microsoft.com/office/drawing/2014/main" id="{7734E7C2-2078-E161-FB32-AB8251E3898D}"/>
              </a:ext>
            </a:extLst>
          </p:cNvPr>
          <p:cNvSpPr txBox="1"/>
          <p:nvPr/>
        </p:nvSpPr>
        <p:spPr>
          <a:xfrm>
            <a:off x="5377587" y="509757"/>
            <a:ext cx="6216732" cy="1200329"/>
          </a:xfrm>
          <a:prstGeom prst="rect">
            <a:avLst/>
          </a:prstGeom>
          <a:noFill/>
        </p:spPr>
        <p:txBody>
          <a:bodyPr wrap="square">
            <a:spAutoFit/>
          </a:bodyPr>
          <a:lstStyle/>
          <a:p>
            <a:pPr algn="just"/>
            <a:r>
              <a:rPr lang="es-CL" sz="2400" b="1" i="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Se requieren nuevas tecnologías de transporte eficientes en carbono y la electrificación es la alternativa más destacada. </a:t>
            </a:r>
            <a:endParaRPr lang="es-CL" sz="2400" b="1"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228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4777E6-780F-F360-471F-B213A53BE132}"/>
              </a:ext>
            </a:extLst>
          </p:cNvPr>
          <p:cNvPicPr>
            <a:picLocks noChangeAspect="1"/>
          </p:cNvPicPr>
          <p:nvPr/>
        </p:nvPicPr>
        <p:blipFill rotWithShape="1">
          <a:blip r:embed="rId4">
            <a:alphaModFix amt="12000"/>
            <a:grayscl/>
          </a:blip>
          <a:srcRect t="14043" b="12984"/>
          <a:stretch/>
        </p:blipFill>
        <p:spPr>
          <a:xfrm>
            <a:off x="20" y="0"/>
            <a:ext cx="12191980" cy="6858000"/>
          </a:xfrm>
          <a:prstGeom prst="rect">
            <a:avLst/>
          </a:prstGeom>
          <a:effectLst>
            <a:reflection blurRad="38100" stA="55000" endPos="15000" dir="5400000" sy="-100000" algn="bl" rotWithShape="0"/>
          </a:effectLst>
        </p:spPr>
      </p:pic>
      <p:sp>
        <p:nvSpPr>
          <p:cNvPr id="3" name="Marcador de texto 2">
            <a:extLst>
              <a:ext uri="{FF2B5EF4-FFF2-40B4-BE49-F238E27FC236}">
                <a16:creationId xmlns:a16="http://schemas.microsoft.com/office/drawing/2014/main" id="{27552B99-B1E8-6D02-834D-8FD090267F83}"/>
              </a:ext>
            </a:extLst>
          </p:cNvPr>
          <p:cNvSpPr>
            <a:spLocks noGrp="1"/>
          </p:cNvSpPr>
          <p:nvPr>
            <p:ph type="body" sz="half" idx="2"/>
          </p:nvPr>
        </p:nvSpPr>
        <p:spPr>
          <a:xfrm>
            <a:off x="561916" y="2168687"/>
            <a:ext cx="11281511" cy="4416328"/>
          </a:xfrm>
        </p:spPr>
        <p:txBody>
          <a:bodyPr vert="horz" lIns="91440" tIns="45720" rIns="91440" bIns="45720" rtlCol="0" anchor="t">
            <a:noAutofit/>
          </a:bodyPr>
          <a:lstStyle/>
          <a:p>
            <a:pPr marL="0" marR="0" algn="just" fontAlgn="base">
              <a:spcBef>
                <a:spcPts val="0"/>
              </a:spcBef>
              <a:spcAft>
                <a:spcPts val="0"/>
              </a:spcAft>
            </a:pPr>
            <a:endParaRPr lang="es-CL" sz="22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285750" marR="0" indent="-285750" algn="just" fontAlgn="base">
              <a:spcBef>
                <a:spcPts val="0"/>
              </a:spcBef>
              <a:spcAft>
                <a:spcPts val="0"/>
              </a:spcAft>
              <a:buFont typeface="Arial" panose="020B0604020202020204" pitchFamily="34" charset="0"/>
              <a:buChar char="•"/>
            </a:pPr>
            <a:r>
              <a:rPr lang="es-CL"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Cambiar la forma en que se construyen los automóviles y se organizan las cadenas de valor. </a:t>
            </a:r>
          </a:p>
          <a:p>
            <a:pPr marL="285750" marR="0" indent="-285750" algn="just" fontAlgn="base">
              <a:spcBef>
                <a:spcPts val="0"/>
              </a:spcBef>
              <a:spcAft>
                <a:spcPts val="0"/>
              </a:spcAft>
              <a:buFont typeface="Arial" panose="020B0604020202020204" pitchFamily="34" charset="0"/>
              <a:buChar char="•"/>
            </a:pPr>
            <a:endParaRPr lang="es-CL"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285750" marR="0" indent="-285750" algn="just" fontAlgn="base">
              <a:spcBef>
                <a:spcPts val="0"/>
              </a:spcBef>
              <a:spcAft>
                <a:spcPts val="0"/>
              </a:spcAft>
              <a:buFont typeface="Arial" panose="020B0604020202020204" pitchFamily="34" charset="0"/>
              <a:buChar char="•"/>
            </a:pPr>
            <a:r>
              <a:rPr lang="es-CL"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La electrificación del transporte por carretera crea nuevas infraestructuras e interfaces entre los sistemas de transporte y los sistemas energéticos. </a:t>
            </a:r>
          </a:p>
          <a:p>
            <a:pPr marL="285750" marR="0" indent="-285750" algn="just" fontAlgn="base">
              <a:spcBef>
                <a:spcPts val="0"/>
              </a:spcBef>
              <a:spcAft>
                <a:spcPts val="0"/>
              </a:spcAft>
              <a:buFont typeface="Arial" panose="020B0604020202020204" pitchFamily="34" charset="0"/>
              <a:buChar char="•"/>
            </a:pPr>
            <a:endParaRPr lang="es-CL"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285750" marR="0" indent="-285750" algn="just" fontAlgn="base">
              <a:spcBef>
                <a:spcPts val="0"/>
              </a:spcBef>
              <a:spcAft>
                <a:spcPts val="0"/>
              </a:spcAft>
              <a:buFont typeface="Arial" panose="020B0604020202020204" pitchFamily="34" charset="0"/>
              <a:buChar char="•"/>
            </a:pPr>
            <a:r>
              <a:rPr lang="es-CL"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Anticipándose a tales cambios sistémicos, están surgiendo múltiples alianzas entre las empresas de energía, los fabricantes de automóviles, las empresas ferroviarias y las empresas de software. </a:t>
            </a:r>
            <a:endParaRPr lang="en-US" sz="2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285750" marR="0" indent="-285750" algn="just" fontAlgn="base">
              <a:spcBef>
                <a:spcPts val="0"/>
              </a:spcBef>
              <a:spcAft>
                <a:spcPts val="0"/>
              </a:spcAft>
              <a:buFont typeface="Arial" panose="020B0604020202020204" pitchFamily="34" charset="0"/>
              <a:buChar char="•"/>
            </a:pPr>
            <a:endParaRPr lang="es-CL"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285750" marR="0" indent="-285750" algn="just" fontAlgn="base">
              <a:spcBef>
                <a:spcPts val="0"/>
              </a:spcBef>
              <a:spcAft>
                <a:spcPts val="0"/>
              </a:spcAft>
              <a:buFont typeface="Arial" panose="020B0604020202020204" pitchFamily="34" charset="0"/>
              <a:buChar char="•"/>
            </a:pPr>
            <a:r>
              <a:rPr lang="es-CL"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La electrificación del transporte se considera una medida clave para reducir las emisiones de GEI y mitigar el cambio climático. </a:t>
            </a:r>
          </a:p>
          <a:p>
            <a:pPr marR="0" algn="just" fontAlgn="base">
              <a:spcBef>
                <a:spcPts val="0"/>
              </a:spcBef>
              <a:spcAft>
                <a:spcPts val="0"/>
              </a:spcAft>
            </a:pP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9842BA77-BA89-9825-0839-9BEC5619B0FA}"/>
              </a:ext>
            </a:extLst>
          </p:cNvPr>
          <p:cNvGrpSpPr/>
          <p:nvPr/>
        </p:nvGrpSpPr>
        <p:grpSpPr>
          <a:xfrm>
            <a:off x="923576" y="244848"/>
            <a:ext cx="3856331" cy="1501222"/>
            <a:chOff x="7912205" y="244848"/>
            <a:chExt cx="3856331" cy="1501222"/>
          </a:xfrm>
        </p:grpSpPr>
        <p:sp>
          <p:nvSpPr>
            <p:cNvPr id="9" name="Oval 8">
              <a:extLst>
                <a:ext uri="{FF2B5EF4-FFF2-40B4-BE49-F238E27FC236}">
                  <a16:creationId xmlns:a16="http://schemas.microsoft.com/office/drawing/2014/main" id="{236AD58B-4196-785C-5902-4DDEB965C302}"/>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angle 9">
              <a:extLst>
                <a:ext uri="{FF2B5EF4-FFF2-40B4-BE49-F238E27FC236}">
                  <a16:creationId xmlns:a16="http://schemas.microsoft.com/office/drawing/2014/main" id="{08F27C85-37B0-B31B-7DAF-E2B4F2907F97}"/>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Oval 10">
              <a:extLst>
                <a:ext uri="{FF2B5EF4-FFF2-40B4-BE49-F238E27FC236}">
                  <a16:creationId xmlns:a16="http://schemas.microsoft.com/office/drawing/2014/main" id="{41D29FEB-86F7-1186-CD85-DBD4F7E2E422}"/>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pic>
        <p:nvPicPr>
          <p:cNvPr id="12" name="Picture 16" descr="Eco Car Line Circle Background Icon 6974484 Vector Art at Vecteezy">
            <a:extLst>
              <a:ext uri="{FF2B5EF4-FFF2-40B4-BE49-F238E27FC236}">
                <a16:creationId xmlns:a16="http://schemas.microsoft.com/office/drawing/2014/main" id="{ECA8D6C5-C126-EC2B-05FD-1D25FFB1B5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9356" y="337975"/>
            <a:ext cx="1307944" cy="1307944"/>
          </a:xfrm>
          <a:prstGeom prst="ellipse">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64664BD7-7B2A-58B2-5C76-78785E4CA207}"/>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 name="Título 1">
            <a:extLst>
              <a:ext uri="{FF2B5EF4-FFF2-40B4-BE49-F238E27FC236}">
                <a16:creationId xmlns:a16="http://schemas.microsoft.com/office/drawing/2014/main" id="{05356373-7602-42E4-67F5-A69C706E16F9}"/>
              </a:ext>
            </a:extLst>
          </p:cNvPr>
          <p:cNvSpPr txBox="1">
            <a:spLocks/>
          </p:cNvSpPr>
          <p:nvPr/>
        </p:nvSpPr>
        <p:spPr>
          <a:xfrm>
            <a:off x="168700" y="234470"/>
            <a:ext cx="3398827" cy="1473086"/>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s-ES" sz="3600" b="1" dirty="0">
                <a:solidFill>
                  <a:schemeClr val="accent3">
                    <a:lumMod val="40000"/>
                    <a:lumOff val="60000"/>
                  </a:schemeClr>
                </a:solidFill>
              </a:rPr>
              <a:t>Electro-</a:t>
            </a:r>
          </a:p>
          <a:p>
            <a:pPr algn="ctr"/>
            <a:r>
              <a:rPr lang="es-ES" sz="3600" b="1" dirty="0">
                <a:solidFill>
                  <a:schemeClr val="accent3">
                    <a:lumMod val="40000"/>
                    <a:lumOff val="60000"/>
                  </a:schemeClr>
                </a:solidFill>
              </a:rPr>
              <a:t>movilidad</a:t>
            </a:r>
            <a:endParaRPr lang="en-US" sz="3600" b="1" dirty="0">
              <a:solidFill>
                <a:schemeClr val="accent3">
                  <a:lumMod val="40000"/>
                  <a:lumOff val="60000"/>
                </a:schemeClr>
              </a:solidFill>
            </a:endParaRPr>
          </a:p>
        </p:txBody>
      </p:sp>
      <p:sp>
        <p:nvSpPr>
          <p:cNvPr id="4" name="CuadroTexto 3">
            <a:extLst>
              <a:ext uri="{FF2B5EF4-FFF2-40B4-BE49-F238E27FC236}">
                <a16:creationId xmlns:a16="http://schemas.microsoft.com/office/drawing/2014/main" id="{9ACFB837-32DB-EB04-A106-CD54A8950C04}"/>
              </a:ext>
            </a:extLst>
          </p:cNvPr>
          <p:cNvSpPr txBox="1"/>
          <p:nvPr/>
        </p:nvSpPr>
        <p:spPr>
          <a:xfrm>
            <a:off x="5377587" y="693753"/>
            <a:ext cx="6216732" cy="954107"/>
          </a:xfrm>
          <a:prstGeom prst="rect">
            <a:avLst/>
          </a:prstGeom>
          <a:noFill/>
        </p:spPr>
        <p:txBody>
          <a:bodyPr wrap="square">
            <a:spAutoFit/>
          </a:bodyPr>
          <a:lstStyle/>
          <a:p>
            <a:pPr marL="0" marR="0" algn="just" fontAlgn="base">
              <a:spcBef>
                <a:spcPts val="0"/>
              </a:spcBef>
              <a:spcAft>
                <a:spcPts val="0"/>
              </a:spcAft>
            </a:pPr>
            <a:r>
              <a:rPr lang="es-CL" sz="2800" b="1" i="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Si se opta por hacer esta transición, el cambio debe ser integral.</a:t>
            </a:r>
          </a:p>
        </p:txBody>
      </p:sp>
    </p:spTree>
    <p:extLst>
      <p:ext uri="{BB962C8B-B14F-4D97-AF65-F5344CB8AC3E}">
        <p14:creationId xmlns:p14="http://schemas.microsoft.com/office/powerpoint/2010/main" val="325717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4777E6-780F-F360-471F-B213A53BE132}"/>
              </a:ext>
            </a:extLst>
          </p:cNvPr>
          <p:cNvPicPr>
            <a:picLocks noChangeAspect="1"/>
          </p:cNvPicPr>
          <p:nvPr/>
        </p:nvPicPr>
        <p:blipFill rotWithShape="1">
          <a:blip r:embed="rId4">
            <a:alphaModFix amt="12000"/>
            <a:grayscl/>
          </a:blip>
          <a:srcRect t="14043" b="12984"/>
          <a:stretch/>
        </p:blipFill>
        <p:spPr>
          <a:xfrm>
            <a:off x="20" y="130321"/>
            <a:ext cx="12191980" cy="6597357"/>
          </a:xfrm>
          <a:prstGeom prst="rect">
            <a:avLst/>
          </a:prstGeom>
          <a:effectLst>
            <a:reflection blurRad="38100" stA="55000" endPos="15000" dir="5400000" sy="-100000" algn="bl" rotWithShape="0"/>
          </a:effectLst>
        </p:spPr>
      </p:pic>
      <p:sp>
        <p:nvSpPr>
          <p:cNvPr id="3" name="Marcador de texto 2">
            <a:extLst>
              <a:ext uri="{FF2B5EF4-FFF2-40B4-BE49-F238E27FC236}">
                <a16:creationId xmlns:a16="http://schemas.microsoft.com/office/drawing/2014/main" id="{27552B99-B1E8-6D02-834D-8FD090267F83}"/>
              </a:ext>
            </a:extLst>
          </p:cNvPr>
          <p:cNvSpPr>
            <a:spLocks noGrp="1"/>
          </p:cNvSpPr>
          <p:nvPr>
            <p:ph type="body" sz="half" idx="2"/>
          </p:nvPr>
        </p:nvSpPr>
        <p:spPr>
          <a:xfrm>
            <a:off x="419219" y="1899015"/>
            <a:ext cx="11281511" cy="4351338"/>
          </a:xfrm>
        </p:spPr>
        <p:txBody>
          <a:bodyPr vert="horz" lIns="91440" tIns="45720" rIns="91440" bIns="45720" rtlCol="0" anchor="t">
            <a:normAutofit/>
          </a:bodyPr>
          <a:lstStyle/>
          <a:p>
            <a:pPr marL="0" marR="0" fontAlgn="base">
              <a:spcBef>
                <a:spcPts val="0"/>
              </a:spcBef>
              <a:spcAft>
                <a:spcPts val="0"/>
              </a:spcAft>
            </a:pPr>
            <a:r>
              <a:rPr lang="es-CL" sz="2000" b="1" dirty="0">
                <a:solidFill>
                  <a:schemeClr val="accent3">
                    <a:lumMod val="40000"/>
                    <a:lumOff val="60000"/>
                  </a:schemeClr>
                </a:solidFill>
                <a:latin typeface="Calibri" panose="020F0502020204030204" pitchFamily="34" charset="0"/>
                <a:ea typeface="Times New Roman" panose="02020603050405020304" pitchFamily="18" charset="0"/>
                <a:cs typeface="Calibri" panose="020F0502020204030204" pitchFamily="34" charset="0"/>
              </a:rPr>
              <a:t>         </a:t>
            </a:r>
            <a:r>
              <a:rPr lang="es-CL" sz="2000" b="1" dirty="0">
                <a:solidFill>
                  <a:schemeClr val="accent3">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rPr>
              <a:t>Electromovilidad</a:t>
            </a:r>
            <a:endParaRPr lang="en-US" sz="2000"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spcBef>
                <a:spcPts val="0"/>
              </a:spcBef>
              <a:spcAft>
                <a:spcPts val="0"/>
              </a:spcAft>
            </a:pPr>
            <a:r>
              <a:rPr lang="es-CL" sz="2000" i="1" dirty="0">
                <a:solidFill>
                  <a:schemeClr val="accent3">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rPr>
              <a:t>% de ventas VE del total 2020</a:t>
            </a:r>
            <a:endParaRPr lang="en-US" sz="2000"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descr="Imagen que contiene Interfaz de usuario gráfica&#10;&#10;Descripción generada automáticamente">
            <a:extLst>
              <a:ext uri="{FF2B5EF4-FFF2-40B4-BE49-F238E27FC236}">
                <a16:creationId xmlns:a16="http://schemas.microsoft.com/office/drawing/2014/main" id="{161D97F5-4A4D-B1B7-89BB-CB7546FF074A}"/>
              </a:ext>
            </a:extLst>
          </p:cNvPr>
          <p:cNvPicPr>
            <a:picLocks noChangeAspect="1"/>
          </p:cNvPicPr>
          <p:nvPr/>
        </p:nvPicPr>
        <p:blipFill rotWithShape="1">
          <a:blip r:embed="rId5">
            <a:extLst>
              <a:ext uri="{28A0092B-C50C-407E-A947-70E740481C1C}">
                <a14:useLocalDpi xmlns:a14="http://schemas.microsoft.com/office/drawing/2010/main" val="0"/>
              </a:ext>
            </a:extLst>
          </a:blip>
          <a:srcRect t="17935" b="1419"/>
          <a:stretch/>
        </p:blipFill>
        <p:spPr bwMode="auto">
          <a:xfrm>
            <a:off x="485707" y="2541502"/>
            <a:ext cx="3373755" cy="4142963"/>
          </a:xfrm>
          <a:prstGeom prst="rect">
            <a:avLst/>
          </a:prstGeom>
          <a:noFill/>
          <a:ln>
            <a:noFill/>
          </a:ln>
          <a:extLst>
            <a:ext uri="{53640926-AAD7-44D8-BBD7-CCE9431645EC}">
              <a14:shadowObscured xmlns:a14="http://schemas.microsoft.com/office/drawing/2010/main"/>
            </a:ext>
          </a:extLst>
        </p:spPr>
      </p:pic>
      <p:sp>
        <p:nvSpPr>
          <p:cNvPr id="9" name="Marcador de texto 2">
            <a:extLst>
              <a:ext uri="{FF2B5EF4-FFF2-40B4-BE49-F238E27FC236}">
                <a16:creationId xmlns:a16="http://schemas.microsoft.com/office/drawing/2014/main" id="{BB346C6A-284A-E7EE-F095-79458B2F106D}"/>
              </a:ext>
            </a:extLst>
          </p:cNvPr>
          <p:cNvSpPr txBox="1">
            <a:spLocks/>
          </p:cNvSpPr>
          <p:nvPr/>
        </p:nvSpPr>
        <p:spPr>
          <a:xfrm>
            <a:off x="4127754" y="2288799"/>
            <a:ext cx="7577990" cy="379136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lgn="just" fontAlgn="base">
              <a:spcBef>
                <a:spcPts val="0"/>
              </a:spcBef>
              <a:buFont typeface="Arial" panose="020B0604020202020204" pitchFamily="34" charset="0"/>
              <a:buChar char="•"/>
            </a:pPr>
            <a:r>
              <a:rPr lang="es-CL" sz="2200" b="1" dirty="0">
                <a:solidFill>
                  <a:schemeClr val="tx1"/>
                </a:solidFill>
                <a:latin typeface="Calibri" panose="020F0502020204030204" pitchFamily="34" charset="0"/>
                <a:ea typeface="Times New Roman" panose="02020603050405020304" pitchFamily="18" charset="0"/>
              </a:rPr>
              <a:t>Noruega</a:t>
            </a:r>
            <a:r>
              <a:rPr lang="es-CL" sz="2200" dirty="0">
                <a:solidFill>
                  <a:schemeClr val="tx1"/>
                </a:solidFill>
                <a:latin typeface="Calibri" panose="020F0502020204030204" pitchFamily="34" charset="0"/>
                <a:ea typeface="Times New Roman" panose="02020603050405020304" pitchFamily="18" charset="0"/>
              </a:rPr>
              <a:t> (productor de petróleo), es el país con mayor número de VE per cápita, seguido por </a:t>
            </a:r>
            <a:r>
              <a:rPr lang="es-CL" sz="2200" dirty="0">
                <a:solidFill>
                  <a:schemeClr val="tx1"/>
                </a:solidFill>
                <a:latin typeface="Calibri" panose="020F0502020204030204" pitchFamily="34" charset="0"/>
              </a:rPr>
              <a:t>varios países europeos.</a:t>
            </a:r>
          </a:p>
          <a:p>
            <a:pPr marL="285750" indent="-285750" algn="just" fontAlgn="base">
              <a:spcBef>
                <a:spcPts val="0"/>
              </a:spcBef>
              <a:buFont typeface="Arial" panose="020B0604020202020204" pitchFamily="34" charset="0"/>
              <a:buChar char="•"/>
            </a:pPr>
            <a:endParaRPr lang="es-CL" sz="2200" dirty="0">
              <a:solidFill>
                <a:schemeClr val="tx1"/>
              </a:solidFill>
              <a:latin typeface="Calibri" panose="020F0502020204030204" pitchFamily="34" charset="0"/>
            </a:endParaRPr>
          </a:p>
          <a:p>
            <a:pPr marL="285750" indent="-285750" algn="just" fontAlgn="base">
              <a:spcBef>
                <a:spcPts val="0"/>
              </a:spcBef>
              <a:buFont typeface="Arial" panose="020B0604020202020204" pitchFamily="34" charset="0"/>
              <a:buChar char="•"/>
            </a:pPr>
            <a:r>
              <a:rPr lang="es-ES" sz="2200" dirty="0">
                <a:solidFill>
                  <a:schemeClr val="tx1"/>
                </a:solidFill>
                <a:latin typeface="Calibri" panose="020F0502020204030204" pitchFamily="34" charset="0"/>
              </a:rPr>
              <a:t>Pero en números absolutos, </a:t>
            </a:r>
            <a:r>
              <a:rPr lang="es-ES" sz="2200" b="1" dirty="0">
                <a:solidFill>
                  <a:schemeClr val="tx1"/>
                </a:solidFill>
                <a:latin typeface="Calibri" panose="020F0502020204030204" pitchFamily="34" charset="0"/>
              </a:rPr>
              <a:t>China lidera el ranking de ventas</a:t>
            </a:r>
            <a:r>
              <a:rPr lang="es-ES" sz="2200" dirty="0">
                <a:solidFill>
                  <a:schemeClr val="tx1"/>
                </a:solidFill>
                <a:latin typeface="Calibri" panose="020F0502020204030204" pitchFamily="34" charset="0"/>
              </a:rPr>
              <a:t>. En 2018 vendió más de 1 millón de VE e híbridos y en 2021 sus ventas fueron superiores a los 2 millones de unidades. </a:t>
            </a:r>
          </a:p>
          <a:p>
            <a:pPr marL="285750" indent="-285750" algn="just" fontAlgn="base">
              <a:spcBef>
                <a:spcPts val="0"/>
              </a:spcBef>
              <a:buFont typeface="Arial" panose="020B0604020202020204" pitchFamily="34" charset="0"/>
              <a:buChar char="•"/>
            </a:pPr>
            <a:endParaRPr lang="es-ES" sz="2200" dirty="0">
              <a:solidFill>
                <a:schemeClr val="tx1"/>
              </a:solidFill>
              <a:latin typeface="Calibri" panose="020F0502020204030204" pitchFamily="34" charset="0"/>
            </a:endParaRPr>
          </a:p>
          <a:p>
            <a:pPr marL="285750" indent="-285750" algn="just" fontAlgn="base">
              <a:spcBef>
                <a:spcPts val="0"/>
              </a:spcBef>
              <a:buFont typeface="Arial" panose="020B0604020202020204" pitchFamily="34" charset="0"/>
              <a:buChar char="•"/>
            </a:pPr>
            <a:r>
              <a:rPr lang="es-ES" sz="2200" dirty="0">
                <a:solidFill>
                  <a:schemeClr val="tx1"/>
                </a:solidFill>
                <a:latin typeface="Calibri" panose="020F0502020204030204" pitchFamily="34" charset="0"/>
              </a:rPr>
              <a:t>Le sigue EEUU, con cerca de un millón de VE vendidos.</a:t>
            </a:r>
          </a:p>
          <a:p>
            <a:pPr marL="285750" indent="-285750" algn="just" fontAlgn="base">
              <a:spcBef>
                <a:spcPts val="0"/>
              </a:spcBef>
              <a:buFont typeface="Arial" panose="020B0604020202020204" pitchFamily="34" charset="0"/>
              <a:buChar char="•"/>
            </a:pPr>
            <a:endParaRPr lang="es-ES" sz="2200" dirty="0">
              <a:solidFill>
                <a:schemeClr val="tx1"/>
              </a:solidFill>
              <a:latin typeface="Calibri" panose="020F0502020204030204" pitchFamily="34" charset="0"/>
            </a:endParaRPr>
          </a:p>
          <a:p>
            <a:pPr marL="285750" indent="-285750" algn="just" fontAlgn="base">
              <a:spcBef>
                <a:spcPts val="0"/>
              </a:spcBef>
              <a:buFont typeface="Arial" panose="020B0604020202020204" pitchFamily="34" charset="0"/>
              <a:buChar char="•"/>
            </a:pPr>
            <a:r>
              <a:rPr lang="es-ES" sz="2200" dirty="0">
                <a:solidFill>
                  <a:schemeClr val="tx1"/>
                </a:solidFill>
                <a:latin typeface="Calibri" panose="020F0502020204030204" pitchFamily="34" charset="0"/>
              </a:rPr>
              <a:t>Aun así, la cuota de mercado sigue siendo baja respecto del total de autos circulando, menos del 5%.</a:t>
            </a:r>
            <a:endParaRPr lang="en-US" sz="2200" dirty="0">
              <a:solidFill>
                <a:schemeClr val="tx1"/>
              </a:solidFill>
            </a:endParaRPr>
          </a:p>
        </p:txBody>
      </p:sp>
      <p:grpSp>
        <p:nvGrpSpPr>
          <p:cNvPr id="10" name="Group 9">
            <a:extLst>
              <a:ext uri="{FF2B5EF4-FFF2-40B4-BE49-F238E27FC236}">
                <a16:creationId xmlns:a16="http://schemas.microsoft.com/office/drawing/2014/main" id="{658900FA-FCD5-DF2E-D33C-707CD5C89AE2}"/>
              </a:ext>
            </a:extLst>
          </p:cNvPr>
          <p:cNvGrpSpPr/>
          <p:nvPr/>
        </p:nvGrpSpPr>
        <p:grpSpPr>
          <a:xfrm>
            <a:off x="923576" y="244848"/>
            <a:ext cx="3856331" cy="1501222"/>
            <a:chOff x="7912205" y="244848"/>
            <a:chExt cx="3856331" cy="1501222"/>
          </a:xfrm>
        </p:grpSpPr>
        <p:sp>
          <p:nvSpPr>
            <p:cNvPr id="11" name="Oval 10">
              <a:extLst>
                <a:ext uri="{FF2B5EF4-FFF2-40B4-BE49-F238E27FC236}">
                  <a16:creationId xmlns:a16="http://schemas.microsoft.com/office/drawing/2014/main" id="{E2FE5D32-5C1F-2C65-B400-E6CA5FA669F4}"/>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11">
              <a:extLst>
                <a:ext uri="{FF2B5EF4-FFF2-40B4-BE49-F238E27FC236}">
                  <a16:creationId xmlns:a16="http://schemas.microsoft.com/office/drawing/2014/main" id="{9ABD7A27-D429-5B85-B166-4E47704AA8B7}"/>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Oval 12">
              <a:extLst>
                <a:ext uri="{FF2B5EF4-FFF2-40B4-BE49-F238E27FC236}">
                  <a16:creationId xmlns:a16="http://schemas.microsoft.com/office/drawing/2014/main" id="{3CAF3611-9E95-856B-E29F-9E8D9A22CB66}"/>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pic>
        <p:nvPicPr>
          <p:cNvPr id="14" name="Picture 16" descr="Eco Car Line Circle Background Icon 6974484 Vector Art at Vecteezy">
            <a:extLst>
              <a:ext uri="{FF2B5EF4-FFF2-40B4-BE49-F238E27FC236}">
                <a16:creationId xmlns:a16="http://schemas.microsoft.com/office/drawing/2014/main" id="{E5381AF7-DDD4-647D-A64E-CFEAC62DD4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9356" y="337975"/>
            <a:ext cx="1307944" cy="1307944"/>
          </a:xfrm>
          <a:prstGeom prst="ellipse">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BCB582F5-2B05-8B92-79EC-8AAC94CC116C}"/>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Título 1">
            <a:extLst>
              <a:ext uri="{FF2B5EF4-FFF2-40B4-BE49-F238E27FC236}">
                <a16:creationId xmlns:a16="http://schemas.microsoft.com/office/drawing/2014/main" id="{46F347BE-0A32-EBA7-18BE-E870528A2413}"/>
              </a:ext>
            </a:extLst>
          </p:cNvPr>
          <p:cNvSpPr txBox="1">
            <a:spLocks/>
          </p:cNvSpPr>
          <p:nvPr/>
        </p:nvSpPr>
        <p:spPr>
          <a:xfrm>
            <a:off x="168700" y="173535"/>
            <a:ext cx="3398827" cy="1473086"/>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s-ES" sz="3600" b="1" dirty="0">
                <a:solidFill>
                  <a:schemeClr val="accent3">
                    <a:lumMod val="40000"/>
                    <a:lumOff val="60000"/>
                  </a:schemeClr>
                </a:solidFill>
              </a:rPr>
              <a:t>Electro-</a:t>
            </a:r>
          </a:p>
          <a:p>
            <a:pPr algn="ctr"/>
            <a:r>
              <a:rPr lang="es-ES" sz="3600" b="1" dirty="0">
                <a:solidFill>
                  <a:schemeClr val="accent3">
                    <a:lumMod val="40000"/>
                    <a:lumOff val="60000"/>
                  </a:schemeClr>
                </a:solidFill>
              </a:rPr>
              <a:t>movilidad</a:t>
            </a:r>
            <a:endParaRPr lang="en-US" sz="3600" b="1" dirty="0">
              <a:solidFill>
                <a:schemeClr val="accent3">
                  <a:lumMod val="40000"/>
                  <a:lumOff val="60000"/>
                </a:schemeClr>
              </a:solidFill>
            </a:endParaRPr>
          </a:p>
        </p:txBody>
      </p:sp>
      <p:sp>
        <p:nvSpPr>
          <p:cNvPr id="4" name="CuadroTexto 3">
            <a:extLst>
              <a:ext uri="{FF2B5EF4-FFF2-40B4-BE49-F238E27FC236}">
                <a16:creationId xmlns:a16="http://schemas.microsoft.com/office/drawing/2014/main" id="{C12759AD-4367-0C57-C5AA-B36CB7605DEA}"/>
              </a:ext>
            </a:extLst>
          </p:cNvPr>
          <p:cNvSpPr txBox="1"/>
          <p:nvPr/>
        </p:nvSpPr>
        <p:spPr>
          <a:xfrm>
            <a:off x="5051692" y="607647"/>
            <a:ext cx="6216732" cy="830997"/>
          </a:xfrm>
          <a:prstGeom prst="rect">
            <a:avLst/>
          </a:prstGeom>
          <a:noFill/>
        </p:spPr>
        <p:txBody>
          <a:bodyPr wrap="square">
            <a:spAutoFit/>
          </a:bodyPr>
          <a:lstStyle/>
          <a:p>
            <a:r>
              <a:rPr lang="es-CL" sz="2400" b="1" i="1" dirty="0">
                <a:solidFill>
                  <a:srgbClr val="FFFF00"/>
                </a:solidFill>
                <a:latin typeface="Calibri" panose="020F0502020204030204" pitchFamily="34" charset="0"/>
                <a:ea typeface="Times New Roman" panose="02020603050405020304" pitchFamily="18" charset="0"/>
                <a:cs typeface="Calibri" panose="020F0502020204030204" pitchFamily="34" charset="0"/>
              </a:rPr>
              <a:t>Ranking Mundial Países que </a:t>
            </a:r>
            <a:r>
              <a:rPr lang="es-CL" sz="2400" b="1" i="1" dirty="0">
                <a:solidFill>
                  <a:srgbClr val="FFFF00"/>
                </a:solidFill>
                <a:latin typeface="Calibri" panose="020F0502020204030204" pitchFamily="34" charset="0"/>
                <a:ea typeface="Calibri" panose="020F0502020204030204" pitchFamily="34" charset="0"/>
                <a:cs typeface="Calibri" panose="020F0502020204030204" pitchFamily="34" charset="0"/>
              </a:rPr>
              <a:t>Apuestan por la Energía Eléctrica en el Sector Automotriz</a:t>
            </a:r>
            <a:endParaRPr lang="en-US" sz="2400" i="1" dirty="0">
              <a:solidFill>
                <a:srgbClr val="FFFF00"/>
              </a:solidFill>
            </a:endParaRPr>
          </a:p>
        </p:txBody>
      </p:sp>
    </p:spTree>
    <p:extLst>
      <p:ext uri="{BB962C8B-B14F-4D97-AF65-F5344CB8AC3E}">
        <p14:creationId xmlns:p14="http://schemas.microsoft.com/office/powerpoint/2010/main" val="302276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4777E6-780F-F360-471F-B213A53BE132}"/>
              </a:ext>
            </a:extLst>
          </p:cNvPr>
          <p:cNvPicPr>
            <a:picLocks noChangeAspect="1"/>
          </p:cNvPicPr>
          <p:nvPr/>
        </p:nvPicPr>
        <p:blipFill rotWithShape="1">
          <a:blip r:embed="rId4">
            <a:alphaModFix amt="12000"/>
            <a:grayscl/>
          </a:blip>
          <a:srcRect t="14043" b="12984"/>
          <a:stretch/>
        </p:blipFill>
        <p:spPr>
          <a:xfrm>
            <a:off x="20" y="0"/>
            <a:ext cx="12191980" cy="6733309"/>
          </a:xfrm>
          <a:prstGeom prst="rect">
            <a:avLst/>
          </a:prstGeom>
          <a:effectLst>
            <a:reflection blurRad="38100" stA="55000" endPos="15000" dir="5400000" sy="-100000" algn="bl" rotWithShape="0"/>
          </a:effectLst>
        </p:spPr>
      </p:pic>
      <p:sp>
        <p:nvSpPr>
          <p:cNvPr id="3" name="Marcador de texto 2">
            <a:extLst>
              <a:ext uri="{FF2B5EF4-FFF2-40B4-BE49-F238E27FC236}">
                <a16:creationId xmlns:a16="http://schemas.microsoft.com/office/drawing/2014/main" id="{27552B99-B1E8-6D02-834D-8FD090267F83}"/>
              </a:ext>
            </a:extLst>
          </p:cNvPr>
          <p:cNvSpPr>
            <a:spLocks noGrp="1"/>
          </p:cNvSpPr>
          <p:nvPr>
            <p:ph type="body" sz="half" idx="2"/>
          </p:nvPr>
        </p:nvSpPr>
        <p:spPr>
          <a:xfrm>
            <a:off x="573790" y="2354952"/>
            <a:ext cx="11281511" cy="3178949"/>
          </a:xfrm>
        </p:spPr>
        <p:txBody>
          <a:bodyPr vert="horz" lIns="91440" tIns="45720" rIns="91440" bIns="45720" rtlCol="0" anchor="t">
            <a:normAutofit/>
          </a:bodyPr>
          <a:lstStyle/>
          <a:p>
            <a:pPr marL="285750" indent="-285750" algn="just" fontAlgn="base">
              <a:spcBef>
                <a:spcPts val="0"/>
              </a:spcBef>
              <a:buFont typeface="Arial" panose="020B0604020202020204" pitchFamily="34" charset="0"/>
              <a:buChar char="•"/>
            </a:pPr>
            <a:r>
              <a:rPr lang="es-CL" sz="2300" dirty="0">
                <a:solidFill>
                  <a:schemeClr val="tx1"/>
                </a:solidFill>
                <a:latin typeface="Calibri" panose="020F0502020204030204" pitchFamily="34" charset="0"/>
                <a:cs typeface="Calibri" panose="020F0502020204030204" pitchFamily="34" charset="0"/>
              </a:rPr>
              <a:t>Chile, segundo país con mayor cantidad de buses eléctricos después de China.</a:t>
            </a:r>
          </a:p>
          <a:p>
            <a:pPr marL="285750" indent="-285750" algn="just" fontAlgn="base">
              <a:spcBef>
                <a:spcPts val="0"/>
              </a:spcBef>
              <a:buFont typeface="Arial" panose="020B0604020202020204" pitchFamily="34" charset="0"/>
              <a:buChar char="•"/>
            </a:pPr>
            <a:endParaRPr lang="es-CL" sz="2300" dirty="0">
              <a:solidFill>
                <a:schemeClr val="tx1"/>
              </a:solidFill>
              <a:latin typeface="Calibri" panose="020F0502020204030204" pitchFamily="34" charset="0"/>
              <a:cs typeface="Calibri" panose="020F0502020204030204" pitchFamily="34" charset="0"/>
            </a:endParaRPr>
          </a:p>
          <a:p>
            <a:pPr marL="285750" indent="-285750" algn="just" fontAlgn="base">
              <a:spcBef>
                <a:spcPts val="0"/>
              </a:spcBef>
              <a:buFont typeface="Arial" panose="020B0604020202020204" pitchFamily="34" charset="0"/>
              <a:buChar char="•"/>
            </a:pPr>
            <a:r>
              <a:rPr lang="es-CL" sz="2300" dirty="0">
                <a:solidFill>
                  <a:schemeClr val="tx1"/>
                </a:solidFill>
                <a:latin typeface="Calibri" panose="020F0502020204030204" pitchFamily="34" charset="0"/>
                <a:cs typeface="Calibri" panose="020F0502020204030204" pitchFamily="34" charset="0"/>
              </a:rPr>
              <a:t>Se estima que un 1/3 del transporte público va a ser eléctrico en algunos meses más (tomando en cuenta los vehículos que ingresaron recientemente al país). </a:t>
            </a:r>
          </a:p>
          <a:p>
            <a:pPr marL="285750" indent="-285750" algn="just" fontAlgn="base">
              <a:spcBef>
                <a:spcPts val="0"/>
              </a:spcBef>
              <a:buFont typeface="Arial" panose="020B0604020202020204" pitchFamily="34" charset="0"/>
              <a:buChar char="•"/>
            </a:pPr>
            <a:endParaRPr lang="es-CL" sz="2300" dirty="0">
              <a:solidFill>
                <a:schemeClr val="tx1"/>
              </a:solidFill>
              <a:latin typeface="Calibri" panose="020F0502020204030204" pitchFamily="34" charset="0"/>
              <a:cs typeface="Calibri" panose="020F0502020204030204" pitchFamily="34" charset="0"/>
            </a:endParaRPr>
          </a:p>
          <a:p>
            <a:pPr marL="285750" indent="-285750" algn="just" fontAlgn="base">
              <a:spcBef>
                <a:spcPts val="0"/>
              </a:spcBef>
              <a:buFont typeface="Arial" panose="020B0604020202020204" pitchFamily="34" charset="0"/>
              <a:buChar char="•"/>
            </a:pPr>
            <a:r>
              <a:rPr lang="es-CL" sz="2300" dirty="0">
                <a:solidFill>
                  <a:schemeClr val="tx1"/>
                </a:solidFill>
                <a:latin typeface="Calibri" panose="020F0502020204030204" pitchFamily="34" charset="0"/>
                <a:cs typeface="Calibri" panose="020F0502020204030204" pitchFamily="34" charset="0"/>
              </a:rPr>
              <a:t>Se ha generado un buen ecosistema desde el punto de vista de alianzas público-privadas.</a:t>
            </a:r>
          </a:p>
          <a:p>
            <a:pPr marL="285750" indent="-285750" algn="just" fontAlgn="base">
              <a:spcBef>
                <a:spcPts val="0"/>
              </a:spcBef>
              <a:buFont typeface="Arial" panose="020B0604020202020204" pitchFamily="34" charset="0"/>
              <a:buChar char="•"/>
            </a:pPr>
            <a:endParaRPr lang="es-CL" sz="2300" dirty="0">
              <a:solidFill>
                <a:schemeClr val="tx1"/>
              </a:solidFill>
              <a:latin typeface="Calibri" panose="020F0502020204030204" pitchFamily="34" charset="0"/>
              <a:cs typeface="Calibri" panose="020F0502020204030204" pitchFamily="34" charset="0"/>
            </a:endParaRPr>
          </a:p>
          <a:p>
            <a:pPr marL="285750" indent="-285750" algn="just" fontAlgn="base">
              <a:spcBef>
                <a:spcPts val="0"/>
              </a:spcBef>
              <a:buFont typeface="Arial" panose="020B0604020202020204" pitchFamily="34" charset="0"/>
              <a:buChar char="•"/>
            </a:pPr>
            <a:r>
              <a:rPr lang="es-CL" sz="2300" dirty="0">
                <a:solidFill>
                  <a:schemeClr val="tx1"/>
                </a:solidFill>
                <a:latin typeface="Calibri" panose="020F0502020204030204" pitchFamily="34" charset="0"/>
                <a:cs typeface="Calibri" panose="020F0502020204030204" pitchFamily="34" charset="0"/>
              </a:rPr>
              <a:t>Por eso, el transporte público es el segmento en donde hoy ya es económicamente viable que se masifique.  Hay muchos espacios para seguir avanzando</a:t>
            </a:r>
            <a:endParaRPr lang="en-US" sz="2300" dirty="0">
              <a:solidFill>
                <a:schemeClr val="tx1"/>
              </a:solidFill>
              <a:latin typeface="Calibri" panose="020F0502020204030204" pitchFamily="34" charset="0"/>
              <a:cs typeface="Calibri" panose="020F0502020204030204" pitchFamily="34" charset="0"/>
            </a:endParaRPr>
          </a:p>
          <a:p>
            <a:pPr marL="285750" marR="0" indent="-285750" algn="just" fontAlgn="base">
              <a:spcBef>
                <a:spcPts val="0"/>
              </a:spcBef>
              <a:spcAft>
                <a:spcPts val="0"/>
              </a:spcAft>
              <a:buFont typeface="Arial" panose="020B0604020202020204" pitchFamily="34" charset="0"/>
              <a:buChar char="•"/>
            </a:pPr>
            <a:endParaRPr lang="en-US" sz="2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9DA90DAD-39E1-4E8D-A96A-A35522E46597}"/>
              </a:ext>
            </a:extLst>
          </p:cNvPr>
          <p:cNvGrpSpPr/>
          <p:nvPr/>
        </p:nvGrpSpPr>
        <p:grpSpPr>
          <a:xfrm>
            <a:off x="923576" y="244848"/>
            <a:ext cx="3856331" cy="1501222"/>
            <a:chOff x="7912205" y="244848"/>
            <a:chExt cx="3856331" cy="1501222"/>
          </a:xfrm>
        </p:grpSpPr>
        <p:sp>
          <p:nvSpPr>
            <p:cNvPr id="9" name="Oval 8">
              <a:extLst>
                <a:ext uri="{FF2B5EF4-FFF2-40B4-BE49-F238E27FC236}">
                  <a16:creationId xmlns:a16="http://schemas.microsoft.com/office/drawing/2014/main" id="{B36E24FC-14E0-2DA1-66DF-93DD985FCCF9}"/>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angle 9">
              <a:extLst>
                <a:ext uri="{FF2B5EF4-FFF2-40B4-BE49-F238E27FC236}">
                  <a16:creationId xmlns:a16="http://schemas.microsoft.com/office/drawing/2014/main" id="{0ACF7ABF-8795-5AFF-EB17-B38ACF789EE7}"/>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Oval 10">
              <a:extLst>
                <a:ext uri="{FF2B5EF4-FFF2-40B4-BE49-F238E27FC236}">
                  <a16:creationId xmlns:a16="http://schemas.microsoft.com/office/drawing/2014/main" id="{48E5266F-1A6D-4C0D-76DD-BF576F3C09BD}"/>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pic>
        <p:nvPicPr>
          <p:cNvPr id="12" name="Picture 16" descr="Eco Car Line Circle Background Icon 6974484 Vector Art at Vecteezy">
            <a:extLst>
              <a:ext uri="{FF2B5EF4-FFF2-40B4-BE49-F238E27FC236}">
                <a16:creationId xmlns:a16="http://schemas.microsoft.com/office/drawing/2014/main" id="{98D36EA9-39EE-5181-2F58-C6A3616DD3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9356" y="337975"/>
            <a:ext cx="1307944" cy="1307944"/>
          </a:xfrm>
          <a:prstGeom prst="ellipse">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A117CC2A-E56C-F204-0CEE-0C4D16237869}"/>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 name="Título 1">
            <a:extLst>
              <a:ext uri="{FF2B5EF4-FFF2-40B4-BE49-F238E27FC236}">
                <a16:creationId xmlns:a16="http://schemas.microsoft.com/office/drawing/2014/main" id="{FF68AAE8-B0EF-AB88-EEC6-95696AA6E52B}"/>
              </a:ext>
            </a:extLst>
          </p:cNvPr>
          <p:cNvSpPr txBox="1">
            <a:spLocks/>
          </p:cNvSpPr>
          <p:nvPr/>
        </p:nvSpPr>
        <p:spPr>
          <a:xfrm>
            <a:off x="168700" y="19156"/>
            <a:ext cx="3398827" cy="1473086"/>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s-ES" sz="3600" b="1" dirty="0">
                <a:solidFill>
                  <a:schemeClr val="accent3">
                    <a:lumMod val="40000"/>
                    <a:lumOff val="60000"/>
                  </a:schemeClr>
                </a:solidFill>
              </a:rPr>
              <a:t>Electro-</a:t>
            </a:r>
          </a:p>
          <a:p>
            <a:pPr algn="ctr"/>
            <a:r>
              <a:rPr lang="es-ES" sz="3600" b="1" dirty="0">
                <a:solidFill>
                  <a:schemeClr val="accent3">
                    <a:lumMod val="40000"/>
                    <a:lumOff val="60000"/>
                  </a:schemeClr>
                </a:solidFill>
              </a:rPr>
              <a:t>movilidad en</a:t>
            </a:r>
          </a:p>
          <a:p>
            <a:pPr algn="ctr"/>
            <a:r>
              <a:rPr lang="es-ES" sz="3600" b="1" dirty="0">
                <a:solidFill>
                  <a:schemeClr val="accent3">
                    <a:lumMod val="40000"/>
                    <a:lumOff val="60000"/>
                  </a:schemeClr>
                </a:solidFill>
              </a:rPr>
              <a:t>Chile</a:t>
            </a:r>
          </a:p>
          <a:p>
            <a:pPr algn="ctr"/>
            <a:endParaRPr lang="en-US" sz="3600" b="1" dirty="0">
              <a:solidFill>
                <a:schemeClr val="accent3">
                  <a:lumMod val="40000"/>
                  <a:lumOff val="60000"/>
                </a:schemeClr>
              </a:solidFill>
            </a:endParaRPr>
          </a:p>
        </p:txBody>
      </p:sp>
      <p:sp>
        <p:nvSpPr>
          <p:cNvPr id="4" name="CuadroTexto 3">
            <a:extLst>
              <a:ext uri="{FF2B5EF4-FFF2-40B4-BE49-F238E27FC236}">
                <a16:creationId xmlns:a16="http://schemas.microsoft.com/office/drawing/2014/main" id="{F189A992-B510-4CE5-7FC0-4E9645C351A2}"/>
              </a:ext>
            </a:extLst>
          </p:cNvPr>
          <p:cNvSpPr txBox="1"/>
          <p:nvPr/>
        </p:nvSpPr>
        <p:spPr>
          <a:xfrm>
            <a:off x="5103420" y="650617"/>
            <a:ext cx="6216732" cy="830997"/>
          </a:xfrm>
          <a:prstGeom prst="rect">
            <a:avLst/>
          </a:prstGeom>
          <a:noFill/>
        </p:spPr>
        <p:txBody>
          <a:bodyPr wrap="square">
            <a:spAutoFit/>
          </a:bodyPr>
          <a:lstStyle/>
          <a:p>
            <a:pPr algn="just" fontAlgn="base">
              <a:spcBef>
                <a:spcPts val="0"/>
              </a:spcBef>
            </a:pPr>
            <a:r>
              <a:rPr lang="es-CL" sz="2400" b="1" i="1" dirty="0">
                <a:solidFill>
                  <a:srgbClr val="FFFF00"/>
                </a:solidFill>
                <a:latin typeface="Calibri" panose="020F0502020204030204" pitchFamily="34" charset="0"/>
                <a:cs typeface="Calibri" panose="020F0502020204030204" pitchFamily="34" charset="0"/>
              </a:rPr>
              <a:t>Para Chile gran oportunidad por las significativas ventajas comparativas en litio. </a:t>
            </a:r>
          </a:p>
        </p:txBody>
      </p:sp>
    </p:spTree>
    <p:extLst>
      <p:ext uri="{BB962C8B-B14F-4D97-AF65-F5344CB8AC3E}">
        <p14:creationId xmlns:p14="http://schemas.microsoft.com/office/powerpoint/2010/main" val="187508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A1B7398E-5953-5BD3-3A2F-11024531350E}"/>
              </a:ext>
            </a:extLst>
          </p:cNvPr>
          <p:cNvSpPr>
            <a:spLocks noGrp="1"/>
          </p:cNvSpPr>
          <p:nvPr>
            <p:ph type="body" sz="half" idx="2"/>
          </p:nvPr>
        </p:nvSpPr>
        <p:spPr>
          <a:xfrm>
            <a:off x="636883" y="2208810"/>
            <a:ext cx="10918233" cy="4148743"/>
          </a:xfrm>
        </p:spPr>
        <p:txBody>
          <a:bodyPr>
            <a:noAutofit/>
          </a:bodyPr>
          <a:lstStyle/>
          <a:p>
            <a:pPr marR="0" lvl="0" algn="just" fontAlgn="base">
              <a:spcBef>
                <a:spcPts val="0"/>
              </a:spcBef>
              <a:spcAft>
                <a:spcPts val="0"/>
              </a:spcAft>
            </a:pPr>
            <a:r>
              <a:rPr lang="es-CL" sz="2200" i="1" dirty="0">
                <a:solidFill>
                  <a:schemeClr val="tx1"/>
                </a:solidFill>
                <a:effectLst/>
                <a:latin typeface="Calibri" panose="020F0502020204030204" pitchFamily="34" charset="0"/>
                <a:ea typeface="Times New Roman" panose="02020603050405020304" pitchFamily="18" charset="0"/>
              </a:rPr>
              <a:t>El diagnóstico del mercado se resume en:</a:t>
            </a:r>
          </a:p>
          <a:p>
            <a:pPr marL="342900" marR="0" lvl="0" indent="-342900" algn="just" fontAlgn="base">
              <a:spcBef>
                <a:spcPts val="0"/>
              </a:spcBef>
              <a:spcAft>
                <a:spcPts val="0"/>
              </a:spcAft>
              <a:buFont typeface="Symbol" panose="05050102010706020507" pitchFamily="18" charset="2"/>
              <a:buChar char=""/>
            </a:pPr>
            <a:endParaRPr lang="es-CL" sz="2200" dirty="0">
              <a:solidFill>
                <a:schemeClr val="tx1"/>
              </a:solidFill>
              <a:latin typeface="Calibri" panose="020F0502020204030204" pitchFamily="34" charset="0"/>
              <a:ea typeface="Times New Roman" panose="02020603050405020304" pitchFamily="18" charset="0"/>
            </a:endParaRPr>
          </a:p>
          <a:p>
            <a:pPr marL="342900" marR="0" lvl="0" indent="-342900" algn="just" fontAlgn="base">
              <a:spcBef>
                <a:spcPts val="0"/>
              </a:spcBef>
              <a:spcAft>
                <a:spcPts val="0"/>
              </a:spcAft>
              <a:buFont typeface="Symbol" panose="05050102010706020507" pitchFamily="18" charset="2"/>
              <a:buChar char=""/>
              <a:tabLst>
                <a:tab pos="285750" algn="l"/>
              </a:tabLst>
            </a:pPr>
            <a:r>
              <a:rPr lang="es-CL"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Los incentivos financieros y la infraestructura de carga desempeñaron un papel principal en la explicación de la adopción de VE.</a:t>
            </a:r>
          </a:p>
          <a:p>
            <a:pPr marL="342900" marR="0" lvl="0" indent="-342900" algn="just" fontAlgn="base">
              <a:spcBef>
                <a:spcPts val="0"/>
              </a:spcBef>
              <a:spcAft>
                <a:spcPts val="0"/>
              </a:spcAft>
              <a:buFont typeface="Symbol" panose="05050102010706020507" pitchFamily="18" charset="2"/>
              <a:buChar char=""/>
              <a:tabLst>
                <a:tab pos="285750" algn="l"/>
              </a:tabLst>
            </a:pP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fontAlgn="base">
              <a:spcBef>
                <a:spcPts val="0"/>
              </a:spcBef>
              <a:spcAft>
                <a:spcPts val="0"/>
              </a:spcAft>
              <a:buFont typeface="Symbol" panose="05050102010706020507" pitchFamily="18" charset="2"/>
              <a:buChar char=""/>
              <a:tabLst>
                <a:tab pos="285750" algn="l"/>
              </a:tabLst>
            </a:pPr>
            <a:r>
              <a:rPr lang="es-CL"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El alto costo, factor relevante. Las variables sociodemográficas, no tenían poder explicativo. </a:t>
            </a:r>
          </a:p>
          <a:p>
            <a:pPr marL="342900" marR="0" lvl="0" indent="-342900" algn="just" fontAlgn="base">
              <a:spcBef>
                <a:spcPts val="0"/>
              </a:spcBef>
              <a:spcAft>
                <a:spcPts val="0"/>
              </a:spcAft>
              <a:buFont typeface="Symbol" panose="05050102010706020507" pitchFamily="18" charset="2"/>
              <a:buChar char=""/>
              <a:tabLst>
                <a:tab pos="285750" algn="l"/>
              </a:tabLst>
            </a:pP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fontAlgn="base">
              <a:spcBef>
                <a:spcPts val="0"/>
              </a:spcBef>
              <a:spcAft>
                <a:spcPts val="0"/>
              </a:spcAft>
              <a:buFont typeface="Symbol" panose="05050102010706020507" pitchFamily="18" charset="2"/>
              <a:buChar char=""/>
              <a:tabLst>
                <a:tab pos="285750" algn="l"/>
              </a:tabLst>
            </a:pPr>
            <a:r>
              <a:rPr lang="es-CL"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Los gobiernos deberían desempeñar un papel proactivo en la promoción de la transición hacia la electromovilidad.</a:t>
            </a:r>
          </a:p>
          <a:p>
            <a:pPr marL="342900" marR="0" lvl="0" indent="-342900" algn="just" fontAlgn="base">
              <a:spcBef>
                <a:spcPts val="0"/>
              </a:spcBef>
              <a:spcAft>
                <a:spcPts val="0"/>
              </a:spcAft>
              <a:buFont typeface="Symbol" panose="05050102010706020507" pitchFamily="18" charset="2"/>
              <a:buChar char=""/>
              <a:tabLst>
                <a:tab pos="285750" algn="l"/>
              </a:tabLst>
            </a:pPr>
            <a:endParaRPr lang="es-CL"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just" fontAlgn="base">
              <a:spcBef>
                <a:spcPts val="0"/>
              </a:spcBef>
              <a:buFont typeface="Symbol" panose="05050102010706020507" pitchFamily="18" charset="2"/>
              <a:buChar char=""/>
              <a:tabLst>
                <a:tab pos="285750" algn="l"/>
              </a:tabLst>
            </a:pPr>
            <a:r>
              <a:rPr lang="es-CL"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Dado el </a:t>
            </a:r>
            <a:r>
              <a:rPr lang="es-CL"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Y</a:t>
            </a:r>
            <a:r>
              <a:rPr lang="es-CL" sz="22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pc</a:t>
            </a:r>
            <a:r>
              <a:rPr lang="es-CL"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promedio más bajo en ASEAN, la ausencia persistente de VE de bajo costo, como de subsidios estatales son factores explicativos importantes en su escasa adopción. </a:t>
            </a:r>
            <a:endParaRPr lang="es-CL" sz="2200" dirty="0">
              <a:solidFill>
                <a:schemeClr val="tx1"/>
              </a:solidFill>
              <a:effectLst/>
              <a:latin typeface="Calibri" panose="020F0502020204030204" pitchFamily="34" charset="0"/>
              <a:ea typeface="Times New Roman" panose="02020603050405020304" pitchFamily="18" charset="0"/>
            </a:endParaRPr>
          </a:p>
          <a:p>
            <a:pPr marL="342900" marR="0" lvl="0" indent="-342900" algn="just" fontAlgn="base">
              <a:spcBef>
                <a:spcPts val="0"/>
              </a:spcBef>
              <a:spcAft>
                <a:spcPts val="0"/>
              </a:spcAft>
              <a:buFont typeface="Symbol" panose="05050102010706020507" pitchFamily="18" charset="2"/>
              <a:buChar char=""/>
            </a:pPr>
            <a:endParaRPr lang="en-US" sz="2200" dirty="0">
              <a:solidFill>
                <a:schemeClr val="tx1"/>
              </a:solidFill>
            </a:endParaRPr>
          </a:p>
        </p:txBody>
      </p:sp>
      <p:grpSp>
        <p:nvGrpSpPr>
          <p:cNvPr id="7" name="Group 6">
            <a:extLst>
              <a:ext uri="{FF2B5EF4-FFF2-40B4-BE49-F238E27FC236}">
                <a16:creationId xmlns:a16="http://schemas.microsoft.com/office/drawing/2014/main" id="{56515DC1-B4FB-03E6-B497-9698AA52427C}"/>
              </a:ext>
            </a:extLst>
          </p:cNvPr>
          <p:cNvGrpSpPr/>
          <p:nvPr/>
        </p:nvGrpSpPr>
        <p:grpSpPr>
          <a:xfrm>
            <a:off x="923576" y="244848"/>
            <a:ext cx="3856331" cy="1501222"/>
            <a:chOff x="7912205" y="244848"/>
            <a:chExt cx="3856331" cy="1501222"/>
          </a:xfrm>
        </p:grpSpPr>
        <p:sp>
          <p:nvSpPr>
            <p:cNvPr id="8" name="Oval 7">
              <a:extLst>
                <a:ext uri="{FF2B5EF4-FFF2-40B4-BE49-F238E27FC236}">
                  <a16:creationId xmlns:a16="http://schemas.microsoft.com/office/drawing/2014/main" id="{24729703-C2BE-950B-F994-BF860E379512}"/>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angle 8">
              <a:extLst>
                <a:ext uri="{FF2B5EF4-FFF2-40B4-BE49-F238E27FC236}">
                  <a16:creationId xmlns:a16="http://schemas.microsoft.com/office/drawing/2014/main" id="{DC109C4C-E62F-88EA-0EAD-8235AFFC1418}"/>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Oval 9">
              <a:extLst>
                <a:ext uri="{FF2B5EF4-FFF2-40B4-BE49-F238E27FC236}">
                  <a16:creationId xmlns:a16="http://schemas.microsoft.com/office/drawing/2014/main" id="{7C1304EC-F2D2-EBA2-455C-0CA17AC9DBA2}"/>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pic>
        <p:nvPicPr>
          <p:cNvPr id="11" name="Picture 16" descr="Eco Car Line Circle Background Icon 6974484 Vector Art at Vecteezy">
            <a:extLst>
              <a:ext uri="{FF2B5EF4-FFF2-40B4-BE49-F238E27FC236}">
                <a16:creationId xmlns:a16="http://schemas.microsoft.com/office/drawing/2014/main" id="{B48600C1-E9D4-45F5-07A9-F46CA0C46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356" y="337975"/>
            <a:ext cx="1307944" cy="1307944"/>
          </a:xfrm>
          <a:prstGeom prst="ellipse">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2F7725E7-58E0-8ABD-3E7B-E0416B3AF8BE}"/>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Título 1">
            <a:extLst>
              <a:ext uri="{FF2B5EF4-FFF2-40B4-BE49-F238E27FC236}">
                <a16:creationId xmlns:a16="http://schemas.microsoft.com/office/drawing/2014/main" id="{160BF67F-2BAB-F4F6-91A9-7CF2E5BF927B}"/>
              </a:ext>
            </a:extLst>
          </p:cNvPr>
          <p:cNvSpPr txBox="1">
            <a:spLocks/>
          </p:cNvSpPr>
          <p:nvPr/>
        </p:nvSpPr>
        <p:spPr>
          <a:xfrm>
            <a:off x="168700" y="19156"/>
            <a:ext cx="3398827" cy="1473086"/>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s-ES" sz="3600" b="1" dirty="0">
                <a:solidFill>
                  <a:schemeClr val="accent3">
                    <a:lumMod val="40000"/>
                    <a:lumOff val="60000"/>
                  </a:schemeClr>
                </a:solidFill>
              </a:rPr>
              <a:t>Electro-</a:t>
            </a:r>
          </a:p>
          <a:p>
            <a:pPr algn="ctr"/>
            <a:r>
              <a:rPr lang="es-ES" sz="3600" b="1" dirty="0">
                <a:solidFill>
                  <a:schemeClr val="accent3">
                    <a:lumMod val="40000"/>
                    <a:lumOff val="60000"/>
                  </a:schemeClr>
                </a:solidFill>
              </a:rPr>
              <a:t>movilidad en</a:t>
            </a:r>
          </a:p>
          <a:p>
            <a:pPr algn="ctr"/>
            <a:r>
              <a:rPr lang="es-ES" sz="3600" b="1" dirty="0">
                <a:solidFill>
                  <a:schemeClr val="accent3">
                    <a:lumMod val="40000"/>
                    <a:lumOff val="60000"/>
                  </a:schemeClr>
                </a:solidFill>
              </a:rPr>
              <a:t>Asia</a:t>
            </a:r>
          </a:p>
          <a:p>
            <a:pPr algn="ctr"/>
            <a:endParaRPr lang="en-US" sz="3600" b="1" dirty="0">
              <a:solidFill>
                <a:schemeClr val="accent3">
                  <a:lumMod val="40000"/>
                  <a:lumOff val="60000"/>
                </a:schemeClr>
              </a:solidFill>
            </a:endParaRPr>
          </a:p>
        </p:txBody>
      </p:sp>
      <p:sp>
        <p:nvSpPr>
          <p:cNvPr id="4" name="CuadroTexto 3">
            <a:extLst>
              <a:ext uri="{FF2B5EF4-FFF2-40B4-BE49-F238E27FC236}">
                <a16:creationId xmlns:a16="http://schemas.microsoft.com/office/drawing/2014/main" id="{2DA76185-49FB-DFB8-5D77-0CF87AC8C2A7}"/>
              </a:ext>
            </a:extLst>
          </p:cNvPr>
          <p:cNvSpPr txBox="1"/>
          <p:nvPr/>
        </p:nvSpPr>
        <p:spPr>
          <a:xfrm>
            <a:off x="5169266" y="530282"/>
            <a:ext cx="6097978" cy="1200329"/>
          </a:xfrm>
          <a:prstGeom prst="rect">
            <a:avLst/>
          </a:prstGeom>
          <a:noFill/>
        </p:spPr>
        <p:txBody>
          <a:bodyPr wrap="square">
            <a:spAutoFit/>
          </a:bodyPr>
          <a:lstStyle/>
          <a:p>
            <a:pPr marR="0" lvl="0" algn="just" fontAlgn="base">
              <a:spcBef>
                <a:spcPts val="0"/>
              </a:spcBef>
              <a:spcAft>
                <a:spcPts val="0"/>
              </a:spcAft>
            </a:pPr>
            <a:r>
              <a:rPr lang="es-CL" sz="2400" b="1" i="1" dirty="0">
                <a:solidFill>
                  <a:srgbClr val="FFFF00"/>
                </a:solidFill>
                <a:effectLst/>
                <a:latin typeface="Calibri" panose="020F0502020204030204" pitchFamily="34" charset="0"/>
                <a:ea typeface="Times New Roman" panose="02020603050405020304" pitchFamily="18" charset="0"/>
              </a:rPr>
              <a:t>En los países de ASEAN los VE si bien han ido ganando protagonismo, siguen </a:t>
            </a:r>
            <a:r>
              <a:rPr lang="es-CL" sz="2400" b="1" i="1" dirty="0">
                <a:solidFill>
                  <a:srgbClr val="FFFF00"/>
                </a:solidFill>
                <a:latin typeface="Calibri" panose="020F0502020204030204" pitchFamily="34" charset="0"/>
                <a:ea typeface="Times New Roman" panose="02020603050405020304" pitchFamily="18" charset="0"/>
              </a:rPr>
              <a:t>a</a:t>
            </a:r>
            <a:r>
              <a:rPr lang="es-CL" sz="2400" b="1" i="1" dirty="0">
                <a:solidFill>
                  <a:srgbClr val="FFFF00"/>
                </a:solidFill>
                <a:effectLst/>
                <a:latin typeface="Calibri" panose="020F0502020204030204" pitchFamily="34" charset="0"/>
                <a:ea typeface="Times New Roman" panose="02020603050405020304" pitchFamily="18" charset="0"/>
              </a:rPr>
              <a:t>vanzando en políticas más integral.</a:t>
            </a:r>
          </a:p>
        </p:txBody>
      </p:sp>
    </p:spTree>
    <p:extLst>
      <p:ext uri="{BB962C8B-B14F-4D97-AF65-F5344CB8AC3E}">
        <p14:creationId xmlns:p14="http://schemas.microsoft.com/office/powerpoint/2010/main" val="5428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A1B7398E-5953-5BD3-3A2F-11024531350E}"/>
              </a:ext>
            </a:extLst>
          </p:cNvPr>
          <p:cNvSpPr>
            <a:spLocks noGrp="1"/>
          </p:cNvSpPr>
          <p:nvPr>
            <p:ph type="body" sz="half" idx="2"/>
          </p:nvPr>
        </p:nvSpPr>
        <p:spPr>
          <a:xfrm>
            <a:off x="478062" y="1411349"/>
            <a:ext cx="11235875" cy="5427495"/>
          </a:xfrm>
        </p:spPr>
        <p:txBody>
          <a:bodyPr>
            <a:noAutofit/>
          </a:bodyPr>
          <a:lstStyle/>
          <a:p>
            <a:pPr marL="342900" marR="0" lvl="0" indent="-342900" algn="just" fontAlgn="base">
              <a:spcBef>
                <a:spcPts val="0"/>
              </a:spcBef>
              <a:spcAft>
                <a:spcPts val="0"/>
              </a:spcAft>
              <a:buFont typeface="Symbol" panose="05050102010706020507" pitchFamily="18" charset="2"/>
              <a:buChar char=""/>
              <a:tabLst>
                <a:tab pos="285750" algn="l"/>
              </a:tabLst>
            </a:pPr>
            <a:endParaRPr lang="es-CL"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R="0" lvl="0" algn="just" fontAlgn="base">
              <a:spcBef>
                <a:spcPts val="0"/>
              </a:spcBef>
              <a:spcAft>
                <a:spcPts val="0"/>
              </a:spcAft>
              <a:tabLst>
                <a:tab pos="285750" algn="l"/>
              </a:tabLst>
            </a:pPr>
            <a:endParaRPr lang="es-CL" sz="2200" i="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fontAlgn="base">
              <a:spcBef>
                <a:spcPts val="0"/>
              </a:spcBef>
              <a:spcAft>
                <a:spcPts val="0"/>
              </a:spcAft>
              <a:buFont typeface="Symbol" panose="05050102010706020507" pitchFamily="18" charset="2"/>
              <a:buChar char=""/>
              <a:tabLst>
                <a:tab pos="285750" algn="l"/>
              </a:tabLst>
            </a:pPr>
            <a:r>
              <a:rPr lang="es-CL"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Los países en desarrollo han sido estudiados como mercados de VE, pero no como productores (excepto China).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fontAlgn="base">
              <a:spcBef>
                <a:spcPts val="0"/>
              </a:spcBef>
              <a:spcAft>
                <a:spcPts val="0"/>
              </a:spcAft>
              <a:buFont typeface="Arial" panose="020B0604020202020204" pitchFamily="34" charset="0"/>
              <a:buChar char="•"/>
              <a:tabLst>
                <a:tab pos="285750" algn="l"/>
              </a:tabLst>
            </a:pPr>
            <a:endParaRPr lang="es-CL"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fontAlgn="base">
              <a:spcBef>
                <a:spcPts val="0"/>
              </a:spcBef>
              <a:spcAft>
                <a:spcPts val="0"/>
              </a:spcAft>
              <a:buFont typeface="Symbol" panose="05050102010706020507" pitchFamily="18" charset="2"/>
              <a:buChar char=""/>
              <a:tabLst>
                <a:tab pos="285750" algn="l"/>
              </a:tabLst>
            </a:pPr>
            <a:r>
              <a:rPr lang="es-CL"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En comparación con China, los países de la ASEAN comenzaron a promover los VE relativamente tarde.</a:t>
            </a:r>
          </a:p>
          <a:p>
            <a:pPr marL="342900" marR="0" lvl="0" indent="-342900" algn="just" fontAlgn="base">
              <a:spcBef>
                <a:spcPts val="0"/>
              </a:spcBef>
              <a:spcAft>
                <a:spcPts val="0"/>
              </a:spcAft>
              <a:buFont typeface="Symbol" panose="05050102010706020507" pitchFamily="18" charset="2"/>
              <a:buChar char=""/>
              <a:tabLst>
                <a:tab pos="285750" algn="l"/>
              </a:tabLst>
            </a:pP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fontAlgn="base">
              <a:spcBef>
                <a:spcPts val="0"/>
              </a:spcBef>
              <a:spcAft>
                <a:spcPts val="0"/>
              </a:spcAft>
              <a:buFont typeface="Symbol" panose="05050102010706020507" pitchFamily="18" charset="2"/>
              <a:buChar char=""/>
              <a:tabLst>
                <a:tab pos="285750" algn="l"/>
              </a:tabLst>
            </a:pPr>
            <a:r>
              <a:rPr lang="es-CL"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No existe una política coordinada entre los Estados de esa región hacia los VE.</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fontAlgn="base">
              <a:spcBef>
                <a:spcPts val="0"/>
              </a:spcBef>
              <a:spcAft>
                <a:spcPts val="0"/>
              </a:spcAft>
              <a:buFont typeface="Symbol" panose="05050102010706020507" pitchFamily="18" charset="2"/>
              <a:buChar char=""/>
              <a:tabLst>
                <a:tab pos="285750" algn="l"/>
              </a:tabLst>
            </a:pPr>
            <a:endParaRPr lang="es-CL"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fontAlgn="base">
              <a:spcBef>
                <a:spcPts val="0"/>
              </a:spcBef>
              <a:spcAft>
                <a:spcPts val="0"/>
              </a:spcAft>
              <a:buFont typeface="Symbol" panose="05050102010706020507" pitchFamily="18" charset="2"/>
              <a:buChar char=""/>
              <a:tabLst>
                <a:tab pos="285750" algn="l"/>
              </a:tabLst>
            </a:pPr>
            <a:r>
              <a:rPr lang="es-CL"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Pero hay casos destacables en términos de las políticas implementadas para fomentar la electromovilidad. Tal es el caso de Indonesia, Filipinas y Tailandia.</a:t>
            </a:r>
            <a:endParaRPr lang="en-US" sz="2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fontAlgn="base">
              <a:spcBef>
                <a:spcPts val="0"/>
              </a:spcBef>
              <a:spcAft>
                <a:spcPts val="0"/>
              </a:spcAft>
              <a:buFont typeface="Symbol" panose="05050102010706020507" pitchFamily="18" charset="2"/>
              <a:buChar char=""/>
              <a:tabLst>
                <a:tab pos="285750" algn="l"/>
              </a:tabLst>
            </a:pPr>
            <a:endParaRPr lang="es-CL" sz="2200" dirty="0">
              <a:solidFill>
                <a:schemeClr val="tx1"/>
              </a:solidFill>
              <a:effectLst/>
              <a:latin typeface="Calibri" panose="020F0502020204030204" pitchFamily="34" charset="0"/>
              <a:ea typeface="Times New Roman" panose="02020603050405020304" pitchFamily="18" charset="0"/>
            </a:endParaRPr>
          </a:p>
          <a:p>
            <a:pPr marL="342900" marR="0" lvl="0" indent="-342900" algn="just" fontAlgn="base">
              <a:spcBef>
                <a:spcPts val="0"/>
              </a:spcBef>
              <a:spcAft>
                <a:spcPts val="0"/>
              </a:spcAft>
              <a:buFont typeface="Symbol" panose="05050102010706020507" pitchFamily="18" charset="2"/>
              <a:buChar char=""/>
              <a:tabLst>
                <a:tab pos="285750" algn="l"/>
              </a:tabLst>
            </a:pPr>
            <a:r>
              <a:rPr lang="es-CL" sz="2200" dirty="0">
                <a:solidFill>
                  <a:schemeClr val="tx1"/>
                </a:solidFill>
                <a:effectLst/>
                <a:latin typeface="Calibri" panose="020F0502020204030204" pitchFamily="34" charset="0"/>
                <a:ea typeface="Times New Roman" panose="02020603050405020304" pitchFamily="18" charset="0"/>
              </a:rPr>
              <a:t>Otro caso particularmente interesante de analizar es el de China, que, a pesar de ser todavía un país en desarrollo, se perfila como el principal mercado de VE.</a:t>
            </a:r>
            <a:endParaRPr lang="en-US" sz="2200" dirty="0">
              <a:solidFill>
                <a:schemeClr val="tx1"/>
              </a:solidFill>
            </a:endParaRPr>
          </a:p>
        </p:txBody>
      </p:sp>
      <p:grpSp>
        <p:nvGrpSpPr>
          <p:cNvPr id="7" name="Group 6">
            <a:extLst>
              <a:ext uri="{FF2B5EF4-FFF2-40B4-BE49-F238E27FC236}">
                <a16:creationId xmlns:a16="http://schemas.microsoft.com/office/drawing/2014/main" id="{0E8DBE8A-F04E-A1B2-4935-7BF589C67D91}"/>
              </a:ext>
            </a:extLst>
          </p:cNvPr>
          <p:cNvGrpSpPr/>
          <p:nvPr/>
        </p:nvGrpSpPr>
        <p:grpSpPr>
          <a:xfrm>
            <a:off x="923576" y="244848"/>
            <a:ext cx="3856331" cy="1501222"/>
            <a:chOff x="7912205" y="244848"/>
            <a:chExt cx="3856331" cy="1501222"/>
          </a:xfrm>
        </p:grpSpPr>
        <p:sp>
          <p:nvSpPr>
            <p:cNvPr id="8" name="Oval 7">
              <a:extLst>
                <a:ext uri="{FF2B5EF4-FFF2-40B4-BE49-F238E27FC236}">
                  <a16:creationId xmlns:a16="http://schemas.microsoft.com/office/drawing/2014/main" id="{FE3CB3FA-7062-B6A2-0C66-545B35E77E9E}"/>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angle 8">
              <a:extLst>
                <a:ext uri="{FF2B5EF4-FFF2-40B4-BE49-F238E27FC236}">
                  <a16:creationId xmlns:a16="http://schemas.microsoft.com/office/drawing/2014/main" id="{6B3E6C93-832A-FA11-4C90-4FC9B25277E3}"/>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Oval 9">
              <a:extLst>
                <a:ext uri="{FF2B5EF4-FFF2-40B4-BE49-F238E27FC236}">
                  <a16:creationId xmlns:a16="http://schemas.microsoft.com/office/drawing/2014/main" id="{A632A252-6C79-1491-7691-86D9782581C9}"/>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pic>
        <p:nvPicPr>
          <p:cNvPr id="11" name="Picture 16" descr="Eco Car Line Circle Background Icon 6974484 Vector Art at Vecteezy">
            <a:extLst>
              <a:ext uri="{FF2B5EF4-FFF2-40B4-BE49-F238E27FC236}">
                <a16:creationId xmlns:a16="http://schemas.microsoft.com/office/drawing/2014/main" id="{78684448-7BAD-077C-093C-021954D5F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356" y="337975"/>
            <a:ext cx="1307944" cy="1307944"/>
          </a:xfrm>
          <a:prstGeom prst="ellipse">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26209B22-73C6-7D49-F8A5-7F45366851F0}"/>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Título 1">
            <a:extLst>
              <a:ext uri="{FF2B5EF4-FFF2-40B4-BE49-F238E27FC236}">
                <a16:creationId xmlns:a16="http://schemas.microsoft.com/office/drawing/2014/main" id="{CEBBFE1B-0722-E058-B37C-F4BAF48FE4FE}"/>
              </a:ext>
            </a:extLst>
          </p:cNvPr>
          <p:cNvSpPr txBox="1">
            <a:spLocks/>
          </p:cNvSpPr>
          <p:nvPr/>
        </p:nvSpPr>
        <p:spPr>
          <a:xfrm>
            <a:off x="168700" y="19156"/>
            <a:ext cx="3398827" cy="1473086"/>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s-ES" sz="3600" b="1" dirty="0">
                <a:solidFill>
                  <a:schemeClr val="accent3">
                    <a:lumMod val="40000"/>
                    <a:lumOff val="60000"/>
                  </a:schemeClr>
                </a:solidFill>
              </a:rPr>
              <a:t>Electro-</a:t>
            </a:r>
          </a:p>
          <a:p>
            <a:pPr algn="ctr"/>
            <a:r>
              <a:rPr lang="es-ES" sz="3600" b="1" dirty="0">
                <a:solidFill>
                  <a:schemeClr val="accent3">
                    <a:lumMod val="40000"/>
                    <a:lumOff val="60000"/>
                  </a:schemeClr>
                </a:solidFill>
              </a:rPr>
              <a:t>movilidad en</a:t>
            </a:r>
          </a:p>
          <a:p>
            <a:pPr algn="ctr"/>
            <a:r>
              <a:rPr lang="es-ES" sz="3600" b="1" dirty="0">
                <a:solidFill>
                  <a:schemeClr val="accent3">
                    <a:lumMod val="40000"/>
                    <a:lumOff val="60000"/>
                  </a:schemeClr>
                </a:solidFill>
              </a:rPr>
              <a:t>Asia</a:t>
            </a:r>
          </a:p>
          <a:p>
            <a:pPr algn="ctr"/>
            <a:endParaRPr lang="en-US" sz="3600" b="1" dirty="0">
              <a:solidFill>
                <a:schemeClr val="accent3">
                  <a:lumMod val="40000"/>
                  <a:lumOff val="60000"/>
                </a:schemeClr>
              </a:solidFill>
            </a:endParaRPr>
          </a:p>
        </p:txBody>
      </p:sp>
      <p:sp>
        <p:nvSpPr>
          <p:cNvPr id="4" name="CuadroTexto 3">
            <a:extLst>
              <a:ext uri="{FF2B5EF4-FFF2-40B4-BE49-F238E27FC236}">
                <a16:creationId xmlns:a16="http://schemas.microsoft.com/office/drawing/2014/main" id="{D877A61C-A4DD-D38E-3C08-A83EA6E2D121}"/>
              </a:ext>
            </a:extLst>
          </p:cNvPr>
          <p:cNvSpPr txBox="1"/>
          <p:nvPr/>
        </p:nvSpPr>
        <p:spPr>
          <a:xfrm>
            <a:off x="5376554" y="704899"/>
            <a:ext cx="6097978" cy="523220"/>
          </a:xfrm>
          <a:prstGeom prst="rect">
            <a:avLst/>
          </a:prstGeom>
          <a:noFill/>
        </p:spPr>
        <p:txBody>
          <a:bodyPr wrap="square">
            <a:spAutoFit/>
          </a:bodyPr>
          <a:lstStyle/>
          <a:p>
            <a:pPr marR="0" lvl="0" algn="just" fontAlgn="base">
              <a:spcBef>
                <a:spcPts val="0"/>
              </a:spcBef>
              <a:spcAft>
                <a:spcPts val="0"/>
              </a:spcAft>
              <a:tabLst>
                <a:tab pos="285750" algn="l"/>
              </a:tabLst>
            </a:pPr>
            <a:r>
              <a:rPr lang="es-CL" sz="2800" b="1" i="1" dirty="0">
                <a:solidFill>
                  <a:srgbClr val="FFFF00"/>
                </a:solidFill>
                <a:latin typeface="Calibri" panose="020F0502020204030204" pitchFamily="34" charset="0"/>
                <a:ea typeface="Times New Roman" panose="02020603050405020304" pitchFamily="18" charset="0"/>
                <a:cs typeface="Calibri" panose="020F0502020204030204" pitchFamily="34" charset="0"/>
              </a:rPr>
              <a:t>Continuación….</a:t>
            </a:r>
          </a:p>
        </p:txBody>
      </p:sp>
    </p:spTree>
    <p:extLst>
      <p:ext uri="{BB962C8B-B14F-4D97-AF65-F5344CB8AC3E}">
        <p14:creationId xmlns:p14="http://schemas.microsoft.com/office/powerpoint/2010/main" val="191501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0738339-09C4-4FCD-0099-CE4136D1F609}"/>
              </a:ext>
            </a:extLst>
          </p:cNvPr>
          <p:cNvGrpSpPr/>
          <p:nvPr/>
        </p:nvGrpSpPr>
        <p:grpSpPr>
          <a:xfrm>
            <a:off x="923576" y="244848"/>
            <a:ext cx="3856331" cy="1501222"/>
            <a:chOff x="7912205" y="244848"/>
            <a:chExt cx="3856331" cy="1501222"/>
          </a:xfrm>
        </p:grpSpPr>
        <p:sp>
          <p:nvSpPr>
            <p:cNvPr id="9" name="Oval 8">
              <a:extLst>
                <a:ext uri="{FF2B5EF4-FFF2-40B4-BE49-F238E27FC236}">
                  <a16:creationId xmlns:a16="http://schemas.microsoft.com/office/drawing/2014/main" id="{A7BF703F-4670-866F-D696-D03AA667DA43}"/>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11">
              <a:extLst>
                <a:ext uri="{FF2B5EF4-FFF2-40B4-BE49-F238E27FC236}">
                  <a16:creationId xmlns:a16="http://schemas.microsoft.com/office/drawing/2014/main" id="{2E11BB08-A7DD-525F-F680-2E8972180C15}"/>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Oval 12">
              <a:extLst>
                <a:ext uri="{FF2B5EF4-FFF2-40B4-BE49-F238E27FC236}">
                  <a16:creationId xmlns:a16="http://schemas.microsoft.com/office/drawing/2014/main" id="{2608232B-7B52-C7BC-3776-B2882C3C6307}"/>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pic>
        <p:nvPicPr>
          <p:cNvPr id="8" name="Picture 16" descr="Eco Car Line Circle Background Icon 6974484 Vector Art at Vecteezy">
            <a:extLst>
              <a:ext uri="{FF2B5EF4-FFF2-40B4-BE49-F238E27FC236}">
                <a16:creationId xmlns:a16="http://schemas.microsoft.com/office/drawing/2014/main" id="{D0E632C1-B7AD-7C43-29F5-D3F0B3FFA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356" y="337975"/>
            <a:ext cx="1307944" cy="1307944"/>
          </a:xfrm>
          <a:prstGeom prst="ellipse">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BA3AC8BD-E95F-98F6-342E-12F28A785995}"/>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extBox 6">
            <a:extLst>
              <a:ext uri="{FF2B5EF4-FFF2-40B4-BE49-F238E27FC236}">
                <a16:creationId xmlns:a16="http://schemas.microsoft.com/office/drawing/2014/main" id="{36EFFA06-D074-2B74-3277-40D76E07C4E0}"/>
              </a:ext>
            </a:extLst>
          </p:cNvPr>
          <p:cNvSpPr txBox="1"/>
          <p:nvPr/>
        </p:nvSpPr>
        <p:spPr>
          <a:xfrm>
            <a:off x="5024934" y="561095"/>
            <a:ext cx="6998366" cy="1154162"/>
          </a:xfrm>
          <a:prstGeom prst="rect">
            <a:avLst/>
          </a:prstGeom>
          <a:noFill/>
        </p:spPr>
        <p:txBody>
          <a:bodyPr wrap="square" rtlCol="0">
            <a:spAutoFit/>
          </a:bodyPr>
          <a:lstStyle/>
          <a:p>
            <a:r>
              <a:rPr lang="es-ES" sz="2300" b="1" i="1" dirty="0">
                <a:solidFill>
                  <a:srgbClr val="FFFF00"/>
                </a:solidFill>
                <a:latin typeface="+mj-lt"/>
                <a:ea typeface="+mj-ea"/>
                <a:cs typeface="+mj-cs"/>
              </a:rPr>
              <a:t>Aparte de los incentivos fiscales para la compra de VE, un aspecto clave es contar con infraestructura ad hoc.</a:t>
            </a:r>
          </a:p>
          <a:p>
            <a:r>
              <a:rPr lang="es-ES" sz="2300" b="1" i="1" dirty="0">
                <a:solidFill>
                  <a:srgbClr val="FFFF00"/>
                </a:solidFill>
                <a:latin typeface="+mj-lt"/>
                <a:ea typeface="+mj-ea"/>
                <a:cs typeface="+mj-cs"/>
              </a:rPr>
              <a:t>El caso de China es valioso de mencionar</a:t>
            </a:r>
            <a:endParaRPr lang="es-ES_tradnl" sz="2300" b="1" i="1" dirty="0">
              <a:solidFill>
                <a:srgbClr val="FFFF00"/>
              </a:solidFill>
              <a:latin typeface="+mj-lt"/>
              <a:ea typeface="+mj-ea"/>
              <a:cs typeface="+mj-cs"/>
            </a:endParaRPr>
          </a:p>
        </p:txBody>
      </p:sp>
      <p:sp>
        <p:nvSpPr>
          <p:cNvPr id="3" name="TextBox 6">
            <a:extLst>
              <a:ext uri="{FF2B5EF4-FFF2-40B4-BE49-F238E27FC236}">
                <a16:creationId xmlns:a16="http://schemas.microsoft.com/office/drawing/2014/main" id="{12B16339-B5D9-E3DE-755A-911F711842CF}"/>
              </a:ext>
            </a:extLst>
          </p:cNvPr>
          <p:cNvSpPr txBox="1"/>
          <p:nvPr/>
        </p:nvSpPr>
        <p:spPr>
          <a:xfrm>
            <a:off x="3221666" y="2206667"/>
            <a:ext cx="8598719" cy="2616101"/>
          </a:xfrm>
          <a:prstGeom prst="rect">
            <a:avLst/>
          </a:prstGeom>
          <a:noFill/>
        </p:spPr>
        <p:txBody>
          <a:bodyPr wrap="square" rtlCol="0">
            <a:spAutoFit/>
          </a:bodyPr>
          <a:lstStyle/>
          <a:p>
            <a:pPr marL="457200" indent="-457200">
              <a:buFont typeface="Arial" panose="020B0604020202020204" pitchFamily="34" charset="0"/>
              <a:buChar char="•"/>
            </a:pPr>
            <a:r>
              <a:rPr lang="es-ES" sz="2400" dirty="0">
                <a:latin typeface="+mj-lt"/>
                <a:ea typeface="+mj-ea"/>
                <a:cs typeface="+mj-cs"/>
              </a:rPr>
              <a:t>El gobierno se propuso construir infraestructura de carga para acelerar la popularización de VE y promover la revolución del consumo de energía.</a:t>
            </a:r>
          </a:p>
          <a:p>
            <a:pPr marL="457200" indent="-457200">
              <a:buFont typeface="Arial" panose="020B0604020202020204" pitchFamily="34" charset="0"/>
              <a:buChar char="•"/>
            </a:pPr>
            <a:endParaRPr lang="es-ES" sz="1000" dirty="0">
              <a:latin typeface="+mj-lt"/>
              <a:ea typeface="+mj-ea"/>
              <a:cs typeface="+mj-cs"/>
            </a:endParaRPr>
          </a:p>
          <a:p>
            <a:pPr marL="457200" indent="-457200">
              <a:buFont typeface="Arial" panose="020B0604020202020204" pitchFamily="34" charset="0"/>
              <a:buChar char="•"/>
            </a:pPr>
            <a:r>
              <a:rPr lang="es-ES" sz="2400" dirty="0">
                <a:latin typeface="+mj-lt"/>
                <a:ea typeface="+mj-ea"/>
                <a:cs typeface="+mj-cs"/>
              </a:rPr>
              <a:t>China encabeza ranking de puntos de recarga (1,2 </a:t>
            </a:r>
            <a:r>
              <a:rPr lang="es-ES" sz="2400" dirty="0" err="1">
                <a:latin typeface="+mj-lt"/>
                <a:ea typeface="+mj-ea"/>
                <a:cs typeface="+mj-cs"/>
              </a:rPr>
              <a:t>mill</a:t>
            </a:r>
            <a:r>
              <a:rPr lang="es-ES" sz="2400" dirty="0">
                <a:latin typeface="+mj-lt"/>
                <a:ea typeface="+mj-ea"/>
                <a:cs typeface="+mj-cs"/>
              </a:rPr>
              <a:t> en 2021).</a:t>
            </a:r>
          </a:p>
          <a:p>
            <a:pPr marL="457200" indent="-457200">
              <a:buFont typeface="Arial" panose="020B0604020202020204" pitchFamily="34" charset="0"/>
              <a:buChar char="•"/>
            </a:pPr>
            <a:endParaRPr lang="es-ES" sz="1000" dirty="0">
              <a:latin typeface="+mj-lt"/>
              <a:ea typeface="+mj-ea"/>
              <a:cs typeface="+mj-cs"/>
            </a:endParaRPr>
          </a:p>
          <a:p>
            <a:pPr marL="457200" indent="-457200">
              <a:buFont typeface="Arial" panose="020B0604020202020204" pitchFamily="34" charset="0"/>
              <a:buChar char="•"/>
            </a:pPr>
            <a:r>
              <a:rPr lang="es-ES" sz="2400" dirty="0">
                <a:latin typeface="+mj-lt"/>
                <a:ea typeface="+mj-ea"/>
                <a:cs typeface="+mj-cs"/>
              </a:rPr>
              <a:t>El sector privado lidera la instalación de puntos de recarga.</a:t>
            </a:r>
          </a:p>
          <a:p>
            <a:pPr marL="457200" indent="-457200">
              <a:buFont typeface="Arial" panose="020B0604020202020204" pitchFamily="34" charset="0"/>
              <a:buChar char="•"/>
            </a:pPr>
            <a:endParaRPr lang="es-ES_tradnl" sz="2400" dirty="0">
              <a:latin typeface="+mj-lt"/>
              <a:ea typeface="+mj-ea"/>
              <a:cs typeface="+mj-cs"/>
            </a:endParaRPr>
          </a:p>
        </p:txBody>
      </p:sp>
      <p:pic>
        <p:nvPicPr>
          <p:cNvPr id="7" name="Imagen 6" descr="Cargador de coche eléctrico">
            <a:extLst>
              <a:ext uri="{FF2B5EF4-FFF2-40B4-BE49-F238E27FC236}">
                <a16:creationId xmlns:a16="http://schemas.microsoft.com/office/drawing/2014/main" id="{83F905BE-AC10-FD73-B3E3-2409B4F4160C}"/>
              </a:ext>
            </a:extLst>
          </p:cNvPr>
          <p:cNvPicPr>
            <a:picLocks noChangeAspect="1"/>
          </p:cNvPicPr>
          <p:nvPr/>
        </p:nvPicPr>
        <p:blipFill rotWithShape="1">
          <a:blip r:embed="rId4"/>
          <a:srcRect l="6831" t="4518" r="37622" b="25460"/>
          <a:stretch/>
        </p:blipFill>
        <p:spPr>
          <a:xfrm>
            <a:off x="371615" y="2240214"/>
            <a:ext cx="2507029" cy="2108502"/>
          </a:xfrm>
          <a:prstGeom prst="rect">
            <a:avLst/>
          </a:prstGeom>
        </p:spPr>
      </p:pic>
      <p:sp>
        <p:nvSpPr>
          <p:cNvPr id="10" name="TextBox 6">
            <a:extLst>
              <a:ext uri="{FF2B5EF4-FFF2-40B4-BE49-F238E27FC236}">
                <a16:creationId xmlns:a16="http://schemas.microsoft.com/office/drawing/2014/main" id="{F8092C1A-1217-CFD1-B1B9-B3DD9A6E6969}"/>
              </a:ext>
            </a:extLst>
          </p:cNvPr>
          <p:cNvSpPr txBox="1"/>
          <p:nvPr/>
        </p:nvSpPr>
        <p:spPr>
          <a:xfrm>
            <a:off x="524539" y="4822768"/>
            <a:ext cx="11295846" cy="830997"/>
          </a:xfrm>
          <a:prstGeom prst="rect">
            <a:avLst/>
          </a:prstGeom>
          <a:noFill/>
        </p:spPr>
        <p:txBody>
          <a:bodyPr wrap="square" rtlCol="0">
            <a:spAutoFit/>
          </a:bodyPr>
          <a:lstStyle/>
          <a:p>
            <a:pPr marL="457200" indent="-457200" algn="just">
              <a:buFont typeface="Arial" panose="020B0604020202020204" pitchFamily="34" charset="0"/>
              <a:buChar char="•"/>
            </a:pPr>
            <a:r>
              <a:rPr lang="es-ES" sz="2400" dirty="0">
                <a:latin typeface="+mj-lt"/>
                <a:ea typeface="+mj-ea"/>
                <a:cs typeface="+mj-cs"/>
              </a:rPr>
              <a:t>Además de los 1,15 millones, cerca del 41% son cargadores rápidos de corriente continua (mucho más rápidos que las estaciones de carga de corriente alterna).</a:t>
            </a:r>
            <a:endParaRPr lang="es-ES_tradnl" sz="2400" dirty="0">
              <a:latin typeface="+mj-lt"/>
              <a:ea typeface="+mj-ea"/>
              <a:cs typeface="+mj-cs"/>
            </a:endParaRPr>
          </a:p>
        </p:txBody>
      </p:sp>
      <p:sp>
        <p:nvSpPr>
          <p:cNvPr id="4" name="Título 1">
            <a:extLst>
              <a:ext uri="{FF2B5EF4-FFF2-40B4-BE49-F238E27FC236}">
                <a16:creationId xmlns:a16="http://schemas.microsoft.com/office/drawing/2014/main" id="{08FBC169-CE5C-3B01-85E5-647A9A296A68}"/>
              </a:ext>
            </a:extLst>
          </p:cNvPr>
          <p:cNvSpPr txBox="1">
            <a:spLocks/>
          </p:cNvSpPr>
          <p:nvPr/>
        </p:nvSpPr>
        <p:spPr>
          <a:xfrm>
            <a:off x="168700" y="19156"/>
            <a:ext cx="3398827" cy="1473086"/>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s-ES" sz="3600" b="1" dirty="0">
                <a:solidFill>
                  <a:schemeClr val="accent3">
                    <a:lumMod val="40000"/>
                    <a:lumOff val="60000"/>
                  </a:schemeClr>
                </a:solidFill>
              </a:rPr>
              <a:t>Redes de </a:t>
            </a:r>
          </a:p>
          <a:p>
            <a:pPr algn="ctr"/>
            <a:r>
              <a:rPr lang="es-ES" sz="3600" b="1" dirty="0">
                <a:solidFill>
                  <a:schemeClr val="accent3">
                    <a:lumMod val="40000"/>
                    <a:lumOff val="60000"/>
                  </a:schemeClr>
                </a:solidFill>
              </a:rPr>
              <a:t>Carga de </a:t>
            </a:r>
          </a:p>
          <a:p>
            <a:pPr algn="ctr"/>
            <a:r>
              <a:rPr lang="es-ES" sz="3600" b="1" dirty="0">
                <a:solidFill>
                  <a:schemeClr val="accent3">
                    <a:lumMod val="40000"/>
                    <a:lumOff val="60000"/>
                  </a:schemeClr>
                </a:solidFill>
              </a:rPr>
              <a:t>Vehículos</a:t>
            </a:r>
          </a:p>
          <a:p>
            <a:pPr algn="ctr"/>
            <a:endParaRPr lang="en-US" sz="3600" b="1" dirty="0">
              <a:solidFill>
                <a:schemeClr val="accent3">
                  <a:lumMod val="40000"/>
                  <a:lumOff val="60000"/>
                </a:schemeClr>
              </a:solidFill>
            </a:endParaRPr>
          </a:p>
        </p:txBody>
      </p:sp>
    </p:spTree>
    <p:extLst>
      <p:ext uri="{BB962C8B-B14F-4D97-AF65-F5344CB8AC3E}">
        <p14:creationId xmlns:p14="http://schemas.microsoft.com/office/powerpoint/2010/main" val="121654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986279E-CA6C-5983-E9E5-4ADDB3EB176E}"/>
              </a:ext>
            </a:extLst>
          </p:cNvPr>
          <p:cNvSpPr/>
          <p:nvPr/>
        </p:nvSpPr>
        <p:spPr>
          <a:xfrm>
            <a:off x="9413414" y="2022241"/>
            <a:ext cx="2001354" cy="197475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3078" name="Picture 6" descr="Asia and Australia. Vector Map Icon of the World Globe, Earth. All elements  are on individual layers in the vector file Stock Vector Image &amp; Art - Alamy">
            <a:extLst>
              <a:ext uri="{FF2B5EF4-FFF2-40B4-BE49-F238E27FC236}">
                <a16:creationId xmlns:a16="http://schemas.microsoft.com/office/drawing/2014/main" id="{91B50AFB-A6AD-83F6-1C3B-2D3BCA9147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28" t="5113" r="9354" b="15940"/>
          <a:stretch/>
        </p:blipFill>
        <p:spPr bwMode="auto">
          <a:xfrm>
            <a:off x="9537558" y="2126541"/>
            <a:ext cx="1758388" cy="1778716"/>
          </a:xfrm>
          <a:prstGeom prst="ellipse">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2EC0E7E5-6018-0D3D-2337-C992FEC3FCDB}"/>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s-CL" sz="5400" dirty="0">
                <a:solidFill>
                  <a:schemeClr val="accent3">
                    <a:lumMod val="40000"/>
                    <a:lumOff val="60000"/>
                  </a:schemeClr>
                </a:solidFill>
              </a:rPr>
              <a:t>1. Objetivo Del Estudio</a:t>
            </a:r>
          </a:p>
        </p:txBody>
      </p:sp>
      <p:cxnSp>
        <p:nvCxnSpPr>
          <p:cNvPr id="4" name="Conector recto 3">
            <a:extLst>
              <a:ext uri="{FF2B5EF4-FFF2-40B4-BE49-F238E27FC236}">
                <a16:creationId xmlns:a16="http://schemas.microsoft.com/office/drawing/2014/main" id="{940BFCEA-4C24-9BD5-99CE-9BD29C39001E}"/>
              </a:ext>
            </a:extLst>
          </p:cNvPr>
          <p:cNvCxnSpPr>
            <a:cxnSpLocks/>
          </p:cNvCxnSpPr>
          <p:nvPr/>
        </p:nvCxnSpPr>
        <p:spPr>
          <a:xfrm>
            <a:off x="1516750" y="1453704"/>
            <a:ext cx="6503529" cy="0"/>
          </a:xfrm>
          <a:prstGeom prst="line">
            <a:avLst/>
          </a:prstGeom>
        </p:spPr>
        <p:style>
          <a:lnRef idx="1">
            <a:schemeClr val="accent2"/>
          </a:lnRef>
          <a:fillRef idx="0">
            <a:schemeClr val="accent2"/>
          </a:fillRef>
          <a:effectRef idx="0">
            <a:schemeClr val="accent2"/>
          </a:effectRef>
          <a:fontRef idx="minor">
            <a:schemeClr val="tx1"/>
          </a:fontRef>
        </p:style>
      </p:cxnSp>
      <p:sp>
        <p:nvSpPr>
          <p:cNvPr id="6" name="Oval 5">
            <a:extLst>
              <a:ext uri="{FF2B5EF4-FFF2-40B4-BE49-F238E27FC236}">
                <a16:creationId xmlns:a16="http://schemas.microsoft.com/office/drawing/2014/main" id="{0F098E32-2AB9-731F-549A-E34CBBA96554}"/>
              </a:ext>
            </a:extLst>
          </p:cNvPr>
          <p:cNvSpPr/>
          <p:nvPr/>
        </p:nvSpPr>
        <p:spPr>
          <a:xfrm>
            <a:off x="10849860" y="3419487"/>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Rectangle 6">
            <a:extLst>
              <a:ext uri="{FF2B5EF4-FFF2-40B4-BE49-F238E27FC236}">
                <a16:creationId xmlns:a16="http://schemas.microsoft.com/office/drawing/2014/main" id="{D3F017E6-5C86-BC39-F8E5-220C637E8182}"/>
              </a:ext>
            </a:extLst>
          </p:cNvPr>
          <p:cNvSpPr>
            <a:spLocks noChangeArrowheads="1"/>
          </p:cNvSpPr>
          <p:nvPr/>
        </p:nvSpPr>
        <p:spPr bwMode="auto">
          <a:xfrm>
            <a:off x="10968157" y="1811864"/>
            <a:ext cx="200135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_tradnl" dirty="0"/>
          </a:p>
        </p:txBody>
      </p:sp>
      <p:pic>
        <p:nvPicPr>
          <p:cNvPr id="12" name="Picture 11" descr="2,185 Chile Flag Button Images, Stock Photos &amp; Vectors ...">
            <a:extLst>
              <a:ext uri="{FF2B5EF4-FFF2-40B4-BE49-F238E27FC236}">
                <a16:creationId xmlns:a16="http://schemas.microsoft.com/office/drawing/2014/main" id="{9D54AC7E-6C8D-E147-DA3A-508E64A75501}"/>
              </a:ext>
            </a:extLst>
          </p:cNvPr>
          <p:cNvPicPr>
            <a:picLocks noChangeAspect="1"/>
          </p:cNvPicPr>
          <p:nvPr/>
        </p:nvPicPr>
        <p:blipFill rotWithShape="1">
          <a:blip r:embed="rId4">
            <a:extLst>
              <a:ext uri="{28A0092B-C50C-407E-A947-70E740481C1C}">
                <a14:useLocalDpi xmlns:a14="http://schemas.microsoft.com/office/drawing/2010/main" val="0"/>
              </a:ext>
            </a:extLst>
          </a:blip>
          <a:srcRect l="13511" t="13361" r="13911" b="19795"/>
          <a:stretch/>
        </p:blipFill>
        <p:spPr bwMode="auto">
          <a:xfrm>
            <a:off x="10917593" y="3478247"/>
            <a:ext cx="783739" cy="776885"/>
          </a:xfrm>
          <a:prstGeom prst="ellipse">
            <a:avLst/>
          </a:prstGeom>
          <a:noFill/>
          <a:ln>
            <a:noFill/>
          </a:ln>
          <a:extLst>
            <a:ext uri="{53640926-AAD7-44D8-BBD7-CCE9431645EC}">
              <a14:shadowObscured xmlns:a14="http://schemas.microsoft.com/office/drawing/2010/main"/>
            </a:ext>
          </a:extLst>
        </p:spPr>
      </p:pic>
      <p:sp>
        <p:nvSpPr>
          <p:cNvPr id="20" name="TextBox 19">
            <a:extLst>
              <a:ext uri="{FF2B5EF4-FFF2-40B4-BE49-F238E27FC236}">
                <a16:creationId xmlns:a16="http://schemas.microsoft.com/office/drawing/2014/main" id="{AB4E2DD5-D553-CE3A-D4C8-1C712D7A871E}"/>
              </a:ext>
            </a:extLst>
          </p:cNvPr>
          <p:cNvSpPr txBox="1"/>
          <p:nvPr/>
        </p:nvSpPr>
        <p:spPr>
          <a:xfrm>
            <a:off x="1275990" y="1945865"/>
            <a:ext cx="7474449" cy="3416320"/>
          </a:xfrm>
          <a:prstGeom prst="rect">
            <a:avLst/>
          </a:prstGeom>
          <a:noFill/>
        </p:spPr>
        <p:txBody>
          <a:bodyPr wrap="square">
            <a:spAutoFit/>
          </a:bodyPr>
          <a:lstStyle/>
          <a:p>
            <a:pPr algn="just"/>
            <a:r>
              <a:rPr lang="es-ES_tradnl" sz="2400" dirty="0"/>
              <a:t>“Sabemos que se requiere de un ecosistema de colaboración público-privada para poder sacar adelante la economía y el desarrollo de nuestro país.” </a:t>
            </a:r>
          </a:p>
          <a:p>
            <a:pPr algn="just"/>
            <a:endParaRPr lang="es-ES_tradnl" sz="2400" dirty="0"/>
          </a:p>
          <a:p>
            <a:pPr algn="just"/>
            <a:r>
              <a:rPr lang="es-ES" sz="2400" dirty="0">
                <a:latin typeface="Calibri" panose="020F0502020204030204" pitchFamily="34" charset="0"/>
                <a:ea typeface="Calibri" panose="020F0502020204030204" pitchFamily="34" charset="0"/>
              </a:rPr>
              <a:t>“C</a:t>
            </a:r>
            <a:r>
              <a:rPr lang="es-ES" sz="2400" dirty="0">
                <a:effectLst/>
                <a:latin typeface="Calibri" panose="020F0502020204030204" pitchFamily="34" charset="0"/>
                <a:ea typeface="Calibri" panose="020F0502020204030204" pitchFamily="34" charset="0"/>
              </a:rPr>
              <a:t>reemos que es posible pedirle a la inversión extranjera que incorpore componentes de transferencia tecnológica y encadenamientos productivos que permitan generar ecosistemas de industria y avanzar hacia una mejor industrialización de Chile.</a:t>
            </a:r>
            <a:r>
              <a:rPr lang="en-CL" sz="2400">
                <a:latin typeface="Calibri" panose="020F0502020204030204" pitchFamily="34" charset="0"/>
                <a:ea typeface="Calibri" panose="020F0502020204030204" pitchFamily="34" charset="0"/>
              </a:rPr>
              <a:t>”</a:t>
            </a:r>
            <a:endParaRPr lang="es-ES_tradnl" sz="2400" dirty="0"/>
          </a:p>
        </p:txBody>
      </p:sp>
      <p:sp>
        <p:nvSpPr>
          <p:cNvPr id="22" name="TextBox 21">
            <a:extLst>
              <a:ext uri="{FF2B5EF4-FFF2-40B4-BE49-F238E27FC236}">
                <a16:creationId xmlns:a16="http://schemas.microsoft.com/office/drawing/2014/main" id="{FC3EDF7A-8A94-6D18-BE6E-A864C123DF61}"/>
              </a:ext>
            </a:extLst>
          </p:cNvPr>
          <p:cNvSpPr txBox="1"/>
          <p:nvPr/>
        </p:nvSpPr>
        <p:spPr>
          <a:xfrm>
            <a:off x="3658449" y="5602845"/>
            <a:ext cx="5522153" cy="461665"/>
          </a:xfrm>
          <a:prstGeom prst="rect">
            <a:avLst/>
          </a:prstGeom>
          <a:noFill/>
        </p:spPr>
        <p:txBody>
          <a:bodyPr wrap="none" rtlCol="0">
            <a:spAutoFit/>
          </a:bodyPr>
          <a:lstStyle/>
          <a:p>
            <a:r>
              <a:rPr lang="es-ES_tradnl" dirty="0"/>
              <a:t>Presidente-electo </a:t>
            </a:r>
            <a:r>
              <a:rPr lang="es-ES_tradnl" b="1" dirty="0"/>
              <a:t>Gabriel </a:t>
            </a:r>
            <a:r>
              <a:rPr lang="es-ES_tradnl" sz="2400" b="1" dirty="0"/>
              <a:t>Boric</a:t>
            </a:r>
            <a:r>
              <a:rPr lang="es-ES_tradnl" dirty="0"/>
              <a:t>, entrevista 29/12/2021</a:t>
            </a:r>
          </a:p>
        </p:txBody>
      </p:sp>
    </p:spTree>
    <p:extLst>
      <p:ext uri="{BB962C8B-B14F-4D97-AF65-F5344CB8AC3E}">
        <p14:creationId xmlns:p14="http://schemas.microsoft.com/office/powerpoint/2010/main" val="21940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0738339-09C4-4FCD-0099-CE4136D1F609}"/>
              </a:ext>
            </a:extLst>
          </p:cNvPr>
          <p:cNvGrpSpPr/>
          <p:nvPr/>
        </p:nvGrpSpPr>
        <p:grpSpPr>
          <a:xfrm>
            <a:off x="923576" y="244848"/>
            <a:ext cx="3856331" cy="1501222"/>
            <a:chOff x="7912205" y="244848"/>
            <a:chExt cx="3856331" cy="1501222"/>
          </a:xfrm>
        </p:grpSpPr>
        <p:sp>
          <p:nvSpPr>
            <p:cNvPr id="9" name="Oval 8">
              <a:extLst>
                <a:ext uri="{FF2B5EF4-FFF2-40B4-BE49-F238E27FC236}">
                  <a16:creationId xmlns:a16="http://schemas.microsoft.com/office/drawing/2014/main" id="{A7BF703F-4670-866F-D696-D03AA667DA43}"/>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11">
              <a:extLst>
                <a:ext uri="{FF2B5EF4-FFF2-40B4-BE49-F238E27FC236}">
                  <a16:creationId xmlns:a16="http://schemas.microsoft.com/office/drawing/2014/main" id="{2E11BB08-A7DD-525F-F680-2E8972180C15}"/>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Oval 12">
              <a:extLst>
                <a:ext uri="{FF2B5EF4-FFF2-40B4-BE49-F238E27FC236}">
                  <a16:creationId xmlns:a16="http://schemas.microsoft.com/office/drawing/2014/main" id="{2608232B-7B52-C7BC-3776-B2882C3C6307}"/>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pic>
        <p:nvPicPr>
          <p:cNvPr id="8" name="Picture 16" descr="Eco Car Line Circle Background Icon 6974484 Vector Art at Vecteezy">
            <a:extLst>
              <a:ext uri="{FF2B5EF4-FFF2-40B4-BE49-F238E27FC236}">
                <a16:creationId xmlns:a16="http://schemas.microsoft.com/office/drawing/2014/main" id="{D0E632C1-B7AD-7C43-29F5-D3F0B3FFA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356" y="337975"/>
            <a:ext cx="1307944" cy="1307944"/>
          </a:xfrm>
          <a:prstGeom prst="ellipse">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BA3AC8BD-E95F-98F6-342E-12F28A785995}"/>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extBox 6">
            <a:extLst>
              <a:ext uri="{FF2B5EF4-FFF2-40B4-BE49-F238E27FC236}">
                <a16:creationId xmlns:a16="http://schemas.microsoft.com/office/drawing/2014/main" id="{36EFFA06-D074-2B74-3277-40D76E07C4E0}"/>
              </a:ext>
            </a:extLst>
          </p:cNvPr>
          <p:cNvSpPr txBox="1"/>
          <p:nvPr/>
        </p:nvSpPr>
        <p:spPr>
          <a:xfrm>
            <a:off x="472877" y="2039225"/>
            <a:ext cx="11439723" cy="4493538"/>
          </a:xfrm>
          <a:prstGeom prst="rect">
            <a:avLst/>
          </a:prstGeom>
          <a:noFill/>
        </p:spPr>
        <p:txBody>
          <a:bodyPr wrap="square" rtlCol="0">
            <a:spAutoFit/>
          </a:bodyPr>
          <a:lstStyle/>
          <a:p>
            <a:r>
              <a:rPr lang="es-ES" sz="2600" dirty="0">
                <a:latin typeface="+mj-lt"/>
                <a:ea typeface="+mj-ea"/>
                <a:cs typeface="+mj-cs"/>
              </a:rPr>
              <a:t>Para fomentar el desarrollo de la infraestructura de carga, China ha promulgado varias medidas, y planes de gobierno. Destacan:</a:t>
            </a:r>
          </a:p>
          <a:p>
            <a:endParaRPr lang="es-ES" sz="2600" dirty="0">
              <a:latin typeface="+mj-lt"/>
              <a:ea typeface="+mj-ea"/>
              <a:cs typeface="+mj-cs"/>
            </a:endParaRPr>
          </a:p>
          <a:p>
            <a:pPr marL="457200" indent="-457200">
              <a:buAutoNum type="arabicPeriod"/>
            </a:pPr>
            <a:r>
              <a:rPr lang="es-ES" sz="2600" dirty="0">
                <a:latin typeface="+mj-lt"/>
                <a:ea typeface="+mj-ea"/>
                <a:cs typeface="+mj-cs"/>
              </a:rPr>
              <a:t>Año 2015: Guía de desarrollo para instalaciones de carga de VE (2015-2020)  y las Directrices para acelerar la construcción de instalaciones de carga para VE</a:t>
            </a:r>
          </a:p>
          <a:p>
            <a:pPr marL="457200" indent="-457200">
              <a:buFontTx/>
              <a:buAutoNum type="arabicPeriod"/>
            </a:pPr>
            <a:endParaRPr lang="es-CL" sz="2600" dirty="0">
              <a:latin typeface="+mj-lt"/>
              <a:ea typeface="+mj-ea"/>
              <a:cs typeface="+mj-cs"/>
            </a:endParaRPr>
          </a:p>
          <a:p>
            <a:pPr marL="457200" indent="-457200">
              <a:buFontTx/>
              <a:buAutoNum type="arabicPeriod"/>
            </a:pPr>
            <a:r>
              <a:rPr lang="es-CL" sz="2600" dirty="0">
                <a:latin typeface="+mj-lt"/>
                <a:ea typeface="+mj-ea"/>
                <a:cs typeface="+mj-cs"/>
              </a:rPr>
              <a:t>Directriz multi ministerial publicada el 21 de enero de 2022</a:t>
            </a:r>
            <a:endParaRPr lang="en-US" sz="2600" dirty="0">
              <a:latin typeface="+mj-lt"/>
              <a:ea typeface="+mj-ea"/>
              <a:cs typeface="+mj-cs"/>
            </a:endParaRPr>
          </a:p>
          <a:p>
            <a:pPr marL="457200" indent="-457200">
              <a:buFontTx/>
              <a:buAutoNum type="arabicPeriod"/>
            </a:pPr>
            <a:endParaRPr lang="es-CL" sz="2600" dirty="0">
              <a:latin typeface="+mj-lt"/>
              <a:ea typeface="+mj-ea"/>
              <a:cs typeface="+mj-cs"/>
            </a:endParaRPr>
          </a:p>
          <a:p>
            <a:pPr marL="457200" indent="-457200">
              <a:buFontTx/>
              <a:buAutoNum type="arabicPeriod"/>
            </a:pPr>
            <a:r>
              <a:rPr lang="es-CL" sz="2600" dirty="0">
                <a:latin typeface="+mj-lt"/>
                <a:ea typeface="+mj-ea"/>
                <a:cs typeface="+mj-cs"/>
              </a:rPr>
              <a:t>Plan de Desarrollo de la Industria del Automóvil de Nuevas Energías (2021-2035)</a:t>
            </a:r>
            <a:endParaRPr lang="en-US" sz="2600" dirty="0">
              <a:latin typeface="+mj-lt"/>
              <a:ea typeface="+mj-ea"/>
              <a:cs typeface="+mj-cs"/>
            </a:endParaRPr>
          </a:p>
          <a:p>
            <a:pPr marL="457200" indent="-457200">
              <a:buFontTx/>
              <a:buAutoNum type="arabicPeriod"/>
            </a:pPr>
            <a:endParaRPr lang="es-CL" sz="2600" dirty="0">
              <a:latin typeface="+mj-lt"/>
              <a:ea typeface="+mj-ea"/>
              <a:cs typeface="+mj-cs"/>
            </a:endParaRPr>
          </a:p>
          <a:p>
            <a:pPr marL="457200" indent="-457200">
              <a:buFontTx/>
              <a:buAutoNum type="arabicPeriod"/>
            </a:pPr>
            <a:r>
              <a:rPr lang="es-CL" sz="2600" dirty="0">
                <a:latin typeface="+mj-lt"/>
                <a:ea typeface="+mj-ea"/>
                <a:cs typeface="+mj-cs"/>
              </a:rPr>
              <a:t>Plan de Acción Chino</a:t>
            </a:r>
            <a:endParaRPr lang="es-ES" sz="2600" dirty="0">
              <a:latin typeface="+mj-lt"/>
              <a:ea typeface="+mj-ea"/>
              <a:cs typeface="+mj-cs"/>
            </a:endParaRPr>
          </a:p>
        </p:txBody>
      </p:sp>
      <p:sp>
        <p:nvSpPr>
          <p:cNvPr id="5" name="CuadroTexto 4">
            <a:extLst>
              <a:ext uri="{FF2B5EF4-FFF2-40B4-BE49-F238E27FC236}">
                <a16:creationId xmlns:a16="http://schemas.microsoft.com/office/drawing/2014/main" id="{15341E91-441A-56C4-C554-CAFFF15110EC}"/>
              </a:ext>
            </a:extLst>
          </p:cNvPr>
          <p:cNvSpPr txBox="1"/>
          <p:nvPr/>
        </p:nvSpPr>
        <p:spPr>
          <a:xfrm>
            <a:off x="4536973" y="638195"/>
            <a:ext cx="7175404" cy="492443"/>
          </a:xfrm>
          <a:prstGeom prst="rect">
            <a:avLst/>
          </a:prstGeom>
          <a:noFill/>
        </p:spPr>
        <p:txBody>
          <a:bodyPr wrap="square">
            <a:spAutoFit/>
          </a:bodyPr>
          <a:lstStyle/>
          <a:p>
            <a:r>
              <a:rPr lang="es-ES" sz="2600" b="1" i="1" dirty="0">
                <a:solidFill>
                  <a:schemeClr val="accent3">
                    <a:lumMod val="40000"/>
                    <a:lumOff val="60000"/>
                  </a:schemeClr>
                </a:solidFill>
                <a:latin typeface="+mj-lt"/>
                <a:ea typeface="+mj-ea"/>
                <a:cs typeface="+mj-cs"/>
              </a:rPr>
              <a:t>	</a:t>
            </a:r>
            <a:r>
              <a:rPr lang="es-ES" sz="2600" b="1" i="1" dirty="0">
                <a:solidFill>
                  <a:srgbClr val="FFFF00"/>
                </a:solidFill>
                <a:latin typeface="+mj-lt"/>
                <a:ea typeface="+mj-ea"/>
                <a:cs typeface="+mj-cs"/>
              </a:rPr>
              <a:t>Medidas Implementadas por el Gobierno Chino</a:t>
            </a:r>
          </a:p>
        </p:txBody>
      </p:sp>
      <p:sp>
        <p:nvSpPr>
          <p:cNvPr id="4" name="Título 1">
            <a:extLst>
              <a:ext uri="{FF2B5EF4-FFF2-40B4-BE49-F238E27FC236}">
                <a16:creationId xmlns:a16="http://schemas.microsoft.com/office/drawing/2014/main" id="{CE5C9E8A-F41C-D9CD-6178-3ACB7ECFABD4}"/>
              </a:ext>
            </a:extLst>
          </p:cNvPr>
          <p:cNvSpPr txBox="1">
            <a:spLocks/>
          </p:cNvSpPr>
          <p:nvPr/>
        </p:nvSpPr>
        <p:spPr>
          <a:xfrm>
            <a:off x="168700" y="19156"/>
            <a:ext cx="3398827" cy="1473086"/>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s-ES" sz="3600" b="1" dirty="0">
                <a:solidFill>
                  <a:schemeClr val="accent3">
                    <a:lumMod val="40000"/>
                    <a:lumOff val="60000"/>
                  </a:schemeClr>
                </a:solidFill>
              </a:rPr>
              <a:t>Redes de </a:t>
            </a:r>
          </a:p>
          <a:p>
            <a:pPr algn="ctr"/>
            <a:r>
              <a:rPr lang="es-ES" sz="3600" b="1" dirty="0">
                <a:solidFill>
                  <a:schemeClr val="accent3">
                    <a:lumMod val="40000"/>
                    <a:lumOff val="60000"/>
                  </a:schemeClr>
                </a:solidFill>
              </a:rPr>
              <a:t>Carga de </a:t>
            </a:r>
          </a:p>
          <a:p>
            <a:pPr algn="ctr"/>
            <a:r>
              <a:rPr lang="es-ES" sz="3600" b="1" dirty="0">
                <a:solidFill>
                  <a:schemeClr val="accent3">
                    <a:lumMod val="40000"/>
                    <a:lumOff val="60000"/>
                  </a:schemeClr>
                </a:solidFill>
              </a:rPr>
              <a:t>Vehículos</a:t>
            </a:r>
          </a:p>
          <a:p>
            <a:pPr algn="ctr"/>
            <a:endParaRPr lang="en-US" sz="3600" b="1" dirty="0">
              <a:solidFill>
                <a:schemeClr val="accent3">
                  <a:lumMod val="40000"/>
                  <a:lumOff val="60000"/>
                </a:schemeClr>
              </a:solidFill>
            </a:endParaRPr>
          </a:p>
        </p:txBody>
      </p:sp>
    </p:spTree>
    <p:extLst>
      <p:ext uri="{BB962C8B-B14F-4D97-AF65-F5344CB8AC3E}">
        <p14:creationId xmlns:p14="http://schemas.microsoft.com/office/powerpoint/2010/main" val="157334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0738339-09C4-4FCD-0099-CE4136D1F609}"/>
              </a:ext>
            </a:extLst>
          </p:cNvPr>
          <p:cNvGrpSpPr/>
          <p:nvPr/>
        </p:nvGrpSpPr>
        <p:grpSpPr>
          <a:xfrm>
            <a:off x="923576" y="244848"/>
            <a:ext cx="3856331" cy="1501222"/>
            <a:chOff x="7912205" y="244848"/>
            <a:chExt cx="3856331" cy="1501222"/>
          </a:xfrm>
        </p:grpSpPr>
        <p:sp>
          <p:nvSpPr>
            <p:cNvPr id="9" name="Oval 8">
              <a:extLst>
                <a:ext uri="{FF2B5EF4-FFF2-40B4-BE49-F238E27FC236}">
                  <a16:creationId xmlns:a16="http://schemas.microsoft.com/office/drawing/2014/main" id="{A7BF703F-4670-866F-D696-D03AA667DA43}"/>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11">
              <a:extLst>
                <a:ext uri="{FF2B5EF4-FFF2-40B4-BE49-F238E27FC236}">
                  <a16:creationId xmlns:a16="http://schemas.microsoft.com/office/drawing/2014/main" id="{2E11BB08-A7DD-525F-F680-2E8972180C15}"/>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Oval 12">
              <a:extLst>
                <a:ext uri="{FF2B5EF4-FFF2-40B4-BE49-F238E27FC236}">
                  <a16:creationId xmlns:a16="http://schemas.microsoft.com/office/drawing/2014/main" id="{2608232B-7B52-C7BC-3776-B2882C3C6307}"/>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pic>
        <p:nvPicPr>
          <p:cNvPr id="8" name="Picture 16" descr="Eco Car Line Circle Background Icon 6974484 Vector Art at Vecteezy">
            <a:extLst>
              <a:ext uri="{FF2B5EF4-FFF2-40B4-BE49-F238E27FC236}">
                <a16:creationId xmlns:a16="http://schemas.microsoft.com/office/drawing/2014/main" id="{D0E632C1-B7AD-7C43-29F5-D3F0B3FFA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356" y="337975"/>
            <a:ext cx="1307944" cy="1307944"/>
          </a:xfrm>
          <a:prstGeom prst="ellipse">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BA3AC8BD-E95F-98F6-342E-12F28A785995}"/>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10" name="Picture 9" descr="2,185 Chile Flag Button Images, Stock Photos &amp; Vectors ...">
            <a:extLst>
              <a:ext uri="{FF2B5EF4-FFF2-40B4-BE49-F238E27FC236}">
                <a16:creationId xmlns:a16="http://schemas.microsoft.com/office/drawing/2014/main" id="{6FD209AC-855A-278A-B5F8-A43DB72B4999}"/>
              </a:ext>
            </a:extLst>
          </p:cNvPr>
          <p:cNvPicPr>
            <a:picLocks noChangeAspect="1"/>
          </p:cNvPicPr>
          <p:nvPr/>
        </p:nvPicPr>
        <p:blipFill rotWithShape="1">
          <a:blip r:embed="rId4">
            <a:extLst>
              <a:ext uri="{28A0092B-C50C-407E-A947-70E740481C1C}">
                <a14:useLocalDpi xmlns:a14="http://schemas.microsoft.com/office/drawing/2010/main" val="0"/>
              </a:ext>
            </a:extLst>
          </a:blip>
          <a:srcRect l="13511" t="13361" r="13911" b="19795"/>
          <a:stretch/>
        </p:blipFill>
        <p:spPr bwMode="auto">
          <a:xfrm>
            <a:off x="9347330" y="378571"/>
            <a:ext cx="1253399" cy="1242438"/>
          </a:xfrm>
          <a:prstGeom prst="ellipse">
            <a:avLst/>
          </a:prstGeom>
          <a:noFill/>
          <a:ln>
            <a:noFill/>
          </a:ln>
          <a:extLst>
            <a:ext uri="{53640926-AAD7-44D8-BBD7-CCE9431645EC}">
              <a14:shadowObscured xmlns:a14="http://schemas.microsoft.com/office/drawing/2010/main"/>
            </a:ext>
          </a:extLst>
        </p:spPr>
      </p:pic>
      <p:sp>
        <p:nvSpPr>
          <p:cNvPr id="11" name="Oval 10">
            <a:extLst>
              <a:ext uri="{FF2B5EF4-FFF2-40B4-BE49-F238E27FC236}">
                <a16:creationId xmlns:a16="http://schemas.microsoft.com/office/drawing/2014/main" id="{E53B4620-B82C-16B1-63A9-1613FE45CA6C}"/>
              </a:ext>
            </a:extLst>
          </p:cNvPr>
          <p:cNvSpPr/>
          <p:nvPr/>
        </p:nvSpPr>
        <p:spPr>
          <a:xfrm>
            <a:off x="9202704" y="276676"/>
            <a:ext cx="1574609" cy="150122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8" name="Título 1">
            <a:extLst>
              <a:ext uri="{FF2B5EF4-FFF2-40B4-BE49-F238E27FC236}">
                <a16:creationId xmlns:a16="http://schemas.microsoft.com/office/drawing/2014/main" id="{C124C25C-5554-584E-463E-4F739414D101}"/>
              </a:ext>
            </a:extLst>
          </p:cNvPr>
          <p:cNvSpPr txBox="1">
            <a:spLocks/>
          </p:cNvSpPr>
          <p:nvPr/>
        </p:nvSpPr>
        <p:spPr>
          <a:xfrm>
            <a:off x="3758521" y="476900"/>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000" dirty="0">
                <a:solidFill>
                  <a:schemeClr val="tx1"/>
                </a:solidFill>
              </a:rPr>
              <a:t>Lección para Chile</a:t>
            </a:r>
            <a:endParaRPr lang="en-US" sz="4000" dirty="0">
              <a:solidFill>
                <a:schemeClr val="tx1"/>
              </a:solidFill>
            </a:endParaRPr>
          </a:p>
        </p:txBody>
      </p:sp>
      <p:sp>
        <p:nvSpPr>
          <p:cNvPr id="3" name="CuadroTexto 2">
            <a:extLst>
              <a:ext uri="{FF2B5EF4-FFF2-40B4-BE49-F238E27FC236}">
                <a16:creationId xmlns:a16="http://schemas.microsoft.com/office/drawing/2014/main" id="{E5294B4C-A4F4-4E7A-4DF7-BF8328B5745B}"/>
              </a:ext>
            </a:extLst>
          </p:cNvPr>
          <p:cNvSpPr txBox="1"/>
          <p:nvPr/>
        </p:nvSpPr>
        <p:spPr>
          <a:xfrm>
            <a:off x="466381" y="2027281"/>
            <a:ext cx="11259237" cy="4585871"/>
          </a:xfrm>
          <a:prstGeom prst="rect">
            <a:avLst/>
          </a:prstGeom>
          <a:noFill/>
        </p:spPr>
        <p:txBody>
          <a:bodyPr wrap="square">
            <a:spAutoFit/>
          </a:bodyPr>
          <a:lstStyle/>
          <a:p>
            <a:pPr marL="457200" marR="0" indent="-457200" algn="just">
              <a:spcBef>
                <a:spcPts val="0"/>
              </a:spcBef>
              <a:spcAft>
                <a:spcPts val="0"/>
              </a:spcAft>
              <a:buFont typeface="Arial" panose="020B0604020202020204" pitchFamily="34" charset="0"/>
              <a:buChar char="•"/>
            </a:pPr>
            <a:r>
              <a:rPr lang="es-ES" sz="2600" dirty="0">
                <a:latin typeface="+mj-lt"/>
                <a:ea typeface="+mj-ea"/>
                <a:cs typeface="+mj-cs"/>
              </a:rPr>
              <a:t>A pesar de los avances en China, aun la infraestructura de carga va rezagada respecto del creciente uso de VE. Por ello, están utilizado mecanismos PPP.</a:t>
            </a:r>
          </a:p>
          <a:p>
            <a:pPr marL="457200" marR="0" indent="-457200" algn="just">
              <a:spcBef>
                <a:spcPts val="0"/>
              </a:spcBef>
              <a:spcAft>
                <a:spcPts val="0"/>
              </a:spcAft>
              <a:buFont typeface="Arial" panose="020B0604020202020204" pitchFamily="34" charset="0"/>
              <a:buChar char="•"/>
            </a:pPr>
            <a:endParaRPr lang="es-ES" sz="1600" dirty="0">
              <a:latin typeface="+mj-lt"/>
              <a:ea typeface="+mj-ea"/>
              <a:cs typeface="+mj-cs"/>
            </a:endParaRPr>
          </a:p>
          <a:p>
            <a:pPr marL="457200" marR="0" indent="-457200" algn="just">
              <a:spcBef>
                <a:spcPts val="0"/>
              </a:spcBef>
              <a:spcAft>
                <a:spcPts val="0"/>
              </a:spcAft>
              <a:buFont typeface="Arial" panose="020B0604020202020204" pitchFamily="34" charset="0"/>
              <a:buChar char="•"/>
            </a:pPr>
            <a:r>
              <a:rPr lang="es-ES" sz="2600" dirty="0">
                <a:latin typeface="+mj-lt"/>
                <a:ea typeface="+mj-ea"/>
                <a:cs typeface="+mj-cs"/>
              </a:rPr>
              <a:t>Ésta ha sido una herramienta importante para que el gobierno explore modelos comerciales sostenibles en la instalación de redes, particularmente en carreteras y lugares alejados de centros urbanos;</a:t>
            </a:r>
          </a:p>
          <a:p>
            <a:pPr marL="457200" marR="0" indent="-457200" algn="just">
              <a:spcBef>
                <a:spcPts val="0"/>
              </a:spcBef>
              <a:spcAft>
                <a:spcPts val="0"/>
              </a:spcAft>
              <a:buFont typeface="Arial" panose="020B0604020202020204" pitchFamily="34" charset="0"/>
              <a:buChar char="•"/>
            </a:pPr>
            <a:endParaRPr lang="es-ES" sz="1600" dirty="0">
              <a:latin typeface="+mj-lt"/>
              <a:ea typeface="+mj-ea"/>
              <a:cs typeface="+mj-cs"/>
            </a:endParaRPr>
          </a:p>
          <a:p>
            <a:pPr marL="457200" indent="-457200" algn="just">
              <a:buFont typeface="Arial" panose="020B0604020202020204" pitchFamily="34" charset="0"/>
              <a:buChar char="•"/>
            </a:pPr>
            <a:r>
              <a:rPr lang="es-CL" sz="2600" dirty="0">
                <a:latin typeface="+mj-lt"/>
                <a:ea typeface="+mj-ea"/>
                <a:cs typeface="+mj-cs"/>
              </a:rPr>
              <a:t>Su uso no solo reduce la presión financiera del gobierno, sino aprovecha la avanzada experiencia en gestión y eficiencia del sector privado. </a:t>
            </a:r>
          </a:p>
          <a:p>
            <a:pPr marL="457200" indent="-457200" algn="just">
              <a:buFont typeface="Arial" panose="020B0604020202020204" pitchFamily="34" charset="0"/>
              <a:buChar char="•"/>
            </a:pPr>
            <a:endParaRPr lang="es-CL" sz="1600" dirty="0">
              <a:latin typeface="+mj-lt"/>
              <a:ea typeface="+mj-ea"/>
              <a:cs typeface="+mj-cs"/>
            </a:endParaRPr>
          </a:p>
          <a:p>
            <a:pPr marL="457200" marR="0" indent="-457200" algn="just">
              <a:spcBef>
                <a:spcPts val="0"/>
              </a:spcBef>
              <a:spcAft>
                <a:spcPts val="0"/>
              </a:spcAft>
              <a:buFont typeface="Arial" panose="020B0604020202020204" pitchFamily="34" charset="0"/>
              <a:buChar char="•"/>
            </a:pPr>
            <a:r>
              <a:rPr lang="es-CL" sz="2600" dirty="0">
                <a:latin typeface="+mj-lt"/>
                <a:ea typeface="+mj-ea"/>
                <a:cs typeface="+mj-cs"/>
              </a:rPr>
              <a:t>Considerar otros participantes, como las automotoras y los agentes inmobiliarios.</a:t>
            </a:r>
            <a:endParaRPr lang="en-US" sz="2600" dirty="0">
              <a:latin typeface="+mj-lt"/>
              <a:ea typeface="+mj-ea"/>
              <a:cs typeface="+mj-cs"/>
            </a:endParaRPr>
          </a:p>
        </p:txBody>
      </p:sp>
      <p:sp>
        <p:nvSpPr>
          <p:cNvPr id="2" name="Título 1">
            <a:extLst>
              <a:ext uri="{FF2B5EF4-FFF2-40B4-BE49-F238E27FC236}">
                <a16:creationId xmlns:a16="http://schemas.microsoft.com/office/drawing/2014/main" id="{63F457DE-DB21-B5BE-47D8-3BD7BF5C40CD}"/>
              </a:ext>
            </a:extLst>
          </p:cNvPr>
          <p:cNvSpPr txBox="1">
            <a:spLocks/>
          </p:cNvSpPr>
          <p:nvPr/>
        </p:nvSpPr>
        <p:spPr>
          <a:xfrm>
            <a:off x="168700" y="19156"/>
            <a:ext cx="3398827" cy="1473086"/>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s-ES" sz="3600" b="1" dirty="0">
                <a:solidFill>
                  <a:schemeClr val="accent3">
                    <a:lumMod val="40000"/>
                    <a:lumOff val="60000"/>
                  </a:schemeClr>
                </a:solidFill>
              </a:rPr>
              <a:t>Redes de </a:t>
            </a:r>
          </a:p>
          <a:p>
            <a:pPr algn="ctr"/>
            <a:r>
              <a:rPr lang="es-ES" sz="3600" b="1" dirty="0">
                <a:solidFill>
                  <a:schemeClr val="accent3">
                    <a:lumMod val="40000"/>
                    <a:lumOff val="60000"/>
                  </a:schemeClr>
                </a:solidFill>
              </a:rPr>
              <a:t>Carga de </a:t>
            </a:r>
          </a:p>
          <a:p>
            <a:pPr algn="ctr"/>
            <a:r>
              <a:rPr lang="es-ES" sz="3600" b="1" dirty="0">
                <a:solidFill>
                  <a:schemeClr val="accent3">
                    <a:lumMod val="40000"/>
                    <a:lumOff val="60000"/>
                  </a:schemeClr>
                </a:solidFill>
              </a:rPr>
              <a:t>Vehículos</a:t>
            </a:r>
          </a:p>
          <a:p>
            <a:pPr algn="ctr"/>
            <a:endParaRPr lang="en-US" sz="3600" b="1" dirty="0">
              <a:solidFill>
                <a:schemeClr val="accent3">
                  <a:lumMod val="40000"/>
                  <a:lumOff val="60000"/>
                </a:schemeClr>
              </a:solidFill>
            </a:endParaRPr>
          </a:p>
        </p:txBody>
      </p:sp>
    </p:spTree>
    <p:extLst>
      <p:ext uri="{BB962C8B-B14F-4D97-AF65-F5344CB8AC3E}">
        <p14:creationId xmlns:p14="http://schemas.microsoft.com/office/powerpoint/2010/main" val="6819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4777E6-780F-F360-471F-B213A53BE132}"/>
              </a:ext>
            </a:extLst>
          </p:cNvPr>
          <p:cNvPicPr>
            <a:picLocks noChangeAspect="1"/>
          </p:cNvPicPr>
          <p:nvPr/>
        </p:nvPicPr>
        <p:blipFill rotWithShape="1">
          <a:blip r:embed="rId2">
            <a:alphaModFix amt="12000"/>
            <a:grayscl/>
          </a:blip>
          <a:srcRect t="14043" b="12984"/>
          <a:stretch/>
        </p:blipFill>
        <p:spPr>
          <a:xfrm>
            <a:off x="20" y="0"/>
            <a:ext cx="12191980" cy="5938683"/>
          </a:xfrm>
          <a:prstGeom prst="rect">
            <a:avLst/>
          </a:prstGeom>
          <a:effectLst>
            <a:reflection blurRad="38100" stA="55000" endPos="15000" dir="5400000" sy="-100000" algn="bl" rotWithShape="0"/>
          </a:effectLst>
        </p:spPr>
      </p:pic>
      <p:sp>
        <p:nvSpPr>
          <p:cNvPr id="3" name="Marcador de texto 2">
            <a:extLst>
              <a:ext uri="{FF2B5EF4-FFF2-40B4-BE49-F238E27FC236}">
                <a16:creationId xmlns:a16="http://schemas.microsoft.com/office/drawing/2014/main" id="{27552B99-B1E8-6D02-834D-8FD090267F83}"/>
              </a:ext>
            </a:extLst>
          </p:cNvPr>
          <p:cNvSpPr>
            <a:spLocks noGrp="1"/>
          </p:cNvSpPr>
          <p:nvPr>
            <p:ph type="body" sz="half" idx="2"/>
          </p:nvPr>
        </p:nvSpPr>
        <p:spPr>
          <a:xfrm>
            <a:off x="446814" y="2041840"/>
            <a:ext cx="10800108" cy="4351338"/>
          </a:xfrm>
        </p:spPr>
        <p:txBody>
          <a:bodyPr vert="horz" lIns="91440" tIns="45720" rIns="91440" bIns="45720" rtlCol="0" anchor="t">
            <a:normAutofit lnSpcReduction="10000"/>
          </a:bodyPr>
          <a:lstStyle/>
          <a:p>
            <a:pPr marL="342900" indent="-342900" algn="just" fontAlgn="base">
              <a:buFont typeface="Wingdings" panose="05000000000000000000" pitchFamily="2" charset="2"/>
              <a:buChar char="§"/>
            </a:pPr>
            <a:r>
              <a:rPr lang="es-C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Representan en promedio, más del 90% del total empresas y  60 - 70% del empleo. </a:t>
            </a:r>
          </a:p>
          <a:p>
            <a:pPr marL="342900" indent="-342900" algn="just" fontAlgn="base">
              <a:buFont typeface="Wingdings" panose="05000000000000000000" pitchFamily="2" charset="2"/>
              <a:buChar char="§"/>
            </a:pPr>
            <a:r>
              <a:rPr lang="es-CL"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
            </a:r>
            <a:r>
              <a:rPr lang="es-C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rima la informalidad</a:t>
            </a:r>
          </a:p>
          <a:p>
            <a:pPr marL="342900" indent="-342900" algn="just" fontAlgn="base">
              <a:buFont typeface="Wingdings" panose="05000000000000000000" pitchFamily="2" charset="2"/>
              <a:buChar char="§"/>
            </a:pPr>
            <a:r>
              <a:rPr lang="es-CL"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El e</a:t>
            </a:r>
            <a:r>
              <a:rPr lang="es-C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mpleo es en sectores con bajos niveles de productividad, agravado por la falta de capacitación en tecnologías y digitalización </a:t>
            </a:r>
          </a:p>
          <a:p>
            <a:pPr marL="342900" indent="-342900" algn="just" fontAlgn="base">
              <a:buFont typeface="Wingdings" panose="05000000000000000000" pitchFamily="2" charset="2"/>
              <a:buChar char="§"/>
            </a:pPr>
            <a:r>
              <a:rPr lang="es-C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Las PYME suelen pagar a sus empleados un 20% menos que las grandes empresas.</a:t>
            </a:r>
          </a:p>
          <a:p>
            <a:pPr marR="0" algn="just" fontAlgn="base"/>
            <a:endParaRPr lang="es-CL" sz="1000" b="1" i="1" dirty="0">
              <a:solidFill>
                <a:srgbClr val="FFFF00"/>
              </a:solidFill>
              <a:latin typeface="Calibri" panose="020F0502020204030204" pitchFamily="34" charset="0"/>
              <a:cs typeface="Times New Roman" panose="02020603050405020304" pitchFamily="18" charset="0"/>
            </a:endParaRPr>
          </a:p>
          <a:p>
            <a:pPr marR="0" algn="just" fontAlgn="base"/>
            <a:r>
              <a:rPr lang="es-CL" sz="2400" b="1" i="1" dirty="0">
                <a:solidFill>
                  <a:srgbClr val="FFFF00"/>
                </a:solidFill>
                <a:latin typeface="Calibri" panose="020F0502020204030204" pitchFamily="34" charset="0"/>
                <a:cs typeface="Times New Roman" panose="02020603050405020304" pitchFamily="18" charset="0"/>
              </a:rPr>
              <a:t>En Asia la historia se repite</a:t>
            </a:r>
          </a:p>
          <a:p>
            <a:pPr marL="342900" marR="0" indent="-342900" algn="just" fontAlgn="base">
              <a:buFont typeface="Wingdings" panose="05000000000000000000" pitchFamily="2" charset="2"/>
              <a:buChar char="ü"/>
            </a:pPr>
            <a:r>
              <a:rPr lang="es-CL" sz="2400" dirty="0">
                <a:solidFill>
                  <a:schemeClr val="tx1"/>
                </a:solidFill>
                <a:latin typeface="Calibri" panose="020F0502020204030204" pitchFamily="34" charset="0"/>
                <a:cs typeface="Times New Roman" panose="02020603050405020304" pitchFamily="18" charset="0"/>
              </a:rPr>
              <a:t>Más del 98% del total de empresas: contribuyen entre 17% - 50% del PIB dependiendo del nivel de ingresos del país.</a:t>
            </a:r>
          </a:p>
          <a:p>
            <a:pPr marL="342900" marR="0" indent="-342900" algn="just" fontAlgn="base">
              <a:buFont typeface="Wingdings" panose="05000000000000000000" pitchFamily="2" charset="2"/>
              <a:buChar char="ü"/>
            </a:pPr>
            <a:r>
              <a:rPr lang="es-ES" sz="2400" dirty="0">
                <a:solidFill>
                  <a:schemeClr val="tx1"/>
                </a:solidFill>
                <a:latin typeface="Calibri" panose="020F0502020204030204" pitchFamily="34" charset="0"/>
                <a:cs typeface="Times New Roman" panose="02020603050405020304" pitchFamily="18" charset="0"/>
              </a:rPr>
              <a:t>En ASEAN, las PYMEs representan entre el 52 % y el 97 % del empleo total, y contribuyen entre el 30 % y el 53 % del PIB. </a:t>
            </a:r>
            <a:endParaRPr lang="en-US" sz="2400" dirty="0">
              <a:solidFill>
                <a:schemeClr val="tx1"/>
              </a:solidFill>
            </a:endParaRPr>
          </a:p>
        </p:txBody>
      </p:sp>
      <p:grpSp>
        <p:nvGrpSpPr>
          <p:cNvPr id="8" name="Group 7">
            <a:extLst>
              <a:ext uri="{FF2B5EF4-FFF2-40B4-BE49-F238E27FC236}">
                <a16:creationId xmlns:a16="http://schemas.microsoft.com/office/drawing/2014/main" id="{C4AEF671-B7F6-76D7-DC80-E7885EB4147D}"/>
              </a:ext>
            </a:extLst>
          </p:cNvPr>
          <p:cNvGrpSpPr/>
          <p:nvPr/>
        </p:nvGrpSpPr>
        <p:grpSpPr>
          <a:xfrm>
            <a:off x="923576" y="244848"/>
            <a:ext cx="3856331" cy="1501222"/>
            <a:chOff x="7912205" y="244848"/>
            <a:chExt cx="3856331" cy="1501222"/>
          </a:xfrm>
        </p:grpSpPr>
        <p:sp>
          <p:nvSpPr>
            <p:cNvPr id="9" name="Oval 8">
              <a:extLst>
                <a:ext uri="{FF2B5EF4-FFF2-40B4-BE49-F238E27FC236}">
                  <a16:creationId xmlns:a16="http://schemas.microsoft.com/office/drawing/2014/main" id="{C4BB0C78-10C1-EEF1-34C3-F4A32814A580}"/>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angle 9">
              <a:extLst>
                <a:ext uri="{FF2B5EF4-FFF2-40B4-BE49-F238E27FC236}">
                  <a16:creationId xmlns:a16="http://schemas.microsoft.com/office/drawing/2014/main" id="{5DB4A273-8513-4113-476F-7435CBECA0EB}"/>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Oval 10">
              <a:extLst>
                <a:ext uri="{FF2B5EF4-FFF2-40B4-BE49-F238E27FC236}">
                  <a16:creationId xmlns:a16="http://schemas.microsoft.com/office/drawing/2014/main" id="{BE1E40D3-454B-60E5-985F-475E506018C1}"/>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2" name="Oval 11">
            <a:extLst>
              <a:ext uri="{FF2B5EF4-FFF2-40B4-BE49-F238E27FC236}">
                <a16:creationId xmlns:a16="http://schemas.microsoft.com/office/drawing/2014/main" id="{AA7C2A48-69F5-E7D8-BC8C-4E6B9FA27E1D}"/>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Título 1">
            <a:extLst>
              <a:ext uri="{FF2B5EF4-FFF2-40B4-BE49-F238E27FC236}">
                <a16:creationId xmlns:a16="http://schemas.microsoft.com/office/drawing/2014/main" id="{89354529-D8B4-B228-6E38-CFE0E02B1E4A}"/>
              </a:ext>
            </a:extLst>
          </p:cNvPr>
          <p:cNvSpPr txBox="1">
            <a:spLocks/>
          </p:cNvSpPr>
          <p:nvPr/>
        </p:nvSpPr>
        <p:spPr>
          <a:xfrm>
            <a:off x="-1" y="377163"/>
            <a:ext cx="8232949"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3600" dirty="0">
                <a:solidFill>
                  <a:schemeClr val="accent3">
                    <a:lumMod val="40000"/>
                    <a:lumOff val="60000"/>
                  </a:schemeClr>
                </a:solidFill>
              </a:rPr>
              <a:t>PYMEs</a:t>
            </a:r>
          </a:p>
          <a:p>
            <a:endParaRPr lang="en-US" sz="3600" dirty="0">
              <a:solidFill>
                <a:schemeClr val="accent3">
                  <a:lumMod val="40000"/>
                  <a:lumOff val="60000"/>
                </a:schemeClr>
              </a:solidFill>
            </a:endParaRPr>
          </a:p>
        </p:txBody>
      </p:sp>
      <p:sp>
        <p:nvSpPr>
          <p:cNvPr id="14" name="Título 1">
            <a:extLst>
              <a:ext uri="{FF2B5EF4-FFF2-40B4-BE49-F238E27FC236}">
                <a16:creationId xmlns:a16="http://schemas.microsoft.com/office/drawing/2014/main" id="{60C382F6-93B0-BBC2-7ED5-A4D3A25E9A70}"/>
              </a:ext>
            </a:extLst>
          </p:cNvPr>
          <p:cNvSpPr txBox="1">
            <a:spLocks/>
          </p:cNvSpPr>
          <p:nvPr/>
        </p:nvSpPr>
        <p:spPr>
          <a:xfrm>
            <a:off x="-236939" y="828099"/>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000" dirty="0">
                <a:solidFill>
                  <a:schemeClr val="accent3">
                    <a:lumMod val="40000"/>
                    <a:lumOff val="60000"/>
                  </a:schemeClr>
                </a:solidFill>
              </a:rPr>
              <a:t>en Asia</a:t>
            </a:r>
            <a:endParaRPr lang="en-US" sz="4000" dirty="0">
              <a:solidFill>
                <a:schemeClr val="accent3">
                  <a:lumMod val="40000"/>
                  <a:lumOff val="60000"/>
                </a:schemeClr>
              </a:solidFill>
            </a:endParaRPr>
          </a:p>
        </p:txBody>
      </p:sp>
      <p:pic>
        <p:nvPicPr>
          <p:cNvPr id="15" name="Picture 14" descr="Sme - Free user icons">
            <a:extLst>
              <a:ext uri="{FF2B5EF4-FFF2-40B4-BE49-F238E27FC236}">
                <a16:creationId xmlns:a16="http://schemas.microsoft.com/office/drawing/2014/main" id="{92593939-D6F8-14F3-782F-AE86F9F66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463" y="418568"/>
            <a:ext cx="1132119" cy="1132119"/>
          </a:xfrm>
          <a:prstGeom prst="ellipse">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019F0242-88AB-5A96-2E0C-2BF0A0F5E877}"/>
              </a:ext>
            </a:extLst>
          </p:cNvPr>
          <p:cNvSpPr txBox="1"/>
          <p:nvPr/>
        </p:nvSpPr>
        <p:spPr>
          <a:xfrm>
            <a:off x="5216839" y="470538"/>
            <a:ext cx="6276108" cy="1200329"/>
          </a:xfrm>
          <a:prstGeom prst="rect">
            <a:avLst/>
          </a:prstGeom>
          <a:noFill/>
        </p:spPr>
        <p:txBody>
          <a:bodyPr wrap="square">
            <a:spAutoFit/>
          </a:bodyPr>
          <a:lstStyle/>
          <a:p>
            <a:pPr marR="0" algn="just" fontAlgn="base"/>
            <a:r>
              <a:rPr lang="es-CL" sz="2400" b="1"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Las PYME son esenciales para el crecimiento inclusivo y sostenible de los países, impulsan el desarrollo, la economía y el empleo.</a:t>
            </a:r>
          </a:p>
        </p:txBody>
      </p:sp>
    </p:spTree>
    <p:extLst>
      <p:ext uri="{BB962C8B-B14F-4D97-AF65-F5344CB8AC3E}">
        <p14:creationId xmlns:p14="http://schemas.microsoft.com/office/powerpoint/2010/main" val="365563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0738339-09C4-4FCD-0099-CE4136D1F609}"/>
              </a:ext>
            </a:extLst>
          </p:cNvPr>
          <p:cNvGrpSpPr/>
          <p:nvPr/>
        </p:nvGrpSpPr>
        <p:grpSpPr>
          <a:xfrm>
            <a:off x="923576" y="244848"/>
            <a:ext cx="3856331" cy="1501222"/>
            <a:chOff x="7912205" y="244848"/>
            <a:chExt cx="3856331" cy="1501222"/>
          </a:xfrm>
        </p:grpSpPr>
        <p:sp>
          <p:nvSpPr>
            <p:cNvPr id="9" name="Oval 8">
              <a:extLst>
                <a:ext uri="{FF2B5EF4-FFF2-40B4-BE49-F238E27FC236}">
                  <a16:creationId xmlns:a16="http://schemas.microsoft.com/office/drawing/2014/main" id="{A7BF703F-4670-866F-D696-D03AA667DA43}"/>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11">
              <a:extLst>
                <a:ext uri="{FF2B5EF4-FFF2-40B4-BE49-F238E27FC236}">
                  <a16:creationId xmlns:a16="http://schemas.microsoft.com/office/drawing/2014/main" id="{2E11BB08-A7DD-525F-F680-2E8972180C15}"/>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Oval 12">
              <a:extLst>
                <a:ext uri="{FF2B5EF4-FFF2-40B4-BE49-F238E27FC236}">
                  <a16:creationId xmlns:a16="http://schemas.microsoft.com/office/drawing/2014/main" id="{2608232B-7B52-C7BC-3776-B2882C3C6307}"/>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5" name="Oval 14">
            <a:extLst>
              <a:ext uri="{FF2B5EF4-FFF2-40B4-BE49-F238E27FC236}">
                <a16:creationId xmlns:a16="http://schemas.microsoft.com/office/drawing/2014/main" id="{BA3AC8BD-E95F-98F6-342E-12F28A785995}"/>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 name="Título 1">
            <a:extLst>
              <a:ext uri="{FF2B5EF4-FFF2-40B4-BE49-F238E27FC236}">
                <a16:creationId xmlns:a16="http://schemas.microsoft.com/office/drawing/2014/main" id="{6955D48E-0C80-68F9-3290-4AEAA811CE78}"/>
              </a:ext>
            </a:extLst>
          </p:cNvPr>
          <p:cNvSpPr txBox="1">
            <a:spLocks/>
          </p:cNvSpPr>
          <p:nvPr/>
        </p:nvSpPr>
        <p:spPr>
          <a:xfrm>
            <a:off x="-1" y="377163"/>
            <a:ext cx="8232949"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3600" dirty="0">
                <a:solidFill>
                  <a:schemeClr val="accent3">
                    <a:lumMod val="40000"/>
                    <a:lumOff val="60000"/>
                  </a:schemeClr>
                </a:solidFill>
              </a:rPr>
              <a:t>PYMEs</a:t>
            </a:r>
          </a:p>
          <a:p>
            <a:endParaRPr lang="en-US" sz="3600" dirty="0">
              <a:solidFill>
                <a:schemeClr val="accent3">
                  <a:lumMod val="40000"/>
                  <a:lumOff val="60000"/>
                </a:schemeClr>
              </a:solidFill>
            </a:endParaRPr>
          </a:p>
        </p:txBody>
      </p:sp>
      <p:sp>
        <p:nvSpPr>
          <p:cNvPr id="4" name="Título 1">
            <a:extLst>
              <a:ext uri="{FF2B5EF4-FFF2-40B4-BE49-F238E27FC236}">
                <a16:creationId xmlns:a16="http://schemas.microsoft.com/office/drawing/2014/main" id="{243EA224-28A1-24B4-53F3-F1ECE87A0B22}"/>
              </a:ext>
            </a:extLst>
          </p:cNvPr>
          <p:cNvSpPr txBox="1">
            <a:spLocks/>
          </p:cNvSpPr>
          <p:nvPr/>
        </p:nvSpPr>
        <p:spPr>
          <a:xfrm>
            <a:off x="-236939" y="828099"/>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000" dirty="0">
                <a:solidFill>
                  <a:schemeClr val="accent3">
                    <a:lumMod val="40000"/>
                    <a:lumOff val="60000"/>
                  </a:schemeClr>
                </a:solidFill>
              </a:rPr>
              <a:t>en Asia</a:t>
            </a:r>
            <a:endParaRPr lang="en-US" sz="4000" dirty="0">
              <a:solidFill>
                <a:schemeClr val="accent3">
                  <a:lumMod val="40000"/>
                  <a:lumOff val="60000"/>
                </a:schemeClr>
              </a:solidFill>
            </a:endParaRPr>
          </a:p>
        </p:txBody>
      </p:sp>
      <p:pic>
        <p:nvPicPr>
          <p:cNvPr id="2" name="Picture 14" descr="Sme - Free user icons">
            <a:extLst>
              <a:ext uri="{FF2B5EF4-FFF2-40B4-BE49-F238E27FC236}">
                <a16:creationId xmlns:a16="http://schemas.microsoft.com/office/drawing/2014/main" id="{7F13EB0F-3CB0-6676-682E-B97E0C53C5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463" y="418568"/>
            <a:ext cx="1132119" cy="1132119"/>
          </a:xfrm>
          <a:prstGeom prst="ellipse">
            <a:avLst/>
          </a:prstGeom>
          <a:noFill/>
          <a:extLst>
            <a:ext uri="{909E8E84-426E-40DD-AFC4-6F175D3DCCD1}">
              <a14:hiddenFill xmlns:a14="http://schemas.microsoft.com/office/drawing/2010/main">
                <a:solidFill>
                  <a:srgbClr val="FFFFFF"/>
                </a:solidFill>
              </a14:hiddenFill>
            </a:ext>
          </a:extLst>
        </p:spPr>
      </p:pic>
      <p:sp>
        <p:nvSpPr>
          <p:cNvPr id="5" name="TextBox 15">
            <a:extLst>
              <a:ext uri="{FF2B5EF4-FFF2-40B4-BE49-F238E27FC236}">
                <a16:creationId xmlns:a16="http://schemas.microsoft.com/office/drawing/2014/main" id="{7B2D43BE-A100-ACEE-8B8A-144E781CCB48}"/>
              </a:ext>
            </a:extLst>
          </p:cNvPr>
          <p:cNvSpPr txBox="1"/>
          <p:nvPr/>
        </p:nvSpPr>
        <p:spPr>
          <a:xfrm>
            <a:off x="3490462" y="3560607"/>
            <a:ext cx="8366243" cy="3046988"/>
          </a:xfrm>
          <a:prstGeom prst="rect">
            <a:avLst/>
          </a:prstGeom>
          <a:noFill/>
        </p:spPr>
        <p:txBody>
          <a:bodyPr wrap="square">
            <a:spAutoFit/>
          </a:bodyPr>
          <a:lstStyle/>
          <a:p>
            <a:pPr marL="457200" indent="-457200" algn="just">
              <a:buAutoNum type="arabicPeriod"/>
            </a:pPr>
            <a:r>
              <a:rPr lang="es-CL" sz="2400" b="1" dirty="0">
                <a:solidFill>
                  <a:srgbClr val="FFFF00"/>
                </a:solidFill>
                <a:latin typeface="+mj-lt"/>
                <a:ea typeface="+mj-ea"/>
                <a:cs typeface="+mj-cs"/>
              </a:rPr>
              <a:t>Corea:</a:t>
            </a:r>
          </a:p>
          <a:p>
            <a:pPr marL="457200" indent="-457200" algn="just">
              <a:buFont typeface="Wingdings" panose="05000000000000000000" pitchFamily="2" charset="2"/>
              <a:buChar char="ü"/>
            </a:pPr>
            <a:r>
              <a:rPr lang="es-CL" sz="2400" dirty="0">
                <a:latin typeface="+mj-lt"/>
                <a:ea typeface="+mj-ea"/>
                <a:cs typeface="+mj-cs"/>
              </a:rPr>
              <a:t>Creación Ministerio de PYMEs y Startup: Foco crecimiento, innovación, eliminar barreras </a:t>
            </a:r>
          </a:p>
          <a:p>
            <a:pPr marL="457200" indent="-457200" algn="just">
              <a:buFont typeface="Wingdings" panose="05000000000000000000" pitchFamily="2" charset="2"/>
              <a:buChar char="ü"/>
            </a:pPr>
            <a:r>
              <a:rPr lang="es-CL" sz="2400" dirty="0">
                <a:latin typeface="+mj-lt"/>
                <a:ea typeface="+mj-ea"/>
                <a:cs typeface="+mj-cs"/>
              </a:rPr>
              <a:t>Batería de leyes para asegurar que el sistema legal promueva y las fortalezca </a:t>
            </a:r>
          </a:p>
          <a:p>
            <a:pPr marL="457200" indent="-457200" algn="just">
              <a:buFont typeface="Wingdings" panose="05000000000000000000" pitchFamily="2" charset="2"/>
              <a:buChar char="ü"/>
            </a:pPr>
            <a:r>
              <a:rPr lang="es-CL" sz="2400" dirty="0">
                <a:latin typeface="+mj-lt"/>
                <a:ea typeface="+mj-ea"/>
                <a:cs typeface="+mj-cs"/>
              </a:rPr>
              <a:t>Eliminar barreras, marco regulatorio y normativo ad hoc.</a:t>
            </a:r>
          </a:p>
          <a:p>
            <a:pPr marL="457200" indent="-457200" algn="just">
              <a:buFont typeface="Wingdings" panose="05000000000000000000" pitchFamily="2" charset="2"/>
              <a:buChar char="ü"/>
            </a:pPr>
            <a:r>
              <a:rPr lang="es-CL" sz="2400" dirty="0">
                <a:latin typeface="+mj-lt"/>
                <a:ea typeface="+mj-ea"/>
                <a:cs typeface="+mj-cs"/>
              </a:rPr>
              <a:t>Apoyo financiero</a:t>
            </a:r>
          </a:p>
          <a:p>
            <a:pPr marL="457200" indent="-457200" algn="just">
              <a:buFont typeface="Wingdings" panose="05000000000000000000" pitchFamily="2" charset="2"/>
              <a:buChar char="ü"/>
            </a:pPr>
            <a:r>
              <a:rPr lang="es-CL" sz="2400" dirty="0">
                <a:latin typeface="+mj-lt"/>
                <a:ea typeface="+mj-ea"/>
                <a:cs typeface="+mj-cs"/>
              </a:rPr>
              <a:t>Apoyo  especial a las PYMEs</a:t>
            </a:r>
          </a:p>
        </p:txBody>
      </p:sp>
      <p:pic>
        <p:nvPicPr>
          <p:cNvPr id="11" name="Imagen 10" descr="Un dibujo de una persona&#10;&#10;Descripción generada automáticamente con confianza baja">
            <a:extLst>
              <a:ext uri="{FF2B5EF4-FFF2-40B4-BE49-F238E27FC236}">
                <a16:creationId xmlns:a16="http://schemas.microsoft.com/office/drawing/2014/main" id="{5DF33796-D38B-F49D-0E69-56D6EB87005C}"/>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8656" r="35849" b="15926"/>
          <a:stretch/>
        </p:blipFill>
        <p:spPr>
          <a:xfrm>
            <a:off x="335295" y="2306025"/>
            <a:ext cx="2819427" cy="3155885"/>
          </a:xfrm>
          <a:prstGeom prst="rect">
            <a:avLst/>
          </a:prstGeom>
        </p:spPr>
      </p:pic>
      <p:sp>
        <p:nvSpPr>
          <p:cNvPr id="16" name="CuadroTexto 15">
            <a:extLst>
              <a:ext uri="{FF2B5EF4-FFF2-40B4-BE49-F238E27FC236}">
                <a16:creationId xmlns:a16="http://schemas.microsoft.com/office/drawing/2014/main" id="{603E4942-4B91-484A-20EE-C6CBCCF2D48A}"/>
              </a:ext>
            </a:extLst>
          </p:cNvPr>
          <p:cNvSpPr txBox="1"/>
          <p:nvPr/>
        </p:nvSpPr>
        <p:spPr>
          <a:xfrm>
            <a:off x="941467" y="6858000"/>
            <a:ext cx="10309066" cy="230832"/>
          </a:xfrm>
          <a:prstGeom prst="rect">
            <a:avLst/>
          </a:prstGeom>
          <a:noFill/>
        </p:spPr>
        <p:txBody>
          <a:bodyPr wrap="square" rtlCol="0">
            <a:spAutoFit/>
          </a:bodyPr>
          <a:lstStyle/>
          <a:p>
            <a:r>
              <a:rPr lang="en-US" sz="900" dirty="0">
                <a:hlinkClick r:id="rId5" tooltip="https://www.hrconnect.cl/tendencias/5-motivos-para-incorporar-mujeres-y-potenciar-la-innovacion-en-tu-empresa/"/>
              </a:rPr>
              <a:t>Esta</a:t>
            </a:r>
            <a:r>
              <a:rPr lang="en-US" sz="900">
                <a:hlinkClick r:id="rId5" tooltip="https://www.hrconnect.cl/tendencias/5-motivos-para-incorporar-mujeres-y-potenciar-la-innovacion-en-tu-empresa/"/>
              </a:rPr>
              <a:t> foto</a:t>
            </a:r>
            <a:r>
              <a:rPr lang="en-US" sz="900"/>
              <a:t> de Autor desconocido está bajo licencia </a:t>
            </a:r>
            <a:r>
              <a:rPr lang="en-US" sz="900">
                <a:hlinkClick r:id="rId6" tooltip="https://creativecommons.org/licenses/by-nc-nd/3.0/"/>
              </a:rPr>
              <a:t>CC BY-NC-ND</a:t>
            </a:r>
            <a:endParaRPr lang="en-US" sz="900"/>
          </a:p>
        </p:txBody>
      </p:sp>
      <p:sp>
        <p:nvSpPr>
          <p:cNvPr id="17" name="TextBox 15">
            <a:extLst>
              <a:ext uri="{FF2B5EF4-FFF2-40B4-BE49-F238E27FC236}">
                <a16:creationId xmlns:a16="http://schemas.microsoft.com/office/drawing/2014/main" id="{DDD625FF-ED56-2670-D486-3F30A5BDCD9B}"/>
              </a:ext>
            </a:extLst>
          </p:cNvPr>
          <p:cNvSpPr txBox="1"/>
          <p:nvPr/>
        </p:nvSpPr>
        <p:spPr>
          <a:xfrm>
            <a:off x="4958322" y="405868"/>
            <a:ext cx="6898383" cy="3046988"/>
          </a:xfrm>
          <a:prstGeom prst="rect">
            <a:avLst/>
          </a:prstGeom>
          <a:noFill/>
        </p:spPr>
        <p:txBody>
          <a:bodyPr wrap="square">
            <a:spAutoFit/>
          </a:bodyPr>
          <a:lstStyle/>
          <a:p>
            <a:pPr algn="just"/>
            <a:r>
              <a:rPr lang="es-CL" sz="2400" b="1" dirty="0">
                <a:solidFill>
                  <a:srgbClr val="FFFF00"/>
                </a:solidFill>
                <a:latin typeface="+mj-lt"/>
                <a:ea typeface="+mj-ea"/>
                <a:cs typeface="+mj-cs"/>
              </a:rPr>
              <a:t>Las PYMEs en Asia enfrentan desafíos comunes:</a:t>
            </a:r>
          </a:p>
          <a:p>
            <a:pPr marL="342900" indent="-342900" algn="just">
              <a:buFont typeface="Arial" panose="020B0604020202020204" pitchFamily="34" charset="0"/>
              <a:buChar char="•"/>
            </a:pPr>
            <a:r>
              <a:rPr lang="es-CL" sz="2400" dirty="0">
                <a:latin typeface="+mj-lt"/>
                <a:ea typeface="+mj-ea"/>
                <a:cs typeface="+mj-cs"/>
              </a:rPr>
              <a:t>Escasez de mano de obra calificada</a:t>
            </a:r>
            <a:endParaRPr lang="en-US" sz="2400" dirty="0">
              <a:latin typeface="+mj-lt"/>
              <a:ea typeface="+mj-ea"/>
              <a:cs typeface="+mj-cs"/>
            </a:endParaRPr>
          </a:p>
          <a:p>
            <a:pPr marL="342900" indent="-342900" algn="just">
              <a:buFont typeface="Arial" panose="020B0604020202020204" pitchFamily="34" charset="0"/>
              <a:buChar char="•"/>
            </a:pPr>
            <a:r>
              <a:rPr lang="es-CL" sz="2400" dirty="0">
                <a:latin typeface="+mj-lt"/>
                <a:ea typeface="+mj-ea"/>
                <a:cs typeface="+mj-cs"/>
              </a:rPr>
              <a:t>Falta de financiamiento de las PYMEs</a:t>
            </a:r>
            <a:endParaRPr lang="en-US" sz="2400" dirty="0">
              <a:latin typeface="+mj-lt"/>
              <a:ea typeface="+mj-ea"/>
              <a:cs typeface="+mj-cs"/>
            </a:endParaRPr>
          </a:p>
          <a:p>
            <a:pPr marL="342900" indent="-342900" algn="just">
              <a:buFont typeface="Arial" panose="020B0604020202020204" pitchFamily="34" charset="0"/>
              <a:buChar char="•"/>
            </a:pPr>
            <a:r>
              <a:rPr lang="es-CL" sz="2400" dirty="0">
                <a:latin typeface="+mj-lt"/>
                <a:ea typeface="+mj-ea"/>
                <a:cs typeface="+mj-cs"/>
              </a:rPr>
              <a:t>Uso insuficiente de la tecnología de la información</a:t>
            </a:r>
            <a:endParaRPr lang="en-US" sz="2400" dirty="0">
              <a:latin typeface="+mj-lt"/>
              <a:ea typeface="+mj-ea"/>
              <a:cs typeface="+mj-cs"/>
            </a:endParaRPr>
          </a:p>
          <a:p>
            <a:pPr marL="342900" indent="-342900" algn="just">
              <a:buFont typeface="Arial" panose="020B0604020202020204" pitchFamily="34" charset="0"/>
              <a:buChar char="•"/>
            </a:pPr>
            <a:r>
              <a:rPr lang="es-CL" sz="2400" dirty="0">
                <a:latin typeface="+mj-lt"/>
                <a:ea typeface="+mj-ea"/>
                <a:cs typeface="+mj-cs"/>
              </a:rPr>
              <a:t>Falta de apoyo del gobierno</a:t>
            </a:r>
            <a:endParaRPr lang="en-US" sz="2400" dirty="0">
              <a:latin typeface="+mj-lt"/>
              <a:ea typeface="+mj-ea"/>
              <a:cs typeface="+mj-cs"/>
            </a:endParaRPr>
          </a:p>
          <a:p>
            <a:pPr marL="342900" indent="-342900" algn="just">
              <a:buFont typeface="Arial" panose="020B0604020202020204" pitchFamily="34" charset="0"/>
              <a:buChar char="•"/>
            </a:pPr>
            <a:r>
              <a:rPr lang="es-CL" sz="2400" dirty="0">
                <a:latin typeface="+mj-lt"/>
                <a:ea typeface="+mj-ea"/>
                <a:cs typeface="+mj-cs"/>
              </a:rPr>
              <a:t>Competencia de los mercados vecinos</a:t>
            </a:r>
          </a:p>
          <a:p>
            <a:pPr marL="342900" indent="-342900" algn="just">
              <a:buFont typeface="Arial" panose="020B0604020202020204" pitchFamily="34" charset="0"/>
              <a:buChar char="•"/>
            </a:pPr>
            <a:r>
              <a:rPr lang="es-CL" sz="2400" b="1" dirty="0">
                <a:latin typeface="+mj-lt"/>
                <a:ea typeface="+mj-ea"/>
                <a:cs typeface="+mj-cs"/>
              </a:rPr>
              <a:t>2 casos destacables de políticas de apoyo: Corea y Singapur.</a:t>
            </a:r>
          </a:p>
        </p:txBody>
      </p:sp>
    </p:spTree>
    <p:extLst>
      <p:ext uri="{BB962C8B-B14F-4D97-AF65-F5344CB8AC3E}">
        <p14:creationId xmlns:p14="http://schemas.microsoft.com/office/powerpoint/2010/main" val="357441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0738339-09C4-4FCD-0099-CE4136D1F609}"/>
              </a:ext>
            </a:extLst>
          </p:cNvPr>
          <p:cNvGrpSpPr/>
          <p:nvPr/>
        </p:nvGrpSpPr>
        <p:grpSpPr>
          <a:xfrm>
            <a:off x="923576" y="244848"/>
            <a:ext cx="3856331" cy="1501222"/>
            <a:chOff x="7912205" y="244848"/>
            <a:chExt cx="3856331" cy="1501222"/>
          </a:xfrm>
        </p:grpSpPr>
        <p:sp>
          <p:nvSpPr>
            <p:cNvPr id="9" name="Oval 8">
              <a:extLst>
                <a:ext uri="{FF2B5EF4-FFF2-40B4-BE49-F238E27FC236}">
                  <a16:creationId xmlns:a16="http://schemas.microsoft.com/office/drawing/2014/main" id="{A7BF703F-4670-866F-D696-D03AA667DA43}"/>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11">
              <a:extLst>
                <a:ext uri="{FF2B5EF4-FFF2-40B4-BE49-F238E27FC236}">
                  <a16:creationId xmlns:a16="http://schemas.microsoft.com/office/drawing/2014/main" id="{2E11BB08-A7DD-525F-F680-2E8972180C15}"/>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Oval 12">
              <a:extLst>
                <a:ext uri="{FF2B5EF4-FFF2-40B4-BE49-F238E27FC236}">
                  <a16:creationId xmlns:a16="http://schemas.microsoft.com/office/drawing/2014/main" id="{2608232B-7B52-C7BC-3776-B2882C3C6307}"/>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5" name="Oval 14">
            <a:extLst>
              <a:ext uri="{FF2B5EF4-FFF2-40B4-BE49-F238E27FC236}">
                <a16:creationId xmlns:a16="http://schemas.microsoft.com/office/drawing/2014/main" id="{BA3AC8BD-E95F-98F6-342E-12F28A785995}"/>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 name="Título 1">
            <a:extLst>
              <a:ext uri="{FF2B5EF4-FFF2-40B4-BE49-F238E27FC236}">
                <a16:creationId xmlns:a16="http://schemas.microsoft.com/office/drawing/2014/main" id="{6955D48E-0C80-68F9-3290-4AEAA811CE78}"/>
              </a:ext>
            </a:extLst>
          </p:cNvPr>
          <p:cNvSpPr txBox="1">
            <a:spLocks/>
          </p:cNvSpPr>
          <p:nvPr/>
        </p:nvSpPr>
        <p:spPr>
          <a:xfrm>
            <a:off x="-1" y="377163"/>
            <a:ext cx="8232949"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3600" dirty="0">
                <a:solidFill>
                  <a:schemeClr val="accent3">
                    <a:lumMod val="40000"/>
                    <a:lumOff val="60000"/>
                  </a:schemeClr>
                </a:solidFill>
              </a:rPr>
              <a:t>PYMEs</a:t>
            </a:r>
          </a:p>
          <a:p>
            <a:endParaRPr lang="en-US" sz="3600" dirty="0">
              <a:solidFill>
                <a:schemeClr val="accent3">
                  <a:lumMod val="40000"/>
                  <a:lumOff val="60000"/>
                </a:schemeClr>
              </a:solidFill>
            </a:endParaRPr>
          </a:p>
        </p:txBody>
      </p:sp>
      <p:sp>
        <p:nvSpPr>
          <p:cNvPr id="4" name="Título 1">
            <a:extLst>
              <a:ext uri="{FF2B5EF4-FFF2-40B4-BE49-F238E27FC236}">
                <a16:creationId xmlns:a16="http://schemas.microsoft.com/office/drawing/2014/main" id="{243EA224-28A1-24B4-53F3-F1ECE87A0B22}"/>
              </a:ext>
            </a:extLst>
          </p:cNvPr>
          <p:cNvSpPr txBox="1">
            <a:spLocks/>
          </p:cNvSpPr>
          <p:nvPr/>
        </p:nvSpPr>
        <p:spPr>
          <a:xfrm>
            <a:off x="-236939" y="828099"/>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000" dirty="0">
                <a:solidFill>
                  <a:schemeClr val="accent3">
                    <a:lumMod val="40000"/>
                    <a:lumOff val="60000"/>
                  </a:schemeClr>
                </a:solidFill>
              </a:rPr>
              <a:t>en Asia</a:t>
            </a:r>
            <a:endParaRPr lang="en-US" sz="4000" dirty="0">
              <a:solidFill>
                <a:schemeClr val="accent3">
                  <a:lumMod val="40000"/>
                  <a:lumOff val="60000"/>
                </a:schemeClr>
              </a:solidFill>
            </a:endParaRPr>
          </a:p>
        </p:txBody>
      </p:sp>
      <p:pic>
        <p:nvPicPr>
          <p:cNvPr id="2" name="Picture 14" descr="Sme - Free user icons">
            <a:extLst>
              <a:ext uri="{FF2B5EF4-FFF2-40B4-BE49-F238E27FC236}">
                <a16:creationId xmlns:a16="http://schemas.microsoft.com/office/drawing/2014/main" id="{7F13EB0F-3CB0-6676-682E-B97E0C53C5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463" y="418568"/>
            <a:ext cx="1132119" cy="1132119"/>
          </a:xfrm>
          <a:prstGeom prst="ellipse">
            <a:avLst/>
          </a:prstGeom>
          <a:noFill/>
          <a:extLst>
            <a:ext uri="{909E8E84-426E-40DD-AFC4-6F175D3DCCD1}">
              <a14:hiddenFill xmlns:a14="http://schemas.microsoft.com/office/drawing/2010/main">
                <a:solidFill>
                  <a:srgbClr val="FFFFFF"/>
                </a:solidFill>
              </a14:hiddenFill>
            </a:ext>
          </a:extLst>
        </p:spPr>
      </p:pic>
      <p:sp>
        <p:nvSpPr>
          <p:cNvPr id="5" name="TextBox 15">
            <a:extLst>
              <a:ext uri="{FF2B5EF4-FFF2-40B4-BE49-F238E27FC236}">
                <a16:creationId xmlns:a16="http://schemas.microsoft.com/office/drawing/2014/main" id="{7B2D43BE-A100-ACEE-8B8A-144E781CCB48}"/>
              </a:ext>
            </a:extLst>
          </p:cNvPr>
          <p:cNvSpPr txBox="1"/>
          <p:nvPr/>
        </p:nvSpPr>
        <p:spPr>
          <a:xfrm>
            <a:off x="3346748" y="3107000"/>
            <a:ext cx="8366243" cy="3123932"/>
          </a:xfrm>
          <a:prstGeom prst="rect">
            <a:avLst/>
          </a:prstGeom>
          <a:noFill/>
        </p:spPr>
        <p:txBody>
          <a:bodyPr wrap="square">
            <a:spAutoFit/>
          </a:bodyPr>
          <a:lstStyle/>
          <a:p>
            <a:pPr algn="just"/>
            <a:r>
              <a:rPr lang="es-CL" sz="2400" b="1" dirty="0">
                <a:solidFill>
                  <a:srgbClr val="FFFF00"/>
                </a:solidFill>
                <a:latin typeface="+mj-lt"/>
                <a:ea typeface="+mj-ea"/>
                <a:cs typeface="+mj-cs"/>
              </a:rPr>
              <a:t>En particular destacan:</a:t>
            </a:r>
          </a:p>
          <a:p>
            <a:pPr algn="just"/>
            <a:endParaRPr lang="es-CL" sz="1200" dirty="0">
              <a:solidFill>
                <a:schemeClr val="accent3">
                  <a:lumMod val="40000"/>
                  <a:lumOff val="60000"/>
                </a:schemeClr>
              </a:solidFill>
              <a:latin typeface="+mj-lt"/>
              <a:ea typeface="+mj-ea"/>
              <a:cs typeface="+mj-cs"/>
            </a:endParaRPr>
          </a:p>
          <a:p>
            <a:pPr marL="342900" indent="-342900" algn="just">
              <a:buFont typeface="Wingdings" panose="05000000000000000000" pitchFamily="2" charset="2"/>
              <a:buChar char="ü"/>
            </a:pPr>
            <a:r>
              <a:rPr lang="es-ES" sz="2300" dirty="0">
                <a:latin typeface="+mj-lt"/>
                <a:ea typeface="+mj-ea"/>
                <a:cs typeface="+mj-cs"/>
              </a:rPr>
              <a:t>Registro rápido y fácil de sus empresas</a:t>
            </a:r>
          </a:p>
          <a:p>
            <a:pPr marL="342900" indent="-342900" algn="just">
              <a:buFont typeface="Wingdings" panose="05000000000000000000" pitchFamily="2" charset="2"/>
              <a:buChar char="ü"/>
            </a:pPr>
            <a:r>
              <a:rPr lang="es-ES" sz="2300" dirty="0">
                <a:latin typeface="+mj-lt"/>
                <a:ea typeface="+mj-ea"/>
                <a:cs typeface="+mj-cs"/>
              </a:rPr>
              <a:t>Digitalización para las PYMES</a:t>
            </a:r>
          </a:p>
          <a:p>
            <a:pPr marL="342900" indent="-342900" algn="just">
              <a:buFont typeface="Wingdings" panose="05000000000000000000" pitchFamily="2" charset="2"/>
              <a:buChar char="ü"/>
            </a:pPr>
            <a:r>
              <a:rPr lang="es-CL" sz="2300" dirty="0">
                <a:latin typeface="+mj-lt"/>
                <a:ea typeface="+mj-ea"/>
                <a:cs typeface="+mj-cs"/>
              </a:rPr>
              <a:t>Plataforma Chief Technology Officer-as-a-Service </a:t>
            </a:r>
            <a:r>
              <a:rPr lang="es-CL" dirty="0">
                <a:latin typeface="+mj-lt"/>
                <a:ea typeface="+mj-ea"/>
                <a:cs typeface="+mj-cs"/>
              </a:rPr>
              <a:t>(CTO)-as-a-Service)</a:t>
            </a:r>
            <a:endParaRPr lang="es-ES" dirty="0">
              <a:latin typeface="+mj-lt"/>
              <a:ea typeface="+mj-ea"/>
              <a:cs typeface="+mj-cs"/>
            </a:endParaRPr>
          </a:p>
          <a:p>
            <a:pPr marL="342900" indent="-342900" algn="just">
              <a:buFont typeface="Wingdings" panose="05000000000000000000" pitchFamily="2" charset="2"/>
              <a:buChar char="ü"/>
            </a:pPr>
            <a:r>
              <a:rPr lang="es-CL" sz="2300" dirty="0">
                <a:latin typeface="+mj-lt"/>
                <a:ea typeface="+mj-ea"/>
                <a:cs typeface="+mj-cs"/>
              </a:rPr>
              <a:t>Comienza Digital (Start Digital)</a:t>
            </a:r>
            <a:endParaRPr lang="es-ES" sz="2300" dirty="0">
              <a:latin typeface="+mj-lt"/>
              <a:ea typeface="+mj-ea"/>
              <a:cs typeface="+mj-cs"/>
            </a:endParaRPr>
          </a:p>
          <a:p>
            <a:pPr marL="342900" indent="-342900" algn="just">
              <a:buFont typeface="Wingdings" panose="05000000000000000000" pitchFamily="2" charset="2"/>
              <a:buChar char="ü"/>
            </a:pPr>
            <a:r>
              <a:rPr lang="es-CL" sz="2300" dirty="0">
                <a:latin typeface="+mj-lt"/>
                <a:ea typeface="+mj-ea"/>
                <a:cs typeface="+mj-cs"/>
              </a:rPr>
              <a:t>Grow Digital ayuda a las PYMEs a globalizarse</a:t>
            </a:r>
            <a:endParaRPr lang="es-ES" sz="2300" dirty="0">
              <a:latin typeface="+mj-lt"/>
              <a:ea typeface="+mj-ea"/>
              <a:cs typeface="+mj-cs"/>
            </a:endParaRPr>
          </a:p>
          <a:p>
            <a:pPr marL="342900" indent="-342900" algn="just">
              <a:buFont typeface="Wingdings" panose="05000000000000000000" pitchFamily="2" charset="2"/>
              <a:buChar char="ü"/>
            </a:pPr>
            <a:r>
              <a:rPr lang="es-CL" sz="2300" dirty="0">
                <a:latin typeface="+mj-lt"/>
                <a:ea typeface="+mj-ea"/>
                <a:cs typeface="+mj-cs"/>
              </a:rPr>
              <a:t>Soluciones digitales avanzadas (ADS), Sistema B2B</a:t>
            </a:r>
            <a:endParaRPr lang="en-US" sz="2300" dirty="0">
              <a:latin typeface="+mj-lt"/>
              <a:ea typeface="+mj-ea"/>
              <a:cs typeface="+mj-cs"/>
            </a:endParaRPr>
          </a:p>
          <a:p>
            <a:pPr marL="342900" indent="-342900" algn="just">
              <a:buFont typeface="Wingdings" panose="05000000000000000000" pitchFamily="2" charset="2"/>
              <a:buChar char="ü"/>
            </a:pPr>
            <a:r>
              <a:rPr lang="es-ES" sz="2300" dirty="0">
                <a:latin typeface="+mj-lt"/>
                <a:ea typeface="+mj-ea"/>
                <a:cs typeface="+mj-cs"/>
              </a:rPr>
              <a:t>Variadas </a:t>
            </a:r>
            <a:r>
              <a:rPr lang="es-CL" sz="2300" dirty="0">
                <a:latin typeface="+mj-lt"/>
                <a:ea typeface="+mj-ea"/>
                <a:cs typeface="+mj-cs"/>
              </a:rPr>
              <a:t>Subvenciones del Gobierno de Singapur</a:t>
            </a:r>
            <a:endParaRPr lang="es-ES" sz="2300" dirty="0">
              <a:latin typeface="+mj-lt"/>
              <a:ea typeface="+mj-ea"/>
              <a:cs typeface="+mj-cs"/>
            </a:endParaRPr>
          </a:p>
        </p:txBody>
      </p:sp>
      <p:pic>
        <p:nvPicPr>
          <p:cNvPr id="11" name="Imagen 10" descr="Un dibujo de una persona&#10;&#10;Descripción generada automáticamente con confianza baja">
            <a:extLst>
              <a:ext uri="{FF2B5EF4-FFF2-40B4-BE49-F238E27FC236}">
                <a16:creationId xmlns:a16="http://schemas.microsoft.com/office/drawing/2014/main" id="{5DF33796-D38B-F49D-0E69-56D6EB87005C}"/>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8656" r="35849" b="15926"/>
          <a:stretch/>
        </p:blipFill>
        <p:spPr>
          <a:xfrm>
            <a:off x="335295" y="2306025"/>
            <a:ext cx="2819427" cy="3155885"/>
          </a:xfrm>
          <a:prstGeom prst="rect">
            <a:avLst/>
          </a:prstGeom>
        </p:spPr>
      </p:pic>
      <p:sp>
        <p:nvSpPr>
          <p:cNvPr id="16" name="CuadroTexto 15">
            <a:extLst>
              <a:ext uri="{FF2B5EF4-FFF2-40B4-BE49-F238E27FC236}">
                <a16:creationId xmlns:a16="http://schemas.microsoft.com/office/drawing/2014/main" id="{603E4942-4B91-484A-20EE-C6CBCCF2D48A}"/>
              </a:ext>
            </a:extLst>
          </p:cNvPr>
          <p:cNvSpPr txBox="1"/>
          <p:nvPr/>
        </p:nvSpPr>
        <p:spPr>
          <a:xfrm>
            <a:off x="941467" y="6858000"/>
            <a:ext cx="10309066" cy="230832"/>
          </a:xfrm>
          <a:prstGeom prst="rect">
            <a:avLst/>
          </a:prstGeom>
          <a:noFill/>
        </p:spPr>
        <p:txBody>
          <a:bodyPr wrap="square" rtlCol="0">
            <a:spAutoFit/>
          </a:bodyPr>
          <a:lstStyle/>
          <a:p>
            <a:r>
              <a:rPr lang="en-US" sz="900" dirty="0">
                <a:hlinkClick r:id="rId5" tooltip="https://www.hrconnect.cl/tendencias/5-motivos-para-incorporar-mujeres-y-potenciar-la-innovacion-en-tu-empresa/"/>
              </a:rPr>
              <a:t>Esta</a:t>
            </a:r>
            <a:r>
              <a:rPr lang="en-US" sz="900">
                <a:hlinkClick r:id="rId5" tooltip="https://www.hrconnect.cl/tendencias/5-motivos-para-incorporar-mujeres-y-potenciar-la-innovacion-en-tu-empresa/"/>
              </a:rPr>
              <a:t> foto</a:t>
            </a:r>
            <a:r>
              <a:rPr lang="en-US" sz="900"/>
              <a:t> de Autor desconocido está bajo licencia </a:t>
            </a:r>
            <a:r>
              <a:rPr lang="en-US" sz="900">
                <a:hlinkClick r:id="rId6" tooltip="https://creativecommons.org/licenses/by-nc-nd/3.0/"/>
              </a:rPr>
              <a:t>CC BY-NC-ND</a:t>
            </a:r>
            <a:endParaRPr lang="en-US" sz="900"/>
          </a:p>
        </p:txBody>
      </p:sp>
      <p:sp>
        <p:nvSpPr>
          <p:cNvPr id="17" name="TextBox 15">
            <a:extLst>
              <a:ext uri="{FF2B5EF4-FFF2-40B4-BE49-F238E27FC236}">
                <a16:creationId xmlns:a16="http://schemas.microsoft.com/office/drawing/2014/main" id="{DDD625FF-ED56-2670-D486-3F30A5BDCD9B}"/>
              </a:ext>
            </a:extLst>
          </p:cNvPr>
          <p:cNvSpPr txBox="1"/>
          <p:nvPr/>
        </p:nvSpPr>
        <p:spPr>
          <a:xfrm>
            <a:off x="5009322" y="405868"/>
            <a:ext cx="6847383" cy="2431435"/>
          </a:xfrm>
          <a:prstGeom prst="rect">
            <a:avLst/>
          </a:prstGeom>
          <a:noFill/>
        </p:spPr>
        <p:txBody>
          <a:bodyPr wrap="square">
            <a:spAutoFit/>
          </a:bodyPr>
          <a:lstStyle/>
          <a:p>
            <a:pPr algn="just"/>
            <a:r>
              <a:rPr lang="en-US" sz="2400" b="1" dirty="0">
                <a:solidFill>
                  <a:srgbClr val="FFFF00"/>
                </a:solidFill>
                <a:latin typeface="+mj-lt"/>
                <a:ea typeface="+mj-ea"/>
                <a:cs typeface="+mj-cs"/>
              </a:rPr>
              <a:t>2. Caso Singapur</a:t>
            </a:r>
          </a:p>
          <a:p>
            <a:pPr algn="just"/>
            <a:endParaRPr lang="en-US" sz="800" b="1" dirty="0">
              <a:solidFill>
                <a:schemeClr val="accent3">
                  <a:lumMod val="40000"/>
                  <a:lumOff val="60000"/>
                </a:schemeClr>
              </a:solidFill>
              <a:latin typeface="+mj-lt"/>
              <a:ea typeface="+mj-ea"/>
              <a:cs typeface="+mj-cs"/>
            </a:endParaRPr>
          </a:p>
          <a:p>
            <a:pPr marL="342900" indent="-342900" algn="just">
              <a:buFont typeface="Arial" panose="020B0604020202020204" pitchFamily="34" charset="0"/>
              <a:buChar char="•"/>
            </a:pPr>
            <a:r>
              <a:rPr lang="es-CL" sz="2400" dirty="0">
                <a:latin typeface="+mj-lt"/>
                <a:ea typeface="+mj-ea"/>
                <a:cs typeface="+mj-cs"/>
              </a:rPr>
              <a:t>Mantenerse competitivo y cada vez más productivo es un desafío para las PYMEs en SG.</a:t>
            </a:r>
          </a:p>
          <a:p>
            <a:pPr marL="342900" indent="-342900" algn="just">
              <a:buFont typeface="Arial" panose="020B0604020202020204" pitchFamily="34" charset="0"/>
              <a:buChar char="•"/>
            </a:pPr>
            <a:r>
              <a:rPr lang="es-CL" sz="2400" dirty="0">
                <a:latin typeface="+mj-lt"/>
                <a:ea typeface="+mj-ea"/>
                <a:cs typeface="+mj-cs"/>
              </a:rPr>
              <a:t>E</a:t>
            </a:r>
            <a:r>
              <a:rPr lang="es-ES" sz="2400" dirty="0">
                <a:latin typeface="+mj-lt"/>
                <a:ea typeface="+mj-ea"/>
                <a:cs typeface="+mj-cs"/>
              </a:rPr>
              <a:t>l gobierno ha implementado diversas medidas y políticas públicas como: exenciones impuestos, préstamos, oficina en el hogar, digitalización, etc.</a:t>
            </a:r>
            <a:endParaRPr lang="es-CL" sz="2400" dirty="0">
              <a:latin typeface="+mj-lt"/>
              <a:ea typeface="+mj-ea"/>
              <a:cs typeface="+mj-cs"/>
            </a:endParaRPr>
          </a:p>
        </p:txBody>
      </p:sp>
    </p:spTree>
    <p:extLst>
      <p:ext uri="{BB962C8B-B14F-4D97-AF65-F5344CB8AC3E}">
        <p14:creationId xmlns:p14="http://schemas.microsoft.com/office/powerpoint/2010/main" val="50919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0738339-09C4-4FCD-0099-CE4136D1F609}"/>
              </a:ext>
            </a:extLst>
          </p:cNvPr>
          <p:cNvGrpSpPr/>
          <p:nvPr/>
        </p:nvGrpSpPr>
        <p:grpSpPr>
          <a:xfrm>
            <a:off x="923576" y="244848"/>
            <a:ext cx="3856331" cy="1501222"/>
            <a:chOff x="7912205" y="244848"/>
            <a:chExt cx="3856331" cy="1501222"/>
          </a:xfrm>
        </p:grpSpPr>
        <p:sp>
          <p:nvSpPr>
            <p:cNvPr id="9" name="Oval 8">
              <a:extLst>
                <a:ext uri="{FF2B5EF4-FFF2-40B4-BE49-F238E27FC236}">
                  <a16:creationId xmlns:a16="http://schemas.microsoft.com/office/drawing/2014/main" id="{A7BF703F-4670-866F-D696-D03AA667DA43}"/>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11">
              <a:extLst>
                <a:ext uri="{FF2B5EF4-FFF2-40B4-BE49-F238E27FC236}">
                  <a16:creationId xmlns:a16="http://schemas.microsoft.com/office/drawing/2014/main" id="{2E11BB08-A7DD-525F-F680-2E8972180C15}"/>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Oval 12">
              <a:extLst>
                <a:ext uri="{FF2B5EF4-FFF2-40B4-BE49-F238E27FC236}">
                  <a16:creationId xmlns:a16="http://schemas.microsoft.com/office/drawing/2014/main" id="{2608232B-7B52-C7BC-3776-B2882C3C6307}"/>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5" name="Oval 14">
            <a:extLst>
              <a:ext uri="{FF2B5EF4-FFF2-40B4-BE49-F238E27FC236}">
                <a16:creationId xmlns:a16="http://schemas.microsoft.com/office/drawing/2014/main" id="{BA3AC8BD-E95F-98F6-342E-12F28A785995}"/>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 name="Título 1">
            <a:extLst>
              <a:ext uri="{FF2B5EF4-FFF2-40B4-BE49-F238E27FC236}">
                <a16:creationId xmlns:a16="http://schemas.microsoft.com/office/drawing/2014/main" id="{6955D48E-0C80-68F9-3290-4AEAA811CE78}"/>
              </a:ext>
            </a:extLst>
          </p:cNvPr>
          <p:cNvSpPr txBox="1">
            <a:spLocks/>
          </p:cNvSpPr>
          <p:nvPr/>
        </p:nvSpPr>
        <p:spPr>
          <a:xfrm>
            <a:off x="-1" y="377163"/>
            <a:ext cx="8232949"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3600" dirty="0">
                <a:solidFill>
                  <a:schemeClr val="accent3">
                    <a:lumMod val="40000"/>
                    <a:lumOff val="60000"/>
                  </a:schemeClr>
                </a:solidFill>
              </a:rPr>
              <a:t>PYMEs</a:t>
            </a:r>
          </a:p>
          <a:p>
            <a:endParaRPr lang="en-US" sz="3600" dirty="0">
              <a:solidFill>
                <a:schemeClr val="accent3">
                  <a:lumMod val="40000"/>
                  <a:lumOff val="60000"/>
                </a:schemeClr>
              </a:solidFill>
            </a:endParaRPr>
          </a:p>
        </p:txBody>
      </p:sp>
      <p:sp>
        <p:nvSpPr>
          <p:cNvPr id="4" name="Título 1">
            <a:extLst>
              <a:ext uri="{FF2B5EF4-FFF2-40B4-BE49-F238E27FC236}">
                <a16:creationId xmlns:a16="http://schemas.microsoft.com/office/drawing/2014/main" id="{243EA224-28A1-24B4-53F3-F1ECE87A0B22}"/>
              </a:ext>
            </a:extLst>
          </p:cNvPr>
          <p:cNvSpPr txBox="1">
            <a:spLocks/>
          </p:cNvSpPr>
          <p:nvPr/>
        </p:nvSpPr>
        <p:spPr>
          <a:xfrm>
            <a:off x="-236939" y="828099"/>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000" dirty="0">
                <a:solidFill>
                  <a:schemeClr val="accent3">
                    <a:lumMod val="40000"/>
                    <a:lumOff val="60000"/>
                  </a:schemeClr>
                </a:solidFill>
              </a:rPr>
              <a:t>en Asia</a:t>
            </a:r>
            <a:endParaRPr lang="en-US" sz="4000" dirty="0">
              <a:solidFill>
                <a:schemeClr val="accent3">
                  <a:lumMod val="40000"/>
                  <a:lumOff val="60000"/>
                </a:schemeClr>
              </a:solidFill>
            </a:endParaRPr>
          </a:p>
        </p:txBody>
      </p:sp>
      <p:pic>
        <p:nvPicPr>
          <p:cNvPr id="2" name="Picture 14" descr="Sme - Free user icons">
            <a:extLst>
              <a:ext uri="{FF2B5EF4-FFF2-40B4-BE49-F238E27FC236}">
                <a16:creationId xmlns:a16="http://schemas.microsoft.com/office/drawing/2014/main" id="{7F13EB0F-3CB0-6676-682E-B97E0C53C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463" y="418568"/>
            <a:ext cx="1132119" cy="1132119"/>
          </a:xfrm>
          <a:prstGeom prst="ellipse">
            <a:avLst/>
          </a:prstGeom>
          <a:noFill/>
          <a:extLst>
            <a:ext uri="{909E8E84-426E-40DD-AFC4-6F175D3DCCD1}">
              <a14:hiddenFill xmlns:a14="http://schemas.microsoft.com/office/drawing/2010/main">
                <a:solidFill>
                  <a:srgbClr val="FFFFFF"/>
                </a:solidFill>
              </a14:hiddenFill>
            </a:ext>
          </a:extLst>
        </p:spPr>
      </p:pic>
      <p:pic>
        <p:nvPicPr>
          <p:cNvPr id="5" name="Picture 4" descr="2,185 Chile Flag Button Images, Stock Photos &amp; Vectors ...">
            <a:extLst>
              <a:ext uri="{FF2B5EF4-FFF2-40B4-BE49-F238E27FC236}">
                <a16:creationId xmlns:a16="http://schemas.microsoft.com/office/drawing/2014/main" id="{2394B105-4F89-3CAA-AB8C-45B8DD222D8D}"/>
              </a:ext>
            </a:extLst>
          </p:cNvPr>
          <p:cNvPicPr>
            <a:picLocks noChangeAspect="1"/>
          </p:cNvPicPr>
          <p:nvPr/>
        </p:nvPicPr>
        <p:blipFill rotWithShape="1">
          <a:blip r:embed="rId3">
            <a:extLst>
              <a:ext uri="{28A0092B-C50C-407E-A947-70E740481C1C}">
                <a14:useLocalDpi xmlns:a14="http://schemas.microsoft.com/office/drawing/2010/main" val="0"/>
              </a:ext>
            </a:extLst>
          </a:blip>
          <a:srcRect l="13511" t="13361" r="13911" b="19795"/>
          <a:stretch/>
        </p:blipFill>
        <p:spPr bwMode="auto">
          <a:xfrm>
            <a:off x="9347330" y="378571"/>
            <a:ext cx="1253399" cy="1242438"/>
          </a:xfrm>
          <a:prstGeom prst="ellipse">
            <a:avLst/>
          </a:prstGeom>
          <a:noFill/>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FD3D33CC-2D43-CB9B-8EA7-45455D98AF98}"/>
              </a:ext>
            </a:extLst>
          </p:cNvPr>
          <p:cNvSpPr/>
          <p:nvPr/>
        </p:nvSpPr>
        <p:spPr>
          <a:xfrm>
            <a:off x="9202704" y="276676"/>
            <a:ext cx="1574609" cy="150122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ítulo 1">
            <a:extLst>
              <a:ext uri="{FF2B5EF4-FFF2-40B4-BE49-F238E27FC236}">
                <a16:creationId xmlns:a16="http://schemas.microsoft.com/office/drawing/2014/main" id="{6393FE81-09AA-5F69-DB1F-21B7A0DDF49F}"/>
              </a:ext>
            </a:extLst>
          </p:cNvPr>
          <p:cNvSpPr txBox="1">
            <a:spLocks/>
          </p:cNvSpPr>
          <p:nvPr/>
        </p:nvSpPr>
        <p:spPr>
          <a:xfrm>
            <a:off x="3758521" y="476900"/>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000" dirty="0">
                <a:solidFill>
                  <a:schemeClr val="tx1"/>
                </a:solidFill>
              </a:rPr>
              <a:t>Lección para Chile</a:t>
            </a:r>
            <a:endParaRPr lang="en-US" sz="4000" dirty="0">
              <a:solidFill>
                <a:schemeClr val="tx1"/>
              </a:solidFill>
            </a:endParaRPr>
          </a:p>
        </p:txBody>
      </p:sp>
      <p:sp>
        <p:nvSpPr>
          <p:cNvPr id="10" name="CuadroTexto 9">
            <a:extLst>
              <a:ext uri="{FF2B5EF4-FFF2-40B4-BE49-F238E27FC236}">
                <a16:creationId xmlns:a16="http://schemas.microsoft.com/office/drawing/2014/main" id="{9BCF7983-26B8-09AA-C089-364D7BD2C576}"/>
              </a:ext>
            </a:extLst>
          </p:cNvPr>
          <p:cNvSpPr txBox="1"/>
          <p:nvPr/>
        </p:nvSpPr>
        <p:spPr>
          <a:xfrm>
            <a:off x="437322" y="1946294"/>
            <a:ext cx="11317356" cy="4524315"/>
          </a:xfrm>
          <a:prstGeom prst="rect">
            <a:avLst/>
          </a:prstGeom>
          <a:noFill/>
        </p:spPr>
        <p:txBody>
          <a:bodyPr wrap="square">
            <a:spAutoFit/>
          </a:bodyPr>
          <a:lstStyle/>
          <a:p>
            <a:pPr marL="342900" indent="-342900" algn="just">
              <a:buFont typeface="Wingdings" panose="05000000000000000000" pitchFamily="2" charset="2"/>
              <a:buChar char="ü"/>
            </a:pPr>
            <a:r>
              <a:rPr lang="es-CL" sz="2400" dirty="0">
                <a:latin typeface="+mj-lt"/>
                <a:ea typeface="+mj-ea"/>
                <a:cs typeface="+mj-cs"/>
              </a:rPr>
              <a:t>Destaca el nivel de sofisticación de las políticas para promover la digitalización de las PYMEs, tema relevante para las PYMEs en Chile, sobre todo post pandemia.</a:t>
            </a:r>
          </a:p>
          <a:p>
            <a:pPr marL="342900" indent="-342900" algn="just">
              <a:buFont typeface="Wingdings" panose="05000000000000000000" pitchFamily="2" charset="2"/>
              <a:buChar char="ü"/>
            </a:pPr>
            <a:endParaRPr lang="es-CL" sz="2400" dirty="0">
              <a:latin typeface="+mj-lt"/>
              <a:ea typeface="+mj-ea"/>
              <a:cs typeface="+mj-cs"/>
            </a:endParaRPr>
          </a:p>
          <a:p>
            <a:pPr marL="342900" marR="0" indent="-342900" algn="just">
              <a:spcBef>
                <a:spcPts val="0"/>
              </a:spcBef>
              <a:spcAft>
                <a:spcPts val="0"/>
              </a:spcAft>
              <a:buFont typeface="Wingdings" panose="05000000000000000000" pitchFamily="2" charset="2"/>
              <a:buChar char="ü"/>
            </a:pPr>
            <a:r>
              <a:rPr lang="es-ES" sz="2400" dirty="0">
                <a:latin typeface="+mj-lt"/>
                <a:ea typeface="+mj-ea"/>
                <a:cs typeface="+mj-cs"/>
              </a:rPr>
              <a:t>Además en ambos casos hay una apuesta</a:t>
            </a:r>
            <a:r>
              <a:rPr lang="es-CL" sz="2400" dirty="0">
                <a:latin typeface="+mj-lt"/>
                <a:ea typeface="+mj-ea"/>
                <a:cs typeface="+mj-cs"/>
              </a:rPr>
              <a:t> por sus PYMEs de manera consistente, apoyo que se mantuvo y reforzó durante la pandemia.</a:t>
            </a:r>
          </a:p>
          <a:p>
            <a:pPr marL="342900" marR="0" indent="-342900" algn="just">
              <a:spcBef>
                <a:spcPts val="0"/>
              </a:spcBef>
              <a:spcAft>
                <a:spcPts val="0"/>
              </a:spcAft>
              <a:buFont typeface="Wingdings" panose="05000000000000000000" pitchFamily="2" charset="2"/>
              <a:buChar char="ü"/>
            </a:pPr>
            <a:endParaRPr lang="es-CL" sz="2400" dirty="0">
              <a:latin typeface="+mj-lt"/>
              <a:ea typeface="+mj-ea"/>
              <a:cs typeface="+mj-cs"/>
            </a:endParaRPr>
          </a:p>
          <a:p>
            <a:pPr marL="342900" marR="0" indent="-342900" algn="just">
              <a:spcBef>
                <a:spcPts val="0"/>
              </a:spcBef>
              <a:spcAft>
                <a:spcPts val="0"/>
              </a:spcAft>
              <a:buFont typeface="Wingdings" panose="05000000000000000000" pitchFamily="2" charset="2"/>
              <a:buChar char="ü"/>
            </a:pPr>
            <a:r>
              <a:rPr lang="es-CL" sz="2400" dirty="0">
                <a:latin typeface="+mj-lt"/>
                <a:ea typeface="+mj-ea"/>
                <a:cs typeface="+mj-cs"/>
              </a:rPr>
              <a:t>Este esfuerzo debe transversal y coordinado, a lo largo de toda la vida de la PYME:  formación, desarrollo, crecimiento, capacitación, financiamiento, incentivos para la innovación y uso de tecnologías (para aumentar su competitividad y resiliencia). </a:t>
            </a:r>
          </a:p>
          <a:p>
            <a:pPr marL="342900" marR="0" indent="-342900" algn="just">
              <a:spcBef>
                <a:spcPts val="0"/>
              </a:spcBef>
              <a:spcAft>
                <a:spcPts val="0"/>
              </a:spcAft>
              <a:buFont typeface="Wingdings" panose="05000000000000000000" pitchFamily="2" charset="2"/>
              <a:buChar char="ü"/>
            </a:pPr>
            <a:endParaRPr lang="es-CL" sz="2400" dirty="0">
              <a:latin typeface="+mj-lt"/>
              <a:ea typeface="+mj-ea"/>
              <a:cs typeface="+mj-cs"/>
            </a:endParaRPr>
          </a:p>
          <a:p>
            <a:pPr marL="342900" marR="0" indent="-342900" algn="just">
              <a:spcBef>
                <a:spcPts val="0"/>
              </a:spcBef>
              <a:spcAft>
                <a:spcPts val="0"/>
              </a:spcAft>
              <a:buFont typeface="Wingdings" panose="05000000000000000000" pitchFamily="2" charset="2"/>
              <a:buChar char="ü"/>
            </a:pPr>
            <a:r>
              <a:rPr lang="es-CL" sz="2400" dirty="0">
                <a:latin typeface="+mj-lt"/>
                <a:ea typeface="+mj-ea"/>
                <a:cs typeface="+mj-cs"/>
              </a:rPr>
              <a:t>Las medidas son específicas por sector y etapa de desarrollo de las PYMEs e incluso las apoyan a internacionalizarse (con recursos financieros y acompañamiento).</a:t>
            </a:r>
            <a:endParaRPr lang="en-US" sz="2400" dirty="0"/>
          </a:p>
        </p:txBody>
      </p:sp>
    </p:spTree>
    <p:extLst>
      <p:ext uri="{BB962C8B-B14F-4D97-AF65-F5344CB8AC3E}">
        <p14:creationId xmlns:p14="http://schemas.microsoft.com/office/powerpoint/2010/main" val="299685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0738339-09C4-4FCD-0099-CE4136D1F609}"/>
              </a:ext>
            </a:extLst>
          </p:cNvPr>
          <p:cNvGrpSpPr/>
          <p:nvPr/>
        </p:nvGrpSpPr>
        <p:grpSpPr>
          <a:xfrm>
            <a:off x="923576" y="244848"/>
            <a:ext cx="3856331" cy="1501222"/>
            <a:chOff x="7912205" y="244848"/>
            <a:chExt cx="3856331" cy="1501222"/>
          </a:xfrm>
        </p:grpSpPr>
        <p:sp>
          <p:nvSpPr>
            <p:cNvPr id="9" name="Oval 8">
              <a:extLst>
                <a:ext uri="{FF2B5EF4-FFF2-40B4-BE49-F238E27FC236}">
                  <a16:creationId xmlns:a16="http://schemas.microsoft.com/office/drawing/2014/main" id="{A7BF703F-4670-866F-D696-D03AA667DA43}"/>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11">
              <a:extLst>
                <a:ext uri="{FF2B5EF4-FFF2-40B4-BE49-F238E27FC236}">
                  <a16:creationId xmlns:a16="http://schemas.microsoft.com/office/drawing/2014/main" id="{2E11BB08-A7DD-525F-F680-2E8972180C15}"/>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Oval 12">
              <a:extLst>
                <a:ext uri="{FF2B5EF4-FFF2-40B4-BE49-F238E27FC236}">
                  <a16:creationId xmlns:a16="http://schemas.microsoft.com/office/drawing/2014/main" id="{2608232B-7B52-C7BC-3776-B2882C3C6307}"/>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5" name="Oval 14">
            <a:extLst>
              <a:ext uri="{FF2B5EF4-FFF2-40B4-BE49-F238E27FC236}">
                <a16:creationId xmlns:a16="http://schemas.microsoft.com/office/drawing/2014/main" id="{BA3AC8BD-E95F-98F6-342E-12F28A785995}"/>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 name="Título 1">
            <a:extLst>
              <a:ext uri="{FF2B5EF4-FFF2-40B4-BE49-F238E27FC236}">
                <a16:creationId xmlns:a16="http://schemas.microsoft.com/office/drawing/2014/main" id="{6955D48E-0C80-68F9-3290-4AEAA811CE78}"/>
              </a:ext>
            </a:extLst>
          </p:cNvPr>
          <p:cNvSpPr txBox="1">
            <a:spLocks/>
          </p:cNvSpPr>
          <p:nvPr/>
        </p:nvSpPr>
        <p:spPr>
          <a:xfrm>
            <a:off x="-1" y="377163"/>
            <a:ext cx="8232949"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3600" dirty="0">
                <a:solidFill>
                  <a:schemeClr val="accent3">
                    <a:lumMod val="40000"/>
                    <a:lumOff val="60000"/>
                  </a:schemeClr>
                </a:solidFill>
              </a:rPr>
              <a:t>PYMEs</a:t>
            </a:r>
          </a:p>
          <a:p>
            <a:endParaRPr lang="en-US" sz="3600" dirty="0">
              <a:solidFill>
                <a:schemeClr val="accent3">
                  <a:lumMod val="40000"/>
                  <a:lumOff val="60000"/>
                </a:schemeClr>
              </a:solidFill>
            </a:endParaRPr>
          </a:p>
        </p:txBody>
      </p:sp>
      <p:sp>
        <p:nvSpPr>
          <p:cNvPr id="4" name="Título 1">
            <a:extLst>
              <a:ext uri="{FF2B5EF4-FFF2-40B4-BE49-F238E27FC236}">
                <a16:creationId xmlns:a16="http://schemas.microsoft.com/office/drawing/2014/main" id="{243EA224-28A1-24B4-53F3-F1ECE87A0B22}"/>
              </a:ext>
            </a:extLst>
          </p:cNvPr>
          <p:cNvSpPr txBox="1">
            <a:spLocks/>
          </p:cNvSpPr>
          <p:nvPr/>
        </p:nvSpPr>
        <p:spPr>
          <a:xfrm>
            <a:off x="-236939" y="828099"/>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000" dirty="0">
                <a:solidFill>
                  <a:schemeClr val="accent3">
                    <a:lumMod val="40000"/>
                    <a:lumOff val="60000"/>
                  </a:schemeClr>
                </a:solidFill>
              </a:rPr>
              <a:t>en Asia</a:t>
            </a:r>
            <a:endParaRPr lang="en-US" sz="4000" dirty="0">
              <a:solidFill>
                <a:schemeClr val="accent3">
                  <a:lumMod val="40000"/>
                  <a:lumOff val="60000"/>
                </a:schemeClr>
              </a:solidFill>
            </a:endParaRPr>
          </a:p>
        </p:txBody>
      </p:sp>
      <p:pic>
        <p:nvPicPr>
          <p:cNvPr id="2" name="Picture 14" descr="Sme - Free user icons">
            <a:extLst>
              <a:ext uri="{FF2B5EF4-FFF2-40B4-BE49-F238E27FC236}">
                <a16:creationId xmlns:a16="http://schemas.microsoft.com/office/drawing/2014/main" id="{7F13EB0F-3CB0-6676-682E-B97E0C53C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463" y="418568"/>
            <a:ext cx="1132119" cy="1132119"/>
          </a:xfrm>
          <a:prstGeom prst="ellipse">
            <a:avLst/>
          </a:prstGeom>
          <a:noFill/>
          <a:extLst>
            <a:ext uri="{909E8E84-426E-40DD-AFC4-6F175D3DCCD1}">
              <a14:hiddenFill xmlns:a14="http://schemas.microsoft.com/office/drawing/2010/main">
                <a:solidFill>
                  <a:srgbClr val="FFFFFF"/>
                </a:solidFill>
              </a14:hiddenFill>
            </a:ext>
          </a:extLst>
        </p:spPr>
      </p:pic>
      <p:pic>
        <p:nvPicPr>
          <p:cNvPr id="5" name="Picture 4" descr="2,185 Chile Flag Button Images, Stock Photos &amp; Vectors ...">
            <a:extLst>
              <a:ext uri="{FF2B5EF4-FFF2-40B4-BE49-F238E27FC236}">
                <a16:creationId xmlns:a16="http://schemas.microsoft.com/office/drawing/2014/main" id="{2394B105-4F89-3CAA-AB8C-45B8DD222D8D}"/>
              </a:ext>
            </a:extLst>
          </p:cNvPr>
          <p:cNvPicPr>
            <a:picLocks noChangeAspect="1"/>
          </p:cNvPicPr>
          <p:nvPr/>
        </p:nvPicPr>
        <p:blipFill rotWithShape="1">
          <a:blip r:embed="rId3">
            <a:extLst>
              <a:ext uri="{28A0092B-C50C-407E-A947-70E740481C1C}">
                <a14:useLocalDpi xmlns:a14="http://schemas.microsoft.com/office/drawing/2010/main" val="0"/>
              </a:ext>
            </a:extLst>
          </a:blip>
          <a:srcRect l="13511" t="13361" r="13911" b="19795"/>
          <a:stretch/>
        </p:blipFill>
        <p:spPr bwMode="auto">
          <a:xfrm>
            <a:off x="9347330" y="378571"/>
            <a:ext cx="1253399" cy="1242438"/>
          </a:xfrm>
          <a:prstGeom prst="ellipse">
            <a:avLst/>
          </a:prstGeom>
          <a:noFill/>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FD3D33CC-2D43-CB9B-8EA7-45455D98AF98}"/>
              </a:ext>
            </a:extLst>
          </p:cNvPr>
          <p:cNvSpPr/>
          <p:nvPr/>
        </p:nvSpPr>
        <p:spPr>
          <a:xfrm>
            <a:off x="9202704" y="276676"/>
            <a:ext cx="1574609" cy="150122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Título 1">
            <a:extLst>
              <a:ext uri="{FF2B5EF4-FFF2-40B4-BE49-F238E27FC236}">
                <a16:creationId xmlns:a16="http://schemas.microsoft.com/office/drawing/2014/main" id="{90AE89CB-6242-B4F7-1161-851F6C4894E1}"/>
              </a:ext>
            </a:extLst>
          </p:cNvPr>
          <p:cNvSpPr txBox="1">
            <a:spLocks/>
          </p:cNvSpPr>
          <p:nvPr/>
        </p:nvSpPr>
        <p:spPr>
          <a:xfrm>
            <a:off x="3758521" y="476900"/>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000" dirty="0">
                <a:solidFill>
                  <a:schemeClr val="tx1"/>
                </a:solidFill>
              </a:rPr>
              <a:t>Recomendaciones</a:t>
            </a:r>
          </a:p>
          <a:p>
            <a:r>
              <a:rPr lang="es-ES" sz="4000" dirty="0">
                <a:solidFill>
                  <a:schemeClr val="tx1"/>
                </a:solidFill>
              </a:rPr>
              <a:t>de políticas</a:t>
            </a:r>
            <a:endParaRPr lang="en-US" sz="4000" dirty="0">
              <a:solidFill>
                <a:schemeClr val="tx1"/>
              </a:solidFill>
            </a:endParaRPr>
          </a:p>
        </p:txBody>
      </p:sp>
      <p:sp>
        <p:nvSpPr>
          <p:cNvPr id="10" name="CuadroTexto 9">
            <a:extLst>
              <a:ext uri="{FF2B5EF4-FFF2-40B4-BE49-F238E27FC236}">
                <a16:creationId xmlns:a16="http://schemas.microsoft.com/office/drawing/2014/main" id="{5F6A63C2-4701-064E-8392-ABBE52F042EC}"/>
              </a:ext>
            </a:extLst>
          </p:cNvPr>
          <p:cNvSpPr txBox="1"/>
          <p:nvPr/>
        </p:nvSpPr>
        <p:spPr>
          <a:xfrm>
            <a:off x="488738" y="2166802"/>
            <a:ext cx="11214524" cy="4154984"/>
          </a:xfrm>
          <a:prstGeom prst="rect">
            <a:avLst/>
          </a:prstGeom>
          <a:noFill/>
        </p:spPr>
        <p:txBody>
          <a:bodyPr wrap="square">
            <a:spAutoFit/>
          </a:bodyPr>
          <a:lstStyle/>
          <a:p>
            <a:pPr marL="342900" marR="0" indent="-342900" algn="just">
              <a:spcBef>
                <a:spcPts val="0"/>
              </a:spcBef>
              <a:spcAft>
                <a:spcPts val="0"/>
              </a:spcAft>
              <a:buFont typeface="Wingdings" panose="05000000000000000000" pitchFamily="2" charset="2"/>
              <a:buChar char="ü"/>
            </a:pPr>
            <a:r>
              <a:rPr lang="es-ES" sz="2400" dirty="0">
                <a:latin typeface="+mj-lt"/>
                <a:ea typeface="+mj-ea"/>
                <a:cs typeface="+mj-cs"/>
              </a:rPr>
              <a:t>Esfuerzo transversal y medidas focalizadas en cada etapa del desarrollo de una PYME</a:t>
            </a:r>
          </a:p>
          <a:p>
            <a:pPr marL="342900" marR="0" indent="-342900" algn="just">
              <a:spcBef>
                <a:spcPts val="0"/>
              </a:spcBef>
              <a:spcAft>
                <a:spcPts val="0"/>
              </a:spcAft>
              <a:buFont typeface="Wingdings" panose="05000000000000000000" pitchFamily="2" charset="2"/>
              <a:buChar char="ü"/>
            </a:pPr>
            <a:endParaRPr lang="es-ES" sz="2400" dirty="0">
              <a:latin typeface="+mj-lt"/>
              <a:ea typeface="+mj-ea"/>
              <a:cs typeface="+mj-cs"/>
            </a:endParaRPr>
          </a:p>
          <a:p>
            <a:pPr marL="342900" marR="0" indent="-342900" algn="just">
              <a:spcBef>
                <a:spcPts val="0"/>
              </a:spcBef>
              <a:spcAft>
                <a:spcPts val="0"/>
              </a:spcAft>
              <a:buFont typeface="Wingdings" panose="05000000000000000000" pitchFamily="2" charset="2"/>
              <a:buChar char="ü"/>
            </a:pPr>
            <a:r>
              <a:rPr lang="es-ES" sz="2400" dirty="0">
                <a:latin typeface="+mj-lt"/>
                <a:ea typeface="+mj-ea"/>
                <a:cs typeface="+mj-cs"/>
              </a:rPr>
              <a:t>Capacitación, principalmente en las nuevas tecnologías.</a:t>
            </a:r>
          </a:p>
          <a:p>
            <a:pPr marL="342900" marR="0" indent="-342900" algn="just">
              <a:spcBef>
                <a:spcPts val="0"/>
              </a:spcBef>
              <a:spcAft>
                <a:spcPts val="0"/>
              </a:spcAft>
              <a:buFont typeface="Wingdings" panose="05000000000000000000" pitchFamily="2" charset="2"/>
              <a:buChar char="ü"/>
            </a:pPr>
            <a:endParaRPr lang="es-ES" sz="2400" dirty="0">
              <a:latin typeface="+mj-lt"/>
              <a:ea typeface="+mj-ea"/>
              <a:cs typeface="+mj-cs"/>
            </a:endParaRPr>
          </a:p>
          <a:p>
            <a:pPr marL="342900" marR="0" indent="-342900" algn="just">
              <a:spcBef>
                <a:spcPts val="0"/>
              </a:spcBef>
              <a:spcAft>
                <a:spcPts val="0"/>
              </a:spcAft>
              <a:buFont typeface="Wingdings" panose="05000000000000000000" pitchFamily="2" charset="2"/>
              <a:buChar char="ü"/>
            </a:pPr>
            <a:r>
              <a:rPr lang="es-ES" sz="2400" dirty="0">
                <a:latin typeface="+mj-lt"/>
                <a:ea typeface="+mj-ea"/>
                <a:cs typeface="+mj-cs"/>
              </a:rPr>
              <a:t>Diversas políticas de financiamiento: apoyos estatales, créditos blandos de privados.</a:t>
            </a:r>
          </a:p>
          <a:p>
            <a:pPr marL="342900" marR="0" indent="-342900" algn="just">
              <a:spcBef>
                <a:spcPts val="0"/>
              </a:spcBef>
              <a:spcAft>
                <a:spcPts val="0"/>
              </a:spcAft>
              <a:buFont typeface="Wingdings" panose="05000000000000000000" pitchFamily="2" charset="2"/>
              <a:buChar char="ü"/>
            </a:pPr>
            <a:endParaRPr lang="es-ES" sz="2400" dirty="0">
              <a:latin typeface="+mj-lt"/>
              <a:ea typeface="+mj-ea"/>
              <a:cs typeface="+mj-cs"/>
            </a:endParaRPr>
          </a:p>
          <a:p>
            <a:pPr marL="342900" marR="0" indent="-342900" algn="just">
              <a:spcBef>
                <a:spcPts val="0"/>
              </a:spcBef>
              <a:spcAft>
                <a:spcPts val="0"/>
              </a:spcAft>
              <a:buFont typeface="Wingdings" panose="05000000000000000000" pitchFamily="2" charset="2"/>
              <a:buChar char="ü"/>
            </a:pPr>
            <a:r>
              <a:rPr lang="es-ES" sz="2400" dirty="0">
                <a:latin typeface="+mj-lt"/>
                <a:ea typeface="+mj-ea"/>
                <a:cs typeface="+mj-cs"/>
              </a:rPr>
              <a:t>Políticas de incentivos: por ejemplo, PYMEs con soluciones innovadoras.</a:t>
            </a:r>
          </a:p>
          <a:p>
            <a:pPr marL="342900" marR="0" indent="-342900" algn="just">
              <a:spcBef>
                <a:spcPts val="0"/>
              </a:spcBef>
              <a:spcAft>
                <a:spcPts val="0"/>
              </a:spcAft>
              <a:buFont typeface="Wingdings" panose="05000000000000000000" pitchFamily="2" charset="2"/>
              <a:buChar char="ü"/>
            </a:pPr>
            <a:endParaRPr lang="es-ES" sz="2400" dirty="0">
              <a:latin typeface="+mj-lt"/>
              <a:ea typeface="+mj-ea"/>
              <a:cs typeface="+mj-cs"/>
            </a:endParaRPr>
          </a:p>
          <a:p>
            <a:pPr marL="342900" marR="0" indent="-342900" algn="just">
              <a:spcBef>
                <a:spcPts val="0"/>
              </a:spcBef>
              <a:spcAft>
                <a:spcPts val="0"/>
              </a:spcAft>
              <a:buFont typeface="Wingdings" panose="05000000000000000000" pitchFamily="2" charset="2"/>
              <a:buChar char="ü"/>
            </a:pPr>
            <a:r>
              <a:rPr lang="es-ES" sz="2400" dirty="0">
                <a:latin typeface="+mj-lt"/>
                <a:ea typeface="+mj-ea"/>
                <a:cs typeface="+mj-cs"/>
              </a:rPr>
              <a:t>Cambios legislativos y regulatorios que buscan eliminar los cuellos de botella.</a:t>
            </a:r>
          </a:p>
          <a:p>
            <a:pPr marL="342900" marR="0" indent="-342900" algn="just">
              <a:spcBef>
                <a:spcPts val="0"/>
              </a:spcBef>
              <a:spcAft>
                <a:spcPts val="0"/>
              </a:spcAft>
              <a:buFont typeface="Wingdings" panose="05000000000000000000" pitchFamily="2" charset="2"/>
              <a:buChar char="ü"/>
            </a:pPr>
            <a:endParaRPr lang="es-ES" sz="2400" dirty="0">
              <a:latin typeface="+mj-lt"/>
              <a:ea typeface="+mj-ea"/>
              <a:cs typeface="+mj-cs"/>
            </a:endParaRPr>
          </a:p>
          <a:p>
            <a:pPr marL="342900" marR="0" indent="-342900" algn="just">
              <a:spcBef>
                <a:spcPts val="0"/>
              </a:spcBef>
              <a:spcAft>
                <a:spcPts val="0"/>
              </a:spcAft>
              <a:buFont typeface="Wingdings" panose="05000000000000000000" pitchFamily="2" charset="2"/>
              <a:buChar char="ü"/>
            </a:pPr>
            <a:r>
              <a:rPr lang="es-ES" sz="2400" dirty="0">
                <a:latin typeface="+mj-lt"/>
                <a:ea typeface="+mj-ea"/>
                <a:cs typeface="+mj-cs"/>
              </a:rPr>
              <a:t>Planes de apoyo a PYMEs de Mujeres y de personas con discapacidad y a PYMEX.</a:t>
            </a:r>
          </a:p>
        </p:txBody>
      </p:sp>
    </p:spTree>
    <p:extLst>
      <p:ext uri="{BB962C8B-B14F-4D97-AF65-F5344CB8AC3E}">
        <p14:creationId xmlns:p14="http://schemas.microsoft.com/office/powerpoint/2010/main" val="396808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0738339-09C4-4FCD-0099-CE4136D1F609}"/>
              </a:ext>
            </a:extLst>
          </p:cNvPr>
          <p:cNvGrpSpPr/>
          <p:nvPr/>
        </p:nvGrpSpPr>
        <p:grpSpPr>
          <a:xfrm>
            <a:off x="923576" y="244848"/>
            <a:ext cx="3856331" cy="1501222"/>
            <a:chOff x="7912205" y="244848"/>
            <a:chExt cx="3856331" cy="1501222"/>
          </a:xfrm>
        </p:grpSpPr>
        <p:sp>
          <p:nvSpPr>
            <p:cNvPr id="9" name="Oval 8">
              <a:extLst>
                <a:ext uri="{FF2B5EF4-FFF2-40B4-BE49-F238E27FC236}">
                  <a16:creationId xmlns:a16="http://schemas.microsoft.com/office/drawing/2014/main" id="{A7BF703F-4670-866F-D696-D03AA667DA43}"/>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11">
              <a:extLst>
                <a:ext uri="{FF2B5EF4-FFF2-40B4-BE49-F238E27FC236}">
                  <a16:creationId xmlns:a16="http://schemas.microsoft.com/office/drawing/2014/main" id="{2E11BB08-A7DD-525F-F680-2E8972180C15}"/>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Oval 12">
              <a:extLst>
                <a:ext uri="{FF2B5EF4-FFF2-40B4-BE49-F238E27FC236}">
                  <a16:creationId xmlns:a16="http://schemas.microsoft.com/office/drawing/2014/main" id="{2608232B-7B52-C7BC-3776-B2882C3C6307}"/>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5" name="Oval 14">
            <a:extLst>
              <a:ext uri="{FF2B5EF4-FFF2-40B4-BE49-F238E27FC236}">
                <a16:creationId xmlns:a16="http://schemas.microsoft.com/office/drawing/2014/main" id="{BA3AC8BD-E95F-98F6-342E-12F28A785995}"/>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 name="Título 1">
            <a:extLst>
              <a:ext uri="{FF2B5EF4-FFF2-40B4-BE49-F238E27FC236}">
                <a16:creationId xmlns:a16="http://schemas.microsoft.com/office/drawing/2014/main" id="{6955D48E-0C80-68F9-3290-4AEAA811CE78}"/>
              </a:ext>
            </a:extLst>
          </p:cNvPr>
          <p:cNvSpPr txBox="1">
            <a:spLocks/>
          </p:cNvSpPr>
          <p:nvPr/>
        </p:nvSpPr>
        <p:spPr>
          <a:xfrm>
            <a:off x="-52147" y="486177"/>
            <a:ext cx="2746742" cy="822245"/>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3600" b="1" dirty="0">
                <a:solidFill>
                  <a:schemeClr val="accent3">
                    <a:lumMod val="40000"/>
                    <a:lumOff val="60000"/>
                  </a:schemeClr>
                </a:solidFill>
              </a:rPr>
              <a:t>INNOVACIÓN</a:t>
            </a:r>
            <a:endParaRPr lang="en-US" sz="3600" b="1" dirty="0">
              <a:solidFill>
                <a:schemeClr val="accent3">
                  <a:lumMod val="40000"/>
                  <a:lumOff val="60000"/>
                </a:schemeClr>
              </a:solidFill>
            </a:endParaRPr>
          </a:p>
        </p:txBody>
      </p:sp>
      <p:pic>
        <p:nvPicPr>
          <p:cNvPr id="5" name="Picture 4">
            <a:extLst>
              <a:ext uri="{FF2B5EF4-FFF2-40B4-BE49-F238E27FC236}">
                <a16:creationId xmlns:a16="http://schemas.microsoft.com/office/drawing/2014/main" id="{5A3E2831-FA8B-EAE6-F2F0-F1E94532006D}"/>
              </a:ext>
            </a:extLst>
          </p:cNvPr>
          <p:cNvPicPr>
            <a:picLocks noChangeAspect="1"/>
          </p:cNvPicPr>
          <p:nvPr/>
        </p:nvPicPr>
        <p:blipFill>
          <a:blip r:embed="rId3"/>
          <a:stretch>
            <a:fillRect/>
          </a:stretch>
        </p:blipFill>
        <p:spPr>
          <a:xfrm>
            <a:off x="3416462" y="354615"/>
            <a:ext cx="1274664" cy="1274664"/>
          </a:xfrm>
          <a:prstGeom prst="rect">
            <a:avLst/>
          </a:prstGeom>
        </p:spPr>
      </p:pic>
      <p:sp>
        <p:nvSpPr>
          <p:cNvPr id="6" name="CuadroTexto 5">
            <a:extLst>
              <a:ext uri="{FF2B5EF4-FFF2-40B4-BE49-F238E27FC236}">
                <a16:creationId xmlns:a16="http://schemas.microsoft.com/office/drawing/2014/main" id="{9C3333EE-4F0D-31C5-8948-230DC55B1441}"/>
              </a:ext>
            </a:extLst>
          </p:cNvPr>
          <p:cNvSpPr txBox="1"/>
          <p:nvPr/>
        </p:nvSpPr>
        <p:spPr>
          <a:xfrm>
            <a:off x="451693" y="3797699"/>
            <a:ext cx="11481281" cy="2215991"/>
          </a:xfrm>
          <a:prstGeom prst="rect">
            <a:avLst/>
          </a:prstGeom>
          <a:noFill/>
        </p:spPr>
        <p:txBody>
          <a:bodyPr wrap="square">
            <a:spAutoFit/>
          </a:bodyPr>
          <a:lstStyle/>
          <a:p>
            <a:pPr marL="342900" marR="0" indent="-342900">
              <a:spcBef>
                <a:spcPts val="0"/>
              </a:spcBef>
              <a:spcAft>
                <a:spcPts val="0"/>
              </a:spcAft>
              <a:buFont typeface="Arial" panose="020B0604020202020204" pitchFamily="34" charset="0"/>
              <a:buChar char="•"/>
            </a:pPr>
            <a:r>
              <a:rPr lang="es-CL" sz="2300" b="1" dirty="0">
                <a:latin typeface="Calibri" panose="020F0502020204030204" pitchFamily="34" charset="0"/>
                <a:ea typeface="Times New Roman" panose="02020603050405020304" pitchFamily="18" charset="0"/>
              </a:rPr>
              <a:t>Como lo hizo?  </a:t>
            </a:r>
            <a:r>
              <a:rPr lang="es-CL" sz="2300" dirty="0">
                <a:latin typeface="Calibri" panose="020F0502020204030204" pitchFamily="34" charset="0"/>
                <a:ea typeface="Times New Roman" panose="02020603050405020304" pitchFamily="18" charset="0"/>
              </a:rPr>
              <a:t>Lanzando una e</a:t>
            </a:r>
            <a:r>
              <a:rPr lang="es-ES" sz="2300" dirty="0">
                <a:latin typeface="Calibri" panose="020F0502020204030204" pitchFamily="34" charset="0"/>
                <a:ea typeface="Times New Roman" panose="02020603050405020304" pitchFamily="18" charset="0"/>
              </a:rPr>
              <a:t>strategia de Innovación (Shinzo Abe) </a:t>
            </a:r>
            <a:r>
              <a:rPr lang="es-ES" sz="2300" b="1" dirty="0">
                <a:latin typeface="Calibri" panose="020F0502020204030204" pitchFamily="34" charset="0"/>
                <a:ea typeface="Times New Roman" panose="02020603050405020304" pitchFamily="18" charset="0"/>
              </a:rPr>
              <a:t>“Innovación 25”</a:t>
            </a:r>
            <a:r>
              <a:rPr lang="es-ES" sz="2300" dirty="0">
                <a:latin typeface="Calibri" panose="020F0502020204030204" pitchFamily="34" charset="0"/>
                <a:ea typeface="Times New Roman" panose="02020603050405020304" pitchFamily="18" charset="0"/>
              </a:rPr>
              <a:t> en 2006 a largo plazo con miras al año 2025 (y recientemente la complementó con la Estrategia de Innovación Integrada 2022: “</a:t>
            </a:r>
            <a:r>
              <a:rPr lang="es-ES" sz="2300" i="1" dirty="0">
                <a:latin typeface="Calibri" panose="020F0502020204030204" pitchFamily="34" charset="0"/>
                <a:ea typeface="Times New Roman" panose="02020603050405020304" pitchFamily="18" charset="0"/>
              </a:rPr>
              <a:t>Haciendo Grandes Pasos Hacia la Sociedad 5.0</a:t>
            </a:r>
            <a:r>
              <a:rPr lang="es-ES" sz="2300" dirty="0">
                <a:latin typeface="Calibri" panose="020F0502020204030204" pitchFamily="34" charset="0"/>
                <a:ea typeface="Times New Roman" panose="02020603050405020304" pitchFamily="18" charset="0"/>
              </a:rPr>
              <a:t>”)</a:t>
            </a:r>
          </a:p>
          <a:p>
            <a:pPr marL="342900" marR="0" indent="-342900">
              <a:spcBef>
                <a:spcPts val="0"/>
              </a:spcBef>
              <a:spcAft>
                <a:spcPts val="0"/>
              </a:spcAft>
              <a:buFont typeface="Arial" panose="020B0604020202020204" pitchFamily="34" charset="0"/>
              <a:buChar char="•"/>
            </a:pPr>
            <a:endParaRPr lang="es-ES" sz="2300" dirty="0">
              <a:latin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s-ES" sz="2300" dirty="0">
                <a:latin typeface="Calibri" panose="020F0502020204030204" pitchFamily="34" charset="0"/>
              </a:rPr>
              <a:t>Se estableció un ministro a cargo de la innovación y una "Misión Especial Innovación 25“, y se debía ejecutar en todas las áreas: medicina, ingeniería, tecnología de la información, etc. </a:t>
            </a:r>
            <a:endParaRPr lang="en-US" sz="2300" dirty="0">
              <a:latin typeface="Calibri" panose="020F0502020204030204" pitchFamily="34" charset="0"/>
            </a:endParaRPr>
          </a:p>
        </p:txBody>
      </p:sp>
      <p:sp>
        <p:nvSpPr>
          <p:cNvPr id="8" name="CuadroTexto 7">
            <a:extLst>
              <a:ext uri="{FF2B5EF4-FFF2-40B4-BE49-F238E27FC236}">
                <a16:creationId xmlns:a16="http://schemas.microsoft.com/office/drawing/2014/main" id="{B4F46186-EF4F-367D-AF1F-6A9E032CF8A1}"/>
              </a:ext>
            </a:extLst>
          </p:cNvPr>
          <p:cNvSpPr txBox="1"/>
          <p:nvPr/>
        </p:nvSpPr>
        <p:spPr>
          <a:xfrm>
            <a:off x="4917046" y="399282"/>
            <a:ext cx="7015928" cy="1200329"/>
          </a:xfrm>
          <a:prstGeom prst="rect">
            <a:avLst/>
          </a:prstGeom>
          <a:solidFill>
            <a:schemeClr val="accent1">
              <a:lumMod val="75000"/>
            </a:schemeClr>
          </a:solidFill>
        </p:spPr>
        <p:txBody>
          <a:bodyPr wrap="square">
            <a:spAutoFit/>
          </a:bodyPr>
          <a:lstStyle/>
          <a:p>
            <a:pPr marL="0" marR="0" algn="just">
              <a:spcBef>
                <a:spcPts val="0"/>
              </a:spcBef>
              <a:spcAft>
                <a:spcPts val="0"/>
              </a:spcAft>
            </a:pPr>
            <a:r>
              <a:rPr lang="es-CL" sz="2400" b="1" dirty="0">
                <a:solidFill>
                  <a:srgbClr val="FFFF00"/>
                </a:solidFill>
                <a:latin typeface="Calibri" panose="020F0502020204030204" pitchFamily="34" charset="0"/>
                <a:ea typeface="Calibri" panose="020F0502020204030204" pitchFamily="34" charset="0"/>
              </a:rPr>
              <a:t>I</a:t>
            </a:r>
            <a:r>
              <a:rPr lang="es-CL" sz="2400" b="1" dirty="0">
                <a:solidFill>
                  <a:srgbClr val="FFFF00"/>
                </a:solidFill>
                <a:effectLst/>
                <a:latin typeface="Calibri" panose="020F0502020204030204" pitchFamily="34" charset="0"/>
                <a:ea typeface="Calibri" panose="020F0502020204030204" pitchFamily="34" charset="0"/>
              </a:rPr>
              <a:t>nnovación: Fuente de crecimiento y herramienta para aumentar productividad, producción, valor, combatir los riesgos económicos y sociales críticos.</a:t>
            </a:r>
            <a:endParaRPr lang="es-CL" sz="2400" b="1" dirty="0">
              <a:solidFill>
                <a:srgbClr val="FFFF00"/>
              </a:solidFill>
              <a:latin typeface="Calibri" panose="020F0502020204030204" pitchFamily="34" charset="0"/>
              <a:ea typeface="Calibri" panose="020F0502020204030204" pitchFamily="34" charset="0"/>
            </a:endParaRPr>
          </a:p>
        </p:txBody>
      </p:sp>
      <p:pic>
        <p:nvPicPr>
          <p:cNvPr id="2" name="Imagen 1" descr="Diagrama">
            <a:extLst>
              <a:ext uri="{FF2B5EF4-FFF2-40B4-BE49-F238E27FC236}">
                <a16:creationId xmlns:a16="http://schemas.microsoft.com/office/drawing/2014/main" id="{A65779F0-576D-6573-E76C-741F520FEF2C}"/>
              </a:ext>
            </a:extLst>
          </p:cNvPr>
          <p:cNvPicPr>
            <a:picLocks noChangeAspect="1"/>
          </p:cNvPicPr>
          <p:nvPr/>
        </p:nvPicPr>
        <p:blipFill rotWithShape="1">
          <a:blip r:embed="rId4">
            <a:alphaModFix amt="90000"/>
            <a:extLst>
              <a:ext uri="{BEBA8EAE-BF5A-486C-A8C5-ECC9F3942E4B}">
                <a14:imgProps xmlns:a14="http://schemas.microsoft.com/office/drawing/2010/main">
                  <a14:imgLayer r:embed="rId5">
                    <a14:imgEffect>
                      <a14:sharpenSoften amount="100000"/>
                    </a14:imgEffect>
                  </a14:imgLayer>
                </a14:imgProps>
              </a:ext>
              <a:ext uri="{837473B0-CC2E-450A-ABE3-18F120FF3D39}">
                <a1611:picAttrSrcUrl xmlns:a1611="http://schemas.microsoft.com/office/drawing/2016/11/main" r:id="rId6"/>
              </a:ext>
            </a:extLst>
          </a:blip>
          <a:srcRect l="20754" t="6512" r="28449" b="22884"/>
          <a:stretch/>
        </p:blipFill>
        <p:spPr>
          <a:xfrm>
            <a:off x="852054" y="1979719"/>
            <a:ext cx="2564408" cy="1594517"/>
          </a:xfrm>
          <a:prstGeom prst="rect">
            <a:avLst/>
          </a:prstGeom>
        </p:spPr>
      </p:pic>
      <p:sp>
        <p:nvSpPr>
          <p:cNvPr id="10" name="CuadroTexto 9">
            <a:extLst>
              <a:ext uri="{FF2B5EF4-FFF2-40B4-BE49-F238E27FC236}">
                <a16:creationId xmlns:a16="http://schemas.microsoft.com/office/drawing/2014/main" id="{54CDB263-644F-AFB1-5479-21BE2A3B4542}"/>
              </a:ext>
            </a:extLst>
          </p:cNvPr>
          <p:cNvSpPr txBox="1"/>
          <p:nvPr/>
        </p:nvSpPr>
        <p:spPr>
          <a:xfrm>
            <a:off x="3687287" y="2125466"/>
            <a:ext cx="8140535" cy="1384995"/>
          </a:xfrm>
          <a:prstGeom prst="rect">
            <a:avLst/>
          </a:prstGeom>
          <a:noFill/>
        </p:spPr>
        <p:txBody>
          <a:bodyPr wrap="square">
            <a:spAutoFit/>
          </a:bodyPr>
          <a:lstStyle/>
          <a:p>
            <a:pPr marL="342900" indent="-342900" algn="just">
              <a:buFont typeface="Arial" panose="020B0604020202020204" pitchFamily="34" charset="0"/>
              <a:buChar char="•"/>
            </a:pPr>
            <a:r>
              <a:rPr lang="es-CL" sz="2400" b="1" dirty="0">
                <a:latin typeface="Calibri" panose="020F0502020204030204" pitchFamily="34" charset="0"/>
              </a:rPr>
              <a:t>Y Japón </a:t>
            </a:r>
            <a:r>
              <a:rPr lang="es-CL" sz="2400" dirty="0">
                <a:latin typeface="Calibri" panose="020F0502020204030204" pitchFamily="34" charset="0"/>
              </a:rPr>
              <a:t>lo hizo parte de su estrategia de desarrollo.</a:t>
            </a:r>
          </a:p>
          <a:p>
            <a:pPr marL="342900" indent="-342900" algn="just">
              <a:buFont typeface="Arial" panose="020B0604020202020204" pitchFamily="34" charset="0"/>
              <a:buChar char="•"/>
            </a:pPr>
            <a:endParaRPr lang="es-CL" sz="1200" dirty="0">
              <a:latin typeface="Calibri" panose="020F0502020204030204" pitchFamily="34" charset="0"/>
            </a:endParaRPr>
          </a:p>
          <a:p>
            <a:pPr marL="342900" indent="-342900" algn="just">
              <a:buFont typeface="Arial" panose="020B0604020202020204" pitchFamily="34" charset="0"/>
              <a:buChar char="•"/>
            </a:pPr>
            <a:r>
              <a:rPr lang="es-CL" sz="2400" dirty="0">
                <a:latin typeface="Calibri" panose="020F0502020204030204" pitchFamily="34" charset="0"/>
              </a:rPr>
              <a:t>Japón Nº 13 del mundo y 4º en Asia según el último “Global Innovation Index 2022”.</a:t>
            </a:r>
          </a:p>
        </p:txBody>
      </p:sp>
    </p:spTree>
    <p:extLst>
      <p:ext uri="{BB962C8B-B14F-4D97-AF65-F5344CB8AC3E}">
        <p14:creationId xmlns:p14="http://schemas.microsoft.com/office/powerpoint/2010/main" val="143692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0738339-09C4-4FCD-0099-CE4136D1F609}"/>
              </a:ext>
            </a:extLst>
          </p:cNvPr>
          <p:cNvGrpSpPr/>
          <p:nvPr/>
        </p:nvGrpSpPr>
        <p:grpSpPr>
          <a:xfrm>
            <a:off x="923576" y="244848"/>
            <a:ext cx="3856331" cy="1501222"/>
            <a:chOff x="7912205" y="244848"/>
            <a:chExt cx="3856331" cy="1501222"/>
          </a:xfrm>
        </p:grpSpPr>
        <p:sp>
          <p:nvSpPr>
            <p:cNvPr id="9" name="Oval 8">
              <a:extLst>
                <a:ext uri="{FF2B5EF4-FFF2-40B4-BE49-F238E27FC236}">
                  <a16:creationId xmlns:a16="http://schemas.microsoft.com/office/drawing/2014/main" id="{A7BF703F-4670-866F-D696-D03AA667DA43}"/>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11">
              <a:extLst>
                <a:ext uri="{FF2B5EF4-FFF2-40B4-BE49-F238E27FC236}">
                  <a16:creationId xmlns:a16="http://schemas.microsoft.com/office/drawing/2014/main" id="{2E11BB08-A7DD-525F-F680-2E8972180C15}"/>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Oval 12">
              <a:extLst>
                <a:ext uri="{FF2B5EF4-FFF2-40B4-BE49-F238E27FC236}">
                  <a16:creationId xmlns:a16="http://schemas.microsoft.com/office/drawing/2014/main" id="{2608232B-7B52-C7BC-3776-B2882C3C6307}"/>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5" name="Oval 14">
            <a:extLst>
              <a:ext uri="{FF2B5EF4-FFF2-40B4-BE49-F238E27FC236}">
                <a16:creationId xmlns:a16="http://schemas.microsoft.com/office/drawing/2014/main" id="{BA3AC8BD-E95F-98F6-342E-12F28A785995}"/>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5" name="Picture 4">
            <a:extLst>
              <a:ext uri="{FF2B5EF4-FFF2-40B4-BE49-F238E27FC236}">
                <a16:creationId xmlns:a16="http://schemas.microsoft.com/office/drawing/2014/main" id="{5A3E2831-FA8B-EAE6-F2F0-F1E94532006D}"/>
              </a:ext>
            </a:extLst>
          </p:cNvPr>
          <p:cNvPicPr>
            <a:picLocks noChangeAspect="1"/>
          </p:cNvPicPr>
          <p:nvPr/>
        </p:nvPicPr>
        <p:blipFill>
          <a:blip r:embed="rId3"/>
          <a:stretch>
            <a:fillRect/>
          </a:stretch>
        </p:blipFill>
        <p:spPr>
          <a:xfrm>
            <a:off x="3416462" y="354615"/>
            <a:ext cx="1274664" cy="1274664"/>
          </a:xfrm>
          <a:prstGeom prst="rect">
            <a:avLst/>
          </a:prstGeom>
        </p:spPr>
      </p:pic>
      <p:sp>
        <p:nvSpPr>
          <p:cNvPr id="10" name="CuadroTexto 9">
            <a:extLst>
              <a:ext uri="{FF2B5EF4-FFF2-40B4-BE49-F238E27FC236}">
                <a16:creationId xmlns:a16="http://schemas.microsoft.com/office/drawing/2014/main" id="{20E64FA9-807E-C0D1-1DD3-26E6F2E61098}"/>
              </a:ext>
            </a:extLst>
          </p:cNvPr>
          <p:cNvSpPr txBox="1"/>
          <p:nvPr/>
        </p:nvSpPr>
        <p:spPr>
          <a:xfrm>
            <a:off x="719901" y="1937714"/>
            <a:ext cx="11036671" cy="4801314"/>
          </a:xfrm>
          <a:prstGeom prst="rect">
            <a:avLst/>
          </a:prstGeom>
          <a:noFill/>
        </p:spPr>
        <p:txBody>
          <a:bodyPr wrap="square">
            <a:spAutoFit/>
          </a:bodyPr>
          <a:lstStyle/>
          <a:p>
            <a:pPr marL="342900" marR="0" indent="-342900" algn="just">
              <a:spcBef>
                <a:spcPts val="0"/>
              </a:spcBef>
              <a:spcAft>
                <a:spcPts val="0"/>
              </a:spcAft>
              <a:buFont typeface="Wingdings" panose="05000000000000000000" pitchFamily="2" charset="2"/>
              <a:buChar char="§"/>
            </a:pPr>
            <a:r>
              <a:rPr lang="es-CL" sz="2400" b="1" dirty="0">
                <a:latin typeface="Calibri" panose="020F0502020204030204" pitchFamily="34" charset="0"/>
              </a:rPr>
              <a:t>E</a:t>
            </a:r>
            <a:r>
              <a:rPr lang="es-ES" sz="2400" b="1" dirty="0">
                <a:latin typeface="Calibri" panose="020F0502020204030204" pitchFamily="34" charset="0"/>
              </a:rPr>
              <a:t>nfoque radical </a:t>
            </a:r>
            <a:r>
              <a:rPr lang="es-ES" sz="2400" dirty="0">
                <a:latin typeface="Calibri" panose="020F0502020204030204" pitchFamily="34" charset="0"/>
                <a:sym typeface="Wingdings" panose="05000000000000000000" pitchFamily="2" charset="2"/>
              </a:rPr>
              <a:t> la</a:t>
            </a:r>
            <a:r>
              <a:rPr lang="es-ES" sz="2400" dirty="0">
                <a:latin typeface="Calibri" panose="020F0502020204030204" pitchFamily="34" charset="0"/>
              </a:rPr>
              <a:t> innovación no se limita a la revolución técnica, sino que crea nuevos valores y provoca cambios sociales drásticos.</a:t>
            </a:r>
          </a:p>
          <a:p>
            <a:pPr marL="342900" marR="0" indent="-342900" algn="just">
              <a:spcBef>
                <a:spcPts val="0"/>
              </a:spcBef>
              <a:spcAft>
                <a:spcPts val="0"/>
              </a:spcAft>
              <a:buFont typeface="Wingdings" panose="05000000000000000000" pitchFamily="2" charset="2"/>
              <a:buChar char="§"/>
            </a:pPr>
            <a:endParaRPr lang="es-ES" sz="1400" dirty="0">
              <a:latin typeface="Calibri" panose="020F0502020204030204" pitchFamily="34" charset="0"/>
            </a:endParaRPr>
          </a:p>
          <a:p>
            <a:pPr marL="342900" marR="0" indent="-342900" algn="just">
              <a:spcBef>
                <a:spcPts val="0"/>
              </a:spcBef>
              <a:spcAft>
                <a:spcPts val="0"/>
              </a:spcAft>
              <a:buFont typeface="Wingdings" panose="05000000000000000000" pitchFamily="2" charset="2"/>
              <a:buChar char="§"/>
            </a:pPr>
            <a:r>
              <a:rPr lang="es-ES" sz="2400" b="1" dirty="0">
                <a:latin typeface="Calibri" panose="020F0502020204030204" pitchFamily="34" charset="0"/>
              </a:rPr>
              <a:t>Esfuerzo colectivo </a:t>
            </a:r>
            <a:r>
              <a:rPr lang="es-ES" sz="2400" dirty="0">
                <a:latin typeface="Calibri" panose="020F0502020204030204" pitchFamily="34" charset="0"/>
                <a:sym typeface="Wingdings" panose="05000000000000000000" pitchFamily="2" charset="2"/>
              </a:rPr>
              <a:t> </a:t>
            </a:r>
            <a:r>
              <a:rPr lang="es-CL" sz="2400" dirty="0">
                <a:latin typeface="Calibri" panose="020F0502020204030204" pitchFamily="34" charset="0"/>
              </a:rPr>
              <a:t>gobierno, sector privado, PYMEs, ONG, academia</a:t>
            </a:r>
          </a:p>
          <a:p>
            <a:pPr marL="342900" marR="0" indent="-342900" algn="just">
              <a:spcBef>
                <a:spcPts val="0"/>
              </a:spcBef>
              <a:spcAft>
                <a:spcPts val="0"/>
              </a:spcAft>
              <a:buFont typeface="Wingdings" panose="05000000000000000000" pitchFamily="2" charset="2"/>
              <a:buChar char="§"/>
            </a:pPr>
            <a:endParaRPr lang="es-CL" sz="1400" dirty="0">
              <a:latin typeface="Calibri" panose="020F0502020204030204" pitchFamily="34" charset="0"/>
            </a:endParaRPr>
          </a:p>
          <a:p>
            <a:pPr marL="342900" marR="0" indent="-342900" algn="just">
              <a:spcBef>
                <a:spcPts val="0"/>
              </a:spcBef>
              <a:spcAft>
                <a:spcPts val="0"/>
              </a:spcAft>
              <a:buFont typeface="Wingdings" panose="05000000000000000000" pitchFamily="2" charset="2"/>
              <a:buChar char="§"/>
            </a:pPr>
            <a:r>
              <a:rPr lang="es-CL" sz="2400" dirty="0">
                <a:latin typeface="Calibri" panose="020F0502020204030204" pitchFamily="34" charset="0"/>
              </a:rPr>
              <a:t>Se basó en los aspectos que </a:t>
            </a:r>
            <a:r>
              <a:rPr lang="es-CL" sz="2400" b="1" dirty="0">
                <a:latin typeface="Calibri" panose="020F0502020204030204" pitchFamily="34" charset="0"/>
              </a:rPr>
              <a:t>configuraban el mundo</a:t>
            </a:r>
            <a:r>
              <a:rPr lang="es-CL" sz="2400" dirty="0">
                <a:latin typeface="Calibri" panose="020F0502020204030204" pitchFamily="34" charset="0"/>
              </a:rPr>
              <a:t>: población en declive, globalización, cambio climático, desigualdad, sociedad del conocimiento.</a:t>
            </a:r>
          </a:p>
          <a:p>
            <a:pPr marL="342900" marR="0" indent="-342900" algn="just">
              <a:spcBef>
                <a:spcPts val="0"/>
              </a:spcBef>
              <a:spcAft>
                <a:spcPts val="0"/>
              </a:spcAft>
              <a:buFont typeface="Wingdings" panose="05000000000000000000" pitchFamily="2" charset="2"/>
              <a:buChar char="§"/>
            </a:pPr>
            <a:endParaRPr lang="es-CL" sz="1400" dirty="0">
              <a:latin typeface="Calibri" panose="020F0502020204030204" pitchFamily="34" charset="0"/>
            </a:endParaRPr>
          </a:p>
          <a:p>
            <a:pPr marL="342900" marR="0" indent="-342900" algn="just">
              <a:spcBef>
                <a:spcPts val="0"/>
              </a:spcBef>
              <a:spcAft>
                <a:spcPts val="0"/>
              </a:spcAft>
              <a:buFont typeface="Wingdings" panose="05000000000000000000" pitchFamily="2" charset="2"/>
              <a:buChar char="§"/>
            </a:pPr>
            <a:r>
              <a:rPr lang="es-CL" sz="2400" dirty="0">
                <a:latin typeface="Calibri" panose="020F0502020204030204" pitchFamily="34" charset="0"/>
              </a:rPr>
              <a:t>Se diseñaron, entre otras, las siguientes </a:t>
            </a:r>
            <a:r>
              <a:rPr lang="es-CL" sz="2400" b="1" dirty="0">
                <a:latin typeface="Calibri" panose="020F0502020204030204" pitchFamily="34" charset="0"/>
              </a:rPr>
              <a:t>medidas a implementar</a:t>
            </a:r>
            <a:r>
              <a:rPr lang="es-CL" sz="2400" dirty="0">
                <a:latin typeface="Calibri" panose="020F0502020204030204" pitchFamily="34" charset="0"/>
              </a:rPr>
              <a:t>: </a:t>
            </a:r>
          </a:p>
          <a:p>
            <a:pPr marL="800100" lvl="1" indent="-342900" algn="just">
              <a:buFont typeface="Wingdings" panose="05000000000000000000" pitchFamily="2" charset="2"/>
              <a:buChar char="§"/>
            </a:pPr>
            <a:r>
              <a:rPr lang="es-CL" sz="2400" dirty="0">
                <a:latin typeface="Calibri" panose="020F0502020204030204" pitchFamily="34" charset="0"/>
              </a:rPr>
              <a:t>Formación de talentos, promoviendo intercambios internacionales</a:t>
            </a:r>
          </a:p>
          <a:p>
            <a:pPr marL="800100" lvl="1" indent="-342900" algn="just">
              <a:buFont typeface="Wingdings" panose="05000000000000000000" pitchFamily="2" charset="2"/>
              <a:buChar char="§"/>
            </a:pPr>
            <a:r>
              <a:rPr lang="es-CL" sz="2400" dirty="0">
                <a:latin typeface="Calibri" panose="020F0502020204030204" pitchFamily="34" charset="0"/>
              </a:rPr>
              <a:t>Mejora en la educación a todo nivel</a:t>
            </a:r>
          </a:p>
          <a:p>
            <a:pPr marL="800100" lvl="1" indent="-342900" algn="just">
              <a:buFont typeface="Wingdings" panose="05000000000000000000" pitchFamily="2" charset="2"/>
              <a:buChar char="§"/>
            </a:pPr>
            <a:r>
              <a:rPr lang="es-CL" sz="2400" dirty="0">
                <a:latin typeface="Calibri" panose="020F0502020204030204" pitchFamily="34" charset="0"/>
              </a:rPr>
              <a:t>Aumento de la inversión en I&amp;D</a:t>
            </a:r>
          </a:p>
          <a:p>
            <a:pPr marL="800100" lvl="1" indent="-342900" algn="just">
              <a:buFont typeface="Wingdings" panose="05000000000000000000" pitchFamily="2" charset="2"/>
              <a:buChar char="§"/>
            </a:pPr>
            <a:r>
              <a:rPr lang="es-CL" sz="2400" dirty="0">
                <a:latin typeface="Calibri" panose="020F0502020204030204" pitchFamily="34" charset="0"/>
              </a:rPr>
              <a:t>Se abordaron trabas legales a la innovación, incluidas las relacionadas con infraestructura, empleo, emprendimiento.</a:t>
            </a:r>
            <a:endParaRPr lang="es-ES" sz="2400" dirty="0">
              <a:latin typeface="Calibri" panose="020F0502020204030204" pitchFamily="34" charset="0"/>
            </a:endParaRPr>
          </a:p>
        </p:txBody>
      </p:sp>
      <p:sp>
        <p:nvSpPr>
          <p:cNvPr id="19" name="CuadroTexto 18">
            <a:extLst>
              <a:ext uri="{FF2B5EF4-FFF2-40B4-BE49-F238E27FC236}">
                <a16:creationId xmlns:a16="http://schemas.microsoft.com/office/drawing/2014/main" id="{00D2C89C-C34F-547C-3BB0-B0AC8F196CFF}"/>
              </a:ext>
            </a:extLst>
          </p:cNvPr>
          <p:cNvSpPr txBox="1"/>
          <p:nvPr/>
        </p:nvSpPr>
        <p:spPr>
          <a:xfrm>
            <a:off x="5381847" y="807281"/>
            <a:ext cx="6517227" cy="523220"/>
          </a:xfrm>
          <a:prstGeom prst="rect">
            <a:avLst/>
          </a:prstGeom>
          <a:solidFill>
            <a:schemeClr val="accent1">
              <a:lumMod val="75000"/>
            </a:schemeClr>
          </a:solidFill>
        </p:spPr>
        <p:txBody>
          <a:bodyPr wrap="square">
            <a:spAutoFit/>
          </a:bodyPr>
          <a:lstStyle/>
          <a:p>
            <a:pPr marL="0" marR="0" algn="just">
              <a:spcBef>
                <a:spcPts val="0"/>
              </a:spcBef>
              <a:spcAft>
                <a:spcPts val="0"/>
              </a:spcAft>
            </a:pPr>
            <a:r>
              <a:rPr lang="es-CL" sz="2800" b="1" dirty="0">
                <a:solidFill>
                  <a:srgbClr val="FFFF00"/>
                </a:solidFill>
                <a:latin typeface="Calibri" panose="020F0502020204030204" pitchFamily="34" charset="0"/>
              </a:rPr>
              <a:t>Principales Elementos de “Innovation 25”</a:t>
            </a:r>
          </a:p>
        </p:txBody>
      </p:sp>
      <p:sp>
        <p:nvSpPr>
          <p:cNvPr id="2" name="Título 1">
            <a:extLst>
              <a:ext uri="{FF2B5EF4-FFF2-40B4-BE49-F238E27FC236}">
                <a16:creationId xmlns:a16="http://schemas.microsoft.com/office/drawing/2014/main" id="{486397FB-FC45-87FC-F11F-FB7473CB857B}"/>
              </a:ext>
            </a:extLst>
          </p:cNvPr>
          <p:cNvSpPr txBox="1">
            <a:spLocks/>
          </p:cNvSpPr>
          <p:nvPr/>
        </p:nvSpPr>
        <p:spPr>
          <a:xfrm>
            <a:off x="-52147" y="486177"/>
            <a:ext cx="2746742" cy="822245"/>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3600" b="1" dirty="0">
                <a:solidFill>
                  <a:schemeClr val="accent3">
                    <a:lumMod val="40000"/>
                    <a:lumOff val="60000"/>
                  </a:schemeClr>
                </a:solidFill>
              </a:rPr>
              <a:t>INNOVACIÓN</a:t>
            </a:r>
            <a:endParaRPr lang="en-US" sz="3600" b="1" dirty="0">
              <a:solidFill>
                <a:schemeClr val="accent3">
                  <a:lumMod val="40000"/>
                  <a:lumOff val="60000"/>
                </a:schemeClr>
              </a:solidFill>
            </a:endParaRPr>
          </a:p>
        </p:txBody>
      </p:sp>
    </p:spTree>
    <p:extLst>
      <p:ext uri="{BB962C8B-B14F-4D97-AF65-F5344CB8AC3E}">
        <p14:creationId xmlns:p14="http://schemas.microsoft.com/office/powerpoint/2010/main" val="381603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0738339-09C4-4FCD-0099-CE4136D1F609}"/>
              </a:ext>
            </a:extLst>
          </p:cNvPr>
          <p:cNvGrpSpPr/>
          <p:nvPr/>
        </p:nvGrpSpPr>
        <p:grpSpPr>
          <a:xfrm>
            <a:off x="923576" y="244848"/>
            <a:ext cx="3856331" cy="1501222"/>
            <a:chOff x="7912205" y="244848"/>
            <a:chExt cx="3856331" cy="1501222"/>
          </a:xfrm>
        </p:grpSpPr>
        <p:sp>
          <p:nvSpPr>
            <p:cNvPr id="9" name="Oval 8">
              <a:extLst>
                <a:ext uri="{FF2B5EF4-FFF2-40B4-BE49-F238E27FC236}">
                  <a16:creationId xmlns:a16="http://schemas.microsoft.com/office/drawing/2014/main" id="{A7BF703F-4670-866F-D696-D03AA667DA43}"/>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11">
              <a:extLst>
                <a:ext uri="{FF2B5EF4-FFF2-40B4-BE49-F238E27FC236}">
                  <a16:creationId xmlns:a16="http://schemas.microsoft.com/office/drawing/2014/main" id="{2E11BB08-A7DD-525F-F680-2E8972180C15}"/>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Oval 12">
              <a:extLst>
                <a:ext uri="{FF2B5EF4-FFF2-40B4-BE49-F238E27FC236}">
                  <a16:creationId xmlns:a16="http://schemas.microsoft.com/office/drawing/2014/main" id="{2608232B-7B52-C7BC-3776-B2882C3C6307}"/>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5" name="Oval 14">
            <a:extLst>
              <a:ext uri="{FF2B5EF4-FFF2-40B4-BE49-F238E27FC236}">
                <a16:creationId xmlns:a16="http://schemas.microsoft.com/office/drawing/2014/main" id="{BA3AC8BD-E95F-98F6-342E-12F28A785995}"/>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5" name="Picture 4">
            <a:extLst>
              <a:ext uri="{FF2B5EF4-FFF2-40B4-BE49-F238E27FC236}">
                <a16:creationId xmlns:a16="http://schemas.microsoft.com/office/drawing/2014/main" id="{5A3E2831-FA8B-EAE6-F2F0-F1E94532006D}"/>
              </a:ext>
            </a:extLst>
          </p:cNvPr>
          <p:cNvPicPr>
            <a:picLocks noChangeAspect="1"/>
          </p:cNvPicPr>
          <p:nvPr/>
        </p:nvPicPr>
        <p:blipFill>
          <a:blip r:embed="rId3"/>
          <a:stretch>
            <a:fillRect/>
          </a:stretch>
        </p:blipFill>
        <p:spPr>
          <a:xfrm>
            <a:off x="3416462" y="354615"/>
            <a:ext cx="1274664" cy="1274664"/>
          </a:xfrm>
          <a:prstGeom prst="rect">
            <a:avLst/>
          </a:prstGeom>
        </p:spPr>
      </p:pic>
      <p:pic>
        <p:nvPicPr>
          <p:cNvPr id="2" name="Picture 1" descr="2,185 Chile Flag Button Images, Stock Photos &amp; Vectors ...">
            <a:extLst>
              <a:ext uri="{FF2B5EF4-FFF2-40B4-BE49-F238E27FC236}">
                <a16:creationId xmlns:a16="http://schemas.microsoft.com/office/drawing/2014/main" id="{86624D12-EA02-8D8B-CD5A-20BB096FC9AC}"/>
              </a:ext>
            </a:extLst>
          </p:cNvPr>
          <p:cNvPicPr>
            <a:picLocks noChangeAspect="1"/>
          </p:cNvPicPr>
          <p:nvPr/>
        </p:nvPicPr>
        <p:blipFill rotWithShape="1">
          <a:blip r:embed="rId4">
            <a:extLst>
              <a:ext uri="{28A0092B-C50C-407E-A947-70E740481C1C}">
                <a14:useLocalDpi xmlns:a14="http://schemas.microsoft.com/office/drawing/2010/main" val="0"/>
              </a:ext>
            </a:extLst>
          </a:blip>
          <a:srcRect l="13511" t="13361" r="13911" b="19795"/>
          <a:stretch/>
        </p:blipFill>
        <p:spPr bwMode="auto">
          <a:xfrm>
            <a:off x="9347330" y="378571"/>
            <a:ext cx="1253399" cy="1242438"/>
          </a:xfrm>
          <a:prstGeom prst="ellipse">
            <a:avLst/>
          </a:prstGeom>
          <a:noFill/>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76A8480A-4C79-2F85-F4DF-23A444861A0C}"/>
              </a:ext>
            </a:extLst>
          </p:cNvPr>
          <p:cNvSpPr/>
          <p:nvPr/>
        </p:nvSpPr>
        <p:spPr>
          <a:xfrm>
            <a:off x="9202704" y="276676"/>
            <a:ext cx="1574609" cy="150122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ítulo 1">
            <a:extLst>
              <a:ext uri="{FF2B5EF4-FFF2-40B4-BE49-F238E27FC236}">
                <a16:creationId xmlns:a16="http://schemas.microsoft.com/office/drawing/2014/main" id="{DFA43B09-375C-CD70-0192-4780CD397D2C}"/>
              </a:ext>
            </a:extLst>
          </p:cNvPr>
          <p:cNvSpPr txBox="1">
            <a:spLocks/>
          </p:cNvSpPr>
          <p:nvPr/>
        </p:nvSpPr>
        <p:spPr>
          <a:xfrm>
            <a:off x="3758521" y="476900"/>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000" dirty="0">
                <a:solidFill>
                  <a:schemeClr val="tx1"/>
                </a:solidFill>
              </a:rPr>
              <a:t>Lección para Chile</a:t>
            </a:r>
            <a:endParaRPr lang="en-US" sz="4000" dirty="0">
              <a:solidFill>
                <a:schemeClr val="tx1"/>
              </a:solidFill>
            </a:endParaRPr>
          </a:p>
        </p:txBody>
      </p:sp>
      <p:sp>
        <p:nvSpPr>
          <p:cNvPr id="10" name="CuadroTexto 9">
            <a:extLst>
              <a:ext uri="{FF2B5EF4-FFF2-40B4-BE49-F238E27FC236}">
                <a16:creationId xmlns:a16="http://schemas.microsoft.com/office/drawing/2014/main" id="{EFA9CC6B-40B3-7053-1845-E07B235CA12E}"/>
              </a:ext>
            </a:extLst>
          </p:cNvPr>
          <p:cNvSpPr txBox="1"/>
          <p:nvPr/>
        </p:nvSpPr>
        <p:spPr>
          <a:xfrm>
            <a:off x="450574" y="2041450"/>
            <a:ext cx="11078817" cy="4339650"/>
          </a:xfrm>
          <a:prstGeom prst="rect">
            <a:avLst/>
          </a:prstGeom>
          <a:noFill/>
        </p:spPr>
        <p:txBody>
          <a:bodyPr wrap="square">
            <a:spAutoFit/>
          </a:bodyPr>
          <a:lstStyle/>
          <a:p>
            <a:pPr marL="342900" marR="0" indent="-342900" algn="just">
              <a:spcBef>
                <a:spcPts val="0"/>
              </a:spcBef>
              <a:spcAft>
                <a:spcPts val="0"/>
              </a:spcAft>
              <a:buFont typeface="Wingdings" panose="05000000000000000000" pitchFamily="2" charset="2"/>
              <a:buChar char="§"/>
            </a:pPr>
            <a:r>
              <a:rPr lang="es-ES" sz="2400" dirty="0">
                <a:latin typeface="Calibri" panose="020F0502020204030204" pitchFamily="34" charset="0"/>
                <a:ea typeface="Calibri" panose="020F0502020204030204" pitchFamily="34" charset="0"/>
                <a:cs typeface="Calibri" panose="020F0502020204030204" pitchFamily="34" charset="0"/>
              </a:rPr>
              <a:t>Una</a:t>
            </a:r>
            <a:r>
              <a:rPr lang="es-CL" sz="2400" dirty="0">
                <a:effectLst/>
                <a:latin typeface="Calibri" panose="020F0502020204030204" pitchFamily="34" charset="0"/>
                <a:ea typeface="Calibri" panose="020F0502020204030204" pitchFamily="34" charset="0"/>
                <a:cs typeface="Calibri" panose="020F0502020204030204" pitchFamily="34" charset="0"/>
              </a:rPr>
              <a:t> estrategia de innovación debe ser integral y radical. Ir más allá de los aspectos tradicionales (gasto en I&amp;D), sino que legal/normativo, cultural e incluso valórico.</a:t>
            </a:r>
          </a:p>
          <a:p>
            <a:pPr marL="342900" marR="0" indent="-342900" algn="just">
              <a:spcBef>
                <a:spcPts val="0"/>
              </a:spcBef>
              <a:spcAft>
                <a:spcPts val="0"/>
              </a:spcAft>
              <a:buFont typeface="Wingdings" panose="05000000000000000000" pitchFamily="2" charset="2"/>
              <a:buChar char="§"/>
            </a:pPr>
            <a:endParaRPr lang="es-CL" sz="1200" dirty="0">
              <a:latin typeface="Calibri" panose="020F0502020204030204" pitchFamily="34" charset="0"/>
              <a:ea typeface="Calibri" panose="020F0502020204030204" pitchFamily="34" charset="0"/>
              <a:cs typeface="Calibri" panose="020F0502020204030204" pitchFamily="34" charset="0"/>
            </a:endParaRPr>
          </a:p>
          <a:p>
            <a:pPr marL="342900" marR="0" indent="-342900" algn="just">
              <a:spcBef>
                <a:spcPts val="0"/>
              </a:spcBef>
              <a:spcAft>
                <a:spcPts val="0"/>
              </a:spcAft>
              <a:buFont typeface="Wingdings" panose="05000000000000000000" pitchFamily="2" charset="2"/>
              <a:buChar char="§"/>
            </a:pPr>
            <a:r>
              <a:rPr lang="es-CL" sz="2400" dirty="0">
                <a:effectLst/>
                <a:latin typeface="Calibri" panose="020F0502020204030204" pitchFamily="34" charset="0"/>
                <a:ea typeface="Calibri" panose="020F0502020204030204" pitchFamily="34" charset="0"/>
                <a:cs typeface="Calibri" panose="020F0502020204030204" pitchFamily="34" charset="0"/>
              </a:rPr>
              <a:t>De largo plazo  y transversal (todos los sectores de la sociedad involucrados), para que sea parte de la solución a los desafíos globales como el cambio climático.</a:t>
            </a:r>
          </a:p>
          <a:p>
            <a:pPr marL="342900" marR="0" indent="-342900" algn="just">
              <a:spcBef>
                <a:spcPts val="0"/>
              </a:spcBef>
              <a:spcAft>
                <a:spcPts val="0"/>
              </a:spcAft>
              <a:buFont typeface="Wingdings" panose="05000000000000000000" pitchFamily="2" charset="2"/>
              <a:buChar char="§"/>
            </a:pPr>
            <a:endParaRPr lang="es-CL" sz="12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0"/>
              </a:spcBef>
              <a:spcAft>
                <a:spcPts val="0"/>
              </a:spcAft>
              <a:buFont typeface="Wingdings" panose="05000000000000000000" pitchFamily="2" charset="2"/>
              <a:buChar char="§"/>
            </a:pPr>
            <a:r>
              <a:rPr lang="es-CL" sz="2400" dirty="0">
                <a:latin typeface="Calibri" panose="020F0502020204030204" pitchFamily="34" charset="0"/>
                <a:cs typeface="Calibri" panose="020F0502020204030204" pitchFamily="34" charset="0"/>
              </a:rPr>
              <a:t>Crear una institucionalidad robusta a cargo</a:t>
            </a:r>
            <a:endParaRPr lang="en-US" sz="2400" dirty="0">
              <a:latin typeface="Calibri" panose="020F0502020204030204" pitchFamily="34" charset="0"/>
              <a:cs typeface="Calibri" panose="020F0502020204030204" pitchFamily="34" charset="0"/>
            </a:endParaRPr>
          </a:p>
          <a:p>
            <a:pPr marL="342900" marR="0" indent="-342900" algn="just">
              <a:spcBef>
                <a:spcPts val="0"/>
              </a:spcBef>
              <a:spcAft>
                <a:spcPts val="0"/>
              </a:spcAft>
              <a:buFont typeface="Wingdings" panose="05000000000000000000" pitchFamily="2" charset="2"/>
              <a:buChar char="§"/>
            </a:pPr>
            <a:endParaRPr lang="es-CL" sz="1200" dirty="0">
              <a:latin typeface="Calibri" panose="020F0502020204030204" pitchFamily="34" charset="0"/>
              <a:ea typeface="Calibri" panose="020F0502020204030204" pitchFamily="34" charset="0"/>
              <a:cs typeface="Calibri" panose="020F0502020204030204" pitchFamily="34" charset="0"/>
            </a:endParaRPr>
          </a:p>
          <a:p>
            <a:pPr marL="342900" marR="0" indent="-342900" algn="just">
              <a:spcBef>
                <a:spcPts val="0"/>
              </a:spcBef>
              <a:spcAft>
                <a:spcPts val="0"/>
              </a:spcAft>
              <a:buFont typeface="Wingdings" panose="05000000000000000000" pitchFamily="2" charset="2"/>
              <a:buChar char="§"/>
            </a:pPr>
            <a:r>
              <a:rPr lang="es-CL" sz="2400" dirty="0">
                <a:latin typeface="Calibri" panose="020F0502020204030204" pitchFamily="34" charset="0"/>
                <a:cs typeface="Calibri" panose="020F0502020204030204" pitchFamily="34" charset="0"/>
              </a:rPr>
              <a:t>Promover intercambios y colaboraciones internacionales e involucrar a todos los niveles de formación de estudiantes y profesionales.</a:t>
            </a:r>
          </a:p>
          <a:p>
            <a:pPr marL="342900" marR="0" indent="-342900" algn="just">
              <a:spcBef>
                <a:spcPts val="0"/>
              </a:spcBef>
              <a:spcAft>
                <a:spcPts val="0"/>
              </a:spcAft>
              <a:buFont typeface="Wingdings" panose="05000000000000000000" pitchFamily="2" charset="2"/>
              <a:buChar char="§"/>
            </a:pPr>
            <a:endParaRPr lang="es-CL" sz="1200" dirty="0">
              <a:latin typeface="Calibri" panose="020F0502020204030204" pitchFamily="34" charset="0"/>
              <a:cs typeface="Calibri" panose="020F0502020204030204" pitchFamily="34" charset="0"/>
            </a:endParaRPr>
          </a:p>
          <a:p>
            <a:pPr marL="342900" marR="0" lvl="0" indent="-342900" algn="just">
              <a:spcBef>
                <a:spcPts val="0"/>
              </a:spcBef>
              <a:spcAft>
                <a:spcPts val="0"/>
              </a:spcAft>
              <a:buFont typeface="Wingdings" panose="05000000000000000000" pitchFamily="2" charset="2"/>
              <a:buChar char="§"/>
            </a:pPr>
            <a:endParaRPr lang="en-US" sz="1200" dirty="0">
              <a:latin typeface="Calibri" panose="020F0502020204030204" pitchFamily="34" charset="0"/>
              <a:cs typeface="Calibri" panose="020F0502020204030204" pitchFamily="34" charset="0"/>
            </a:endParaRPr>
          </a:p>
          <a:p>
            <a:pPr marL="342900" marR="0" lvl="0" indent="-342900" algn="just">
              <a:spcBef>
                <a:spcPts val="0"/>
              </a:spcBef>
              <a:spcAft>
                <a:spcPts val="0"/>
              </a:spcAft>
              <a:buFont typeface="Wingdings" panose="05000000000000000000" pitchFamily="2" charset="2"/>
              <a:buChar char="§"/>
            </a:pPr>
            <a:r>
              <a:rPr lang="es-CL" sz="2400" dirty="0">
                <a:latin typeface="Calibri" panose="020F0502020204030204" pitchFamily="34" charset="0"/>
                <a:cs typeface="Calibri" panose="020F0502020204030204" pitchFamily="34" charset="0"/>
              </a:rPr>
              <a:t>Flexibilidad y visión para seguir implementando estrategias complementarias paralelamente a los avances en el mundo (Sociedad 5.0).</a:t>
            </a:r>
            <a:endParaRPr lang="en-US" sz="2400" dirty="0">
              <a:latin typeface="Calibri" panose="020F0502020204030204" pitchFamily="34" charset="0"/>
              <a:cs typeface="Calibri" panose="020F0502020204030204" pitchFamily="34" charset="0"/>
            </a:endParaRPr>
          </a:p>
        </p:txBody>
      </p:sp>
      <p:sp>
        <p:nvSpPr>
          <p:cNvPr id="8" name="Título 1">
            <a:extLst>
              <a:ext uri="{FF2B5EF4-FFF2-40B4-BE49-F238E27FC236}">
                <a16:creationId xmlns:a16="http://schemas.microsoft.com/office/drawing/2014/main" id="{0355E394-8F3C-AC1A-6579-F7D888C71905}"/>
              </a:ext>
            </a:extLst>
          </p:cNvPr>
          <p:cNvSpPr txBox="1">
            <a:spLocks/>
          </p:cNvSpPr>
          <p:nvPr/>
        </p:nvSpPr>
        <p:spPr>
          <a:xfrm>
            <a:off x="-52147" y="486177"/>
            <a:ext cx="2746742" cy="822245"/>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3600" b="1" dirty="0">
                <a:solidFill>
                  <a:schemeClr val="accent3">
                    <a:lumMod val="40000"/>
                    <a:lumOff val="60000"/>
                  </a:schemeClr>
                </a:solidFill>
              </a:rPr>
              <a:t>INNOVACIÓN</a:t>
            </a:r>
            <a:endParaRPr lang="en-US" sz="3600" b="1" dirty="0">
              <a:solidFill>
                <a:schemeClr val="accent3">
                  <a:lumMod val="40000"/>
                  <a:lumOff val="60000"/>
                </a:schemeClr>
              </a:solidFill>
            </a:endParaRPr>
          </a:p>
        </p:txBody>
      </p:sp>
    </p:spTree>
    <p:extLst>
      <p:ext uri="{BB962C8B-B14F-4D97-AF65-F5344CB8AC3E}">
        <p14:creationId xmlns:p14="http://schemas.microsoft.com/office/powerpoint/2010/main" val="337366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7" name="Elbow Connector 16">
            <a:extLst>
              <a:ext uri="{FF2B5EF4-FFF2-40B4-BE49-F238E27FC236}">
                <a16:creationId xmlns:a16="http://schemas.microsoft.com/office/drawing/2014/main" id="{01673237-94C9-CEB8-FA15-9AF14339D2DB}"/>
              </a:ext>
            </a:extLst>
          </p:cNvPr>
          <p:cNvCxnSpPr>
            <a:cxnSpLocks/>
            <a:stCxn id="7" idx="2"/>
            <a:endCxn id="6" idx="3"/>
          </p:cNvCxnSpPr>
          <p:nvPr/>
        </p:nvCxnSpPr>
        <p:spPr>
          <a:xfrm rot="10800000" flipH="1">
            <a:off x="9372164" y="4206294"/>
            <a:ext cx="1613954" cy="1264105"/>
          </a:xfrm>
          <a:prstGeom prst="bentConnector4">
            <a:avLst>
              <a:gd name="adj1" fmla="val -14164"/>
              <a:gd name="adj2" fmla="val 62891"/>
            </a:avLst>
          </a:prstGeom>
          <a:ln w="12700">
            <a:solidFill>
              <a:schemeClr val="accent1">
                <a:alpha val="49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a16="http://schemas.microsoft.com/office/drawing/2014/main" id="{F5EE2DE6-A8E6-AD5C-D5BE-F11ECC02317C}"/>
              </a:ext>
            </a:extLst>
          </p:cNvPr>
          <p:cNvCxnSpPr>
            <a:cxnSpLocks/>
            <a:endCxn id="6" idx="4"/>
          </p:cNvCxnSpPr>
          <p:nvPr/>
        </p:nvCxnSpPr>
        <p:spPr>
          <a:xfrm>
            <a:off x="8867893" y="4247051"/>
            <a:ext cx="2447180" cy="94237"/>
          </a:xfrm>
          <a:prstGeom prst="bentConnector4">
            <a:avLst>
              <a:gd name="adj1" fmla="val 63448"/>
              <a:gd name="adj2" fmla="val 342580"/>
            </a:avLst>
          </a:prstGeom>
          <a:ln w="12700">
            <a:solidFill>
              <a:schemeClr val="accent1">
                <a:alpha val="49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6DBF7075-C2BE-3BA4-F644-5C8E9FD7DA3E}"/>
              </a:ext>
            </a:extLst>
          </p:cNvPr>
          <p:cNvCxnSpPr>
            <a:cxnSpLocks/>
            <a:stCxn id="9" idx="6"/>
            <a:endCxn id="6" idx="2"/>
          </p:cNvCxnSpPr>
          <p:nvPr/>
        </p:nvCxnSpPr>
        <p:spPr>
          <a:xfrm>
            <a:off x="10033415" y="2965131"/>
            <a:ext cx="816445" cy="915257"/>
          </a:xfrm>
          <a:prstGeom prst="bentConnector3">
            <a:avLst>
              <a:gd name="adj1" fmla="val 50000"/>
            </a:avLst>
          </a:prstGeom>
          <a:ln w="12700">
            <a:solidFill>
              <a:schemeClr val="accent1">
                <a:alpha val="49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A1F70CDF-3CB8-359F-117E-E614AC13F36E}"/>
              </a:ext>
            </a:extLst>
          </p:cNvPr>
          <p:cNvCxnSpPr>
            <a:cxnSpLocks/>
            <a:stCxn id="8" idx="6"/>
          </p:cNvCxnSpPr>
          <p:nvPr/>
        </p:nvCxnSpPr>
        <p:spPr>
          <a:xfrm>
            <a:off x="9132788" y="2151589"/>
            <a:ext cx="2336401" cy="1274442"/>
          </a:xfrm>
          <a:prstGeom prst="bentConnector3">
            <a:avLst>
              <a:gd name="adj1" fmla="val 117651"/>
            </a:avLst>
          </a:prstGeom>
          <a:ln w="12700">
            <a:solidFill>
              <a:schemeClr val="accent1">
                <a:alpha val="49000"/>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2EC0E7E5-6018-0D3D-2337-C992FEC3FCDB}"/>
              </a:ext>
            </a:extLst>
          </p:cNvPr>
          <p:cNvSpPr>
            <a:spLocks noGrp="1"/>
          </p:cNvSpPr>
          <p:nvPr>
            <p:ph type="title"/>
          </p:nvPr>
        </p:nvSpPr>
        <p:spPr>
          <a:xfrm>
            <a:off x="838200" y="365126"/>
            <a:ext cx="10515600" cy="1288354"/>
          </a:xfrm>
        </p:spPr>
        <p:txBody>
          <a:bodyPr vert="horz" lIns="91440" tIns="45720" rIns="91440" bIns="45720" rtlCol="0" anchor="ctr">
            <a:normAutofit/>
          </a:bodyPr>
          <a:lstStyle/>
          <a:p>
            <a:r>
              <a:rPr lang="es-CL" sz="5400" dirty="0">
                <a:solidFill>
                  <a:schemeClr val="accent3">
                    <a:lumMod val="40000"/>
                    <a:lumOff val="60000"/>
                  </a:schemeClr>
                </a:solidFill>
              </a:rPr>
              <a:t>1. Objetivo Del Estudio</a:t>
            </a:r>
          </a:p>
        </p:txBody>
      </p:sp>
      <p:sp>
        <p:nvSpPr>
          <p:cNvPr id="3" name="Marcador de texto 2">
            <a:extLst>
              <a:ext uri="{FF2B5EF4-FFF2-40B4-BE49-F238E27FC236}">
                <a16:creationId xmlns:a16="http://schemas.microsoft.com/office/drawing/2014/main" id="{27552B99-B1E8-6D02-834D-8FD090267F83}"/>
              </a:ext>
            </a:extLst>
          </p:cNvPr>
          <p:cNvSpPr>
            <a:spLocks noGrp="1"/>
          </p:cNvSpPr>
          <p:nvPr>
            <p:ph type="body" sz="half" idx="2"/>
          </p:nvPr>
        </p:nvSpPr>
        <p:spPr>
          <a:xfrm>
            <a:off x="238068" y="1690688"/>
            <a:ext cx="7635340" cy="4451209"/>
          </a:xfrm>
        </p:spPr>
        <p:txBody>
          <a:bodyPr vert="horz" lIns="91440" tIns="45720" rIns="91440" bIns="45720" rtlCol="0">
            <a:normAutofit/>
          </a:bodyPr>
          <a:lstStyle/>
          <a:p>
            <a:pPr marL="742950" indent="-285750" algn="just">
              <a:buFont typeface="Arial" panose="020B0604020202020204" pitchFamily="34" charset="0"/>
              <a:buChar char="•"/>
            </a:pPr>
            <a:endParaRPr lang="es-ES" sz="2200" dirty="0">
              <a:effectLst/>
              <a:latin typeface="Calibri" panose="020F0502020204030204" pitchFamily="34" charset="0"/>
              <a:ea typeface="Calibri" panose="020F0502020204030204" pitchFamily="34" charset="0"/>
              <a:cs typeface="Calibri" panose="020F0502020204030204" pitchFamily="34" charset="0"/>
            </a:endParaRPr>
          </a:p>
          <a:p>
            <a:pPr marL="742950" indent="-285750" algn="just">
              <a:buFont typeface="Arial" panose="020B0604020202020204" pitchFamily="34" charset="0"/>
              <a:buChar char="•"/>
            </a:pPr>
            <a:r>
              <a:rPr lang="es-ES" sz="2200" dirty="0">
                <a:effectLst/>
                <a:latin typeface="Calibri" panose="020F0502020204030204" pitchFamily="34" charset="0"/>
                <a:ea typeface="Calibri" panose="020F0502020204030204" pitchFamily="34" charset="0"/>
                <a:cs typeface="Calibri" panose="020F0502020204030204" pitchFamily="34" charset="0"/>
              </a:rPr>
              <a:t>Recogimos </a:t>
            </a:r>
            <a:r>
              <a:rPr lang="es-ES" sz="2200" b="1" dirty="0">
                <a:effectLst/>
                <a:latin typeface="Calibri" panose="020F0502020204030204" pitchFamily="34" charset="0"/>
                <a:ea typeface="Calibri" panose="020F0502020204030204" pitchFamily="34" charset="0"/>
                <a:cs typeface="Calibri" panose="020F0502020204030204" pitchFamily="34" charset="0"/>
              </a:rPr>
              <a:t>procesos de industrialización exitosos </a:t>
            </a:r>
            <a:r>
              <a:rPr lang="es-ES" sz="2200" dirty="0">
                <a:effectLst/>
                <a:latin typeface="Calibri" panose="020F0502020204030204" pitchFamily="34" charset="0"/>
                <a:ea typeface="Calibri" panose="020F0502020204030204" pitchFamily="34" charset="0"/>
                <a:cs typeface="Calibri" panose="020F0502020204030204" pitchFamily="34" charset="0"/>
              </a:rPr>
              <a:t>de países del Asia Pacífico</a:t>
            </a:r>
          </a:p>
          <a:p>
            <a:pPr marL="742950" indent="-285750" algn="just">
              <a:buFont typeface="Arial" panose="020B0604020202020204" pitchFamily="34" charset="0"/>
              <a:buChar char="•"/>
            </a:pPr>
            <a:r>
              <a:rPr lang="es-ES" sz="2200" dirty="0">
                <a:effectLst/>
                <a:latin typeface="Calibri" panose="020F0502020204030204" pitchFamily="34" charset="0"/>
                <a:ea typeface="Calibri" panose="020F0502020204030204" pitchFamily="34" charset="0"/>
                <a:cs typeface="Calibri" panose="020F0502020204030204" pitchFamily="34" charset="0"/>
              </a:rPr>
              <a:t>Seleccionamos casos que son procesos </a:t>
            </a:r>
            <a:r>
              <a:rPr lang="es-ES" sz="2200" b="1" dirty="0">
                <a:effectLst/>
                <a:latin typeface="Calibri" panose="020F0502020204030204" pitchFamily="34" charset="0"/>
                <a:ea typeface="Calibri" panose="020F0502020204030204" pitchFamily="34" charset="0"/>
                <a:cs typeface="Calibri" panose="020F0502020204030204" pitchFamily="34" charset="0"/>
              </a:rPr>
              <a:t>virtuosos de colaboración entre el mundo público y el privado</a:t>
            </a:r>
            <a:r>
              <a:rPr lang="es-ES" sz="2200" dirty="0">
                <a:effectLst/>
                <a:latin typeface="Calibri" panose="020F0502020204030204" pitchFamily="34" charset="0"/>
                <a:ea typeface="Calibri" panose="020F0502020204030204" pitchFamily="34" charset="0"/>
                <a:cs typeface="Calibri" panose="020F0502020204030204" pitchFamily="34" charset="0"/>
              </a:rPr>
              <a:t>, con un rol activo del </a:t>
            </a:r>
            <a:r>
              <a:rPr lang="es-ES" sz="2200" b="1" dirty="0">
                <a:effectLst/>
                <a:latin typeface="Calibri" panose="020F0502020204030204" pitchFamily="34" charset="0"/>
                <a:ea typeface="Calibri" panose="020F0502020204030204" pitchFamily="34" charset="0"/>
                <a:cs typeface="Calibri" panose="020F0502020204030204" pitchFamily="34" charset="0"/>
              </a:rPr>
              <a:t>Estado</a:t>
            </a:r>
          </a:p>
          <a:p>
            <a:pPr marL="742950" indent="-285750" algn="just">
              <a:buFont typeface="Arial" panose="020B0604020202020204" pitchFamily="34" charset="0"/>
              <a:buChar char="•"/>
            </a:pPr>
            <a:r>
              <a:rPr lang="es-ES" sz="2200" dirty="0">
                <a:effectLst/>
                <a:latin typeface="Calibri" panose="020F0502020204030204" pitchFamily="34" charset="0"/>
                <a:ea typeface="Calibri" panose="020F0502020204030204" pitchFamily="34" charset="0"/>
                <a:cs typeface="Calibri" panose="020F0502020204030204" pitchFamily="34" charset="0"/>
              </a:rPr>
              <a:t>Analizamos el </a:t>
            </a:r>
            <a:r>
              <a:rPr lang="es-ES" sz="2200" b="1" dirty="0">
                <a:effectLst/>
                <a:latin typeface="Calibri" panose="020F0502020204030204" pitchFamily="34" charset="0"/>
                <a:ea typeface="Calibri" panose="020F0502020204030204" pitchFamily="34" charset="0"/>
                <a:cs typeface="Calibri" panose="020F0502020204030204" pitchFamily="34" charset="0"/>
              </a:rPr>
              <a:t>contexto económico y regulatorio </a:t>
            </a:r>
            <a:r>
              <a:rPr lang="es-ES" sz="2200" dirty="0">
                <a:effectLst/>
                <a:latin typeface="Calibri" panose="020F0502020204030204" pitchFamily="34" charset="0"/>
                <a:ea typeface="Calibri" panose="020F0502020204030204" pitchFamily="34" charset="0"/>
                <a:cs typeface="Calibri" panose="020F0502020204030204" pitchFamily="34" charset="0"/>
              </a:rPr>
              <a:t>de cada país, que hace posible, que </a:t>
            </a:r>
            <a:r>
              <a:rPr lang="es-ES" sz="2200" dirty="0">
                <a:latin typeface="Calibri" panose="020F0502020204030204" pitchFamily="34" charset="0"/>
                <a:ea typeface="Calibri" panose="020F0502020204030204" pitchFamily="34" charset="0"/>
                <a:cs typeface="Calibri" panose="020F0502020204030204" pitchFamily="34" charset="0"/>
              </a:rPr>
              <a:t>facilitan el éxito de los proyectos</a:t>
            </a:r>
          </a:p>
          <a:p>
            <a:pPr marL="742950" indent="-285750" algn="just">
              <a:buFont typeface="Arial" panose="020B0604020202020204" pitchFamily="34" charset="0"/>
              <a:buChar char="•"/>
            </a:pPr>
            <a:r>
              <a:rPr lang="es-ES" sz="2200" dirty="0">
                <a:effectLst/>
                <a:latin typeface="Calibri" panose="020F0502020204030204" pitchFamily="34" charset="0"/>
                <a:ea typeface="Calibri" panose="020F0502020204030204" pitchFamily="34" charset="0"/>
                <a:cs typeface="Calibri" panose="020F0502020204030204" pitchFamily="34" charset="0"/>
              </a:rPr>
              <a:t>Proponemos cómo aplicar las lecciones aprendidas a Chile, para favorecer su proceso de </a:t>
            </a:r>
            <a:r>
              <a:rPr lang="es-ES" sz="2200" b="1" dirty="0">
                <a:effectLst/>
                <a:latin typeface="Calibri" panose="020F0502020204030204" pitchFamily="34" charset="0"/>
                <a:ea typeface="Calibri" panose="020F0502020204030204" pitchFamily="34" charset="0"/>
                <a:cs typeface="Calibri" panose="020F0502020204030204" pitchFamily="34" charset="0"/>
              </a:rPr>
              <a:t>industrialización sustentable</a:t>
            </a:r>
            <a:endParaRPr lang="en-CL" sz="2200">
              <a:effectLst/>
              <a:latin typeface="Calibri" panose="020F0502020204030204" pitchFamily="34" charset="0"/>
              <a:ea typeface="Calibri" panose="020F0502020204030204" pitchFamily="34" charset="0"/>
              <a:cs typeface="Times New Roman" panose="02020603050405020304" pitchFamily="18" charset="0"/>
            </a:endParaRPr>
          </a:p>
          <a:p>
            <a:pPr indent="-228600">
              <a:buFont typeface="Arial" panose="020B0604020202020204" pitchFamily="34" charset="0"/>
              <a:buChar char="•"/>
            </a:pPr>
            <a:endParaRPr lang="en-US" sz="2200" dirty="0"/>
          </a:p>
        </p:txBody>
      </p:sp>
      <p:cxnSp>
        <p:nvCxnSpPr>
          <p:cNvPr id="4" name="Conector recto 3">
            <a:extLst>
              <a:ext uri="{FF2B5EF4-FFF2-40B4-BE49-F238E27FC236}">
                <a16:creationId xmlns:a16="http://schemas.microsoft.com/office/drawing/2014/main" id="{940BFCEA-4C24-9BD5-99CE-9BD29C39001E}"/>
              </a:ext>
            </a:extLst>
          </p:cNvPr>
          <p:cNvCxnSpPr>
            <a:cxnSpLocks/>
          </p:cNvCxnSpPr>
          <p:nvPr/>
        </p:nvCxnSpPr>
        <p:spPr>
          <a:xfrm>
            <a:off x="1604890" y="1387602"/>
            <a:ext cx="8053330" cy="0"/>
          </a:xfrm>
          <a:prstGeom prst="line">
            <a:avLst/>
          </a:prstGeom>
        </p:spPr>
        <p:style>
          <a:lnRef idx="1">
            <a:schemeClr val="accent2"/>
          </a:lnRef>
          <a:fillRef idx="0">
            <a:schemeClr val="accent2"/>
          </a:fillRef>
          <a:effectRef idx="0">
            <a:schemeClr val="accent2"/>
          </a:effectRef>
          <a:fontRef idx="minor">
            <a:schemeClr val="tx1"/>
          </a:fontRef>
        </p:style>
      </p:cxnSp>
      <p:sp>
        <p:nvSpPr>
          <p:cNvPr id="6" name="Oval 5">
            <a:extLst>
              <a:ext uri="{FF2B5EF4-FFF2-40B4-BE49-F238E27FC236}">
                <a16:creationId xmlns:a16="http://schemas.microsoft.com/office/drawing/2014/main" id="{0F098E32-2AB9-731F-549A-E34CBBA96554}"/>
              </a:ext>
            </a:extLst>
          </p:cNvPr>
          <p:cNvSpPr/>
          <p:nvPr/>
        </p:nvSpPr>
        <p:spPr>
          <a:xfrm>
            <a:off x="10849860" y="3419487"/>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Oval 6">
            <a:extLst>
              <a:ext uri="{FF2B5EF4-FFF2-40B4-BE49-F238E27FC236}">
                <a16:creationId xmlns:a16="http://schemas.microsoft.com/office/drawing/2014/main" id="{0B68A57E-0468-ED8D-AECC-8DFC68F99C4F}"/>
              </a:ext>
            </a:extLst>
          </p:cNvPr>
          <p:cNvSpPr/>
          <p:nvPr/>
        </p:nvSpPr>
        <p:spPr>
          <a:xfrm>
            <a:off x="9372164" y="5009497"/>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Oval 7">
            <a:extLst>
              <a:ext uri="{FF2B5EF4-FFF2-40B4-BE49-F238E27FC236}">
                <a16:creationId xmlns:a16="http://schemas.microsoft.com/office/drawing/2014/main" id="{A986279E-CA6C-5983-E9E5-4ADDB3EB176E}"/>
              </a:ext>
            </a:extLst>
          </p:cNvPr>
          <p:cNvSpPr/>
          <p:nvPr/>
        </p:nvSpPr>
        <p:spPr>
          <a:xfrm>
            <a:off x="8202363" y="1690688"/>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Oval 8">
            <a:extLst>
              <a:ext uri="{FF2B5EF4-FFF2-40B4-BE49-F238E27FC236}">
                <a16:creationId xmlns:a16="http://schemas.microsoft.com/office/drawing/2014/main" id="{F454AD6C-61A4-5E9C-C610-E8840E1BB1F4}"/>
              </a:ext>
            </a:extLst>
          </p:cNvPr>
          <p:cNvSpPr/>
          <p:nvPr/>
        </p:nvSpPr>
        <p:spPr>
          <a:xfrm>
            <a:off x="9102990" y="2504230"/>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Oval 9">
            <a:extLst>
              <a:ext uri="{FF2B5EF4-FFF2-40B4-BE49-F238E27FC236}">
                <a16:creationId xmlns:a16="http://schemas.microsoft.com/office/drawing/2014/main" id="{CDB63D35-E0D0-E46F-6793-973D9AFCC007}"/>
              </a:ext>
            </a:extLst>
          </p:cNvPr>
          <p:cNvSpPr/>
          <p:nvPr/>
        </p:nvSpPr>
        <p:spPr>
          <a:xfrm>
            <a:off x="8112150" y="3419486"/>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Rectangle 6">
            <a:extLst>
              <a:ext uri="{FF2B5EF4-FFF2-40B4-BE49-F238E27FC236}">
                <a16:creationId xmlns:a16="http://schemas.microsoft.com/office/drawing/2014/main" id="{D3F017E6-5C86-BC39-F8E5-220C637E8182}"/>
              </a:ext>
            </a:extLst>
          </p:cNvPr>
          <p:cNvSpPr>
            <a:spLocks noChangeArrowheads="1"/>
          </p:cNvSpPr>
          <p:nvPr/>
        </p:nvSpPr>
        <p:spPr bwMode="auto">
          <a:xfrm>
            <a:off x="10968157" y="1811864"/>
            <a:ext cx="200135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_tradnl" dirty="0"/>
          </a:p>
        </p:txBody>
      </p:sp>
      <p:pic>
        <p:nvPicPr>
          <p:cNvPr id="12" name="Picture 11" descr="2,185 Chile Flag Button Images, Stock Photos &amp; Vectors ...">
            <a:extLst>
              <a:ext uri="{FF2B5EF4-FFF2-40B4-BE49-F238E27FC236}">
                <a16:creationId xmlns:a16="http://schemas.microsoft.com/office/drawing/2014/main" id="{9D54AC7E-6C8D-E147-DA3A-508E64A75501}"/>
              </a:ext>
            </a:extLst>
          </p:cNvPr>
          <p:cNvPicPr>
            <a:picLocks noChangeAspect="1"/>
          </p:cNvPicPr>
          <p:nvPr/>
        </p:nvPicPr>
        <p:blipFill rotWithShape="1">
          <a:blip r:embed="rId3">
            <a:extLst>
              <a:ext uri="{28A0092B-C50C-407E-A947-70E740481C1C}">
                <a14:useLocalDpi xmlns:a14="http://schemas.microsoft.com/office/drawing/2010/main" val="0"/>
              </a:ext>
            </a:extLst>
          </a:blip>
          <a:srcRect l="13511" t="13361" r="13911" b="19795"/>
          <a:stretch/>
        </p:blipFill>
        <p:spPr bwMode="auto">
          <a:xfrm>
            <a:off x="10917593" y="3478247"/>
            <a:ext cx="783739" cy="776885"/>
          </a:xfrm>
          <a:prstGeom prst="ellipse">
            <a:avLst/>
          </a:prstGeom>
          <a:noFill/>
          <a:ln>
            <a:noFill/>
          </a:ln>
          <a:extLst>
            <a:ext uri="{53640926-AAD7-44D8-BBD7-CCE9431645EC}">
              <a14:shadowObscured xmlns:a14="http://schemas.microsoft.com/office/drawing/2010/main"/>
            </a:ext>
          </a:extLst>
        </p:spPr>
      </p:pic>
      <p:pic>
        <p:nvPicPr>
          <p:cNvPr id="1036" name="Picture 12" descr="White hydrogen filling station icon isolated Vector Image">
            <a:extLst>
              <a:ext uri="{FF2B5EF4-FFF2-40B4-BE49-F238E27FC236}">
                <a16:creationId xmlns:a16="http://schemas.microsoft.com/office/drawing/2014/main" id="{D4312AF3-B055-17C4-DB25-C02A84EFAA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862" t="10880" r="13182" b="19555"/>
          <a:stretch/>
        </p:blipFill>
        <p:spPr bwMode="auto">
          <a:xfrm>
            <a:off x="9458191" y="5084001"/>
            <a:ext cx="758370" cy="758614"/>
          </a:xfrm>
          <a:prstGeom prst="ellipse">
            <a:avLst/>
          </a:prstGeom>
          <a:noFill/>
          <a:extLst>
            <a:ext uri="{909E8E84-426E-40DD-AFC4-6F175D3DCCD1}">
              <a14:hiddenFill xmlns:a14="http://schemas.microsoft.com/office/drawing/2010/main">
                <a:solidFill>
                  <a:srgbClr val="FFFFFF"/>
                </a:solidFill>
              </a14:hiddenFill>
            </a:ext>
          </a:extLst>
        </p:spPr>
      </p:pic>
      <p:pic>
        <p:nvPicPr>
          <p:cNvPr id="1038" name="Picture 14" descr="Sme - Free user icons">
            <a:extLst>
              <a:ext uri="{FF2B5EF4-FFF2-40B4-BE49-F238E27FC236}">
                <a16:creationId xmlns:a16="http://schemas.microsoft.com/office/drawing/2014/main" id="{2F30FA2D-3829-B0B3-A186-D727186D44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8535" y="3517153"/>
            <a:ext cx="697653" cy="697653"/>
          </a:xfrm>
          <a:prstGeom prst="ellipse">
            <a:avLst/>
          </a:prstGeom>
          <a:noFill/>
          <a:extLst>
            <a:ext uri="{909E8E84-426E-40DD-AFC4-6F175D3DCCD1}">
              <a14:hiddenFill xmlns:a14="http://schemas.microsoft.com/office/drawing/2010/main">
                <a:solidFill>
                  <a:srgbClr val="FFFFFF"/>
                </a:solidFill>
              </a14:hiddenFill>
            </a:ext>
          </a:extLst>
        </p:spPr>
      </p:pic>
      <p:pic>
        <p:nvPicPr>
          <p:cNvPr id="1040" name="Picture 16" descr="Eco Car Line Circle Background Icon 6974484 Vector Art at Vecteezy">
            <a:extLst>
              <a:ext uri="{FF2B5EF4-FFF2-40B4-BE49-F238E27FC236}">
                <a16:creationId xmlns:a16="http://schemas.microsoft.com/office/drawing/2014/main" id="{CC2706F2-8FC4-3E4A-D0CF-82B1CE9152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4282" y="1779960"/>
            <a:ext cx="738293" cy="738293"/>
          </a:xfrm>
          <a:prstGeom prst="ellipse">
            <a:avLst/>
          </a:prstGeom>
          <a:noFill/>
          <a:extLst>
            <a:ext uri="{909E8E84-426E-40DD-AFC4-6F175D3DCCD1}">
              <a14:hiddenFill xmlns:a14="http://schemas.microsoft.com/office/drawing/2010/main">
                <a:solidFill>
                  <a:srgbClr val="FFFFFF"/>
                </a:solidFill>
              </a14:hiddenFill>
            </a:ext>
          </a:extLst>
        </p:spPr>
      </p:pic>
      <p:pic>
        <p:nvPicPr>
          <p:cNvPr id="1044" name="Picture 20" descr="Innovation Icon PNG Images, Free Transparent Innovation Icon Download -  KindPNG">
            <a:extLst>
              <a:ext uri="{FF2B5EF4-FFF2-40B4-BE49-F238E27FC236}">
                <a16:creationId xmlns:a16="http://schemas.microsoft.com/office/drawing/2014/main" id="{BEF8E8BF-20CE-00E9-0290-4356D8690ED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305" t="5429" r="4159" b="4148"/>
          <a:stretch/>
        </p:blipFill>
        <p:spPr bwMode="auto">
          <a:xfrm>
            <a:off x="9202958" y="2592169"/>
            <a:ext cx="738516" cy="73760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11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0738339-09C4-4FCD-0099-CE4136D1F609}"/>
              </a:ext>
            </a:extLst>
          </p:cNvPr>
          <p:cNvGrpSpPr/>
          <p:nvPr/>
        </p:nvGrpSpPr>
        <p:grpSpPr>
          <a:xfrm>
            <a:off x="923576" y="244848"/>
            <a:ext cx="3856331" cy="1501222"/>
            <a:chOff x="7912205" y="244848"/>
            <a:chExt cx="3856331" cy="1501222"/>
          </a:xfrm>
        </p:grpSpPr>
        <p:sp>
          <p:nvSpPr>
            <p:cNvPr id="9" name="Oval 8">
              <a:extLst>
                <a:ext uri="{FF2B5EF4-FFF2-40B4-BE49-F238E27FC236}">
                  <a16:creationId xmlns:a16="http://schemas.microsoft.com/office/drawing/2014/main" id="{A7BF703F-4670-866F-D696-D03AA667DA43}"/>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11">
              <a:extLst>
                <a:ext uri="{FF2B5EF4-FFF2-40B4-BE49-F238E27FC236}">
                  <a16:creationId xmlns:a16="http://schemas.microsoft.com/office/drawing/2014/main" id="{2E11BB08-A7DD-525F-F680-2E8972180C15}"/>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Oval 12">
              <a:extLst>
                <a:ext uri="{FF2B5EF4-FFF2-40B4-BE49-F238E27FC236}">
                  <a16:creationId xmlns:a16="http://schemas.microsoft.com/office/drawing/2014/main" id="{2608232B-7B52-C7BC-3776-B2882C3C6307}"/>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5" name="Oval 14">
            <a:extLst>
              <a:ext uri="{FF2B5EF4-FFF2-40B4-BE49-F238E27FC236}">
                <a16:creationId xmlns:a16="http://schemas.microsoft.com/office/drawing/2014/main" id="{BA3AC8BD-E95F-98F6-342E-12F28A785995}"/>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5" name="Picture 4">
            <a:extLst>
              <a:ext uri="{FF2B5EF4-FFF2-40B4-BE49-F238E27FC236}">
                <a16:creationId xmlns:a16="http://schemas.microsoft.com/office/drawing/2014/main" id="{5A3E2831-FA8B-EAE6-F2F0-F1E94532006D}"/>
              </a:ext>
            </a:extLst>
          </p:cNvPr>
          <p:cNvPicPr>
            <a:picLocks noChangeAspect="1"/>
          </p:cNvPicPr>
          <p:nvPr/>
        </p:nvPicPr>
        <p:blipFill>
          <a:blip r:embed="rId2"/>
          <a:stretch>
            <a:fillRect/>
          </a:stretch>
        </p:blipFill>
        <p:spPr>
          <a:xfrm>
            <a:off x="3416462" y="354615"/>
            <a:ext cx="1274664" cy="1274664"/>
          </a:xfrm>
          <a:prstGeom prst="rect">
            <a:avLst/>
          </a:prstGeom>
        </p:spPr>
      </p:pic>
      <p:pic>
        <p:nvPicPr>
          <p:cNvPr id="2" name="Picture 1" descr="2,185 Chile Flag Button Images, Stock Photos &amp; Vectors ...">
            <a:extLst>
              <a:ext uri="{FF2B5EF4-FFF2-40B4-BE49-F238E27FC236}">
                <a16:creationId xmlns:a16="http://schemas.microsoft.com/office/drawing/2014/main" id="{86624D12-EA02-8D8B-CD5A-20BB096FC9AC}"/>
              </a:ext>
            </a:extLst>
          </p:cNvPr>
          <p:cNvPicPr>
            <a:picLocks noChangeAspect="1"/>
          </p:cNvPicPr>
          <p:nvPr/>
        </p:nvPicPr>
        <p:blipFill rotWithShape="1">
          <a:blip r:embed="rId3">
            <a:extLst>
              <a:ext uri="{28A0092B-C50C-407E-A947-70E740481C1C}">
                <a14:useLocalDpi xmlns:a14="http://schemas.microsoft.com/office/drawing/2010/main" val="0"/>
              </a:ext>
            </a:extLst>
          </a:blip>
          <a:srcRect l="13511" t="13361" r="13911" b="19795"/>
          <a:stretch/>
        </p:blipFill>
        <p:spPr bwMode="auto">
          <a:xfrm>
            <a:off x="9347330" y="378571"/>
            <a:ext cx="1253399" cy="1242438"/>
          </a:xfrm>
          <a:prstGeom prst="ellipse">
            <a:avLst/>
          </a:prstGeom>
          <a:noFill/>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76A8480A-4C79-2F85-F4DF-23A444861A0C}"/>
              </a:ext>
            </a:extLst>
          </p:cNvPr>
          <p:cNvSpPr/>
          <p:nvPr/>
        </p:nvSpPr>
        <p:spPr>
          <a:xfrm>
            <a:off x="9202704" y="276676"/>
            <a:ext cx="1574609" cy="150122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Título 1">
            <a:extLst>
              <a:ext uri="{FF2B5EF4-FFF2-40B4-BE49-F238E27FC236}">
                <a16:creationId xmlns:a16="http://schemas.microsoft.com/office/drawing/2014/main" id="{30DE06F5-CB3B-B448-63B3-8815097C5D94}"/>
              </a:ext>
            </a:extLst>
          </p:cNvPr>
          <p:cNvSpPr txBox="1">
            <a:spLocks/>
          </p:cNvSpPr>
          <p:nvPr/>
        </p:nvSpPr>
        <p:spPr>
          <a:xfrm>
            <a:off x="3758521" y="476900"/>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000" dirty="0">
                <a:solidFill>
                  <a:schemeClr val="tx1"/>
                </a:solidFill>
              </a:rPr>
              <a:t>Recomendaciones</a:t>
            </a:r>
          </a:p>
          <a:p>
            <a:r>
              <a:rPr lang="es-ES" sz="4000" dirty="0">
                <a:solidFill>
                  <a:schemeClr val="tx1"/>
                </a:solidFill>
              </a:rPr>
              <a:t>de políticas</a:t>
            </a:r>
            <a:endParaRPr lang="en-US" sz="4000" dirty="0">
              <a:solidFill>
                <a:schemeClr val="tx1"/>
              </a:solidFill>
            </a:endParaRPr>
          </a:p>
        </p:txBody>
      </p:sp>
      <p:sp>
        <p:nvSpPr>
          <p:cNvPr id="8" name="CuadroTexto 7">
            <a:extLst>
              <a:ext uri="{FF2B5EF4-FFF2-40B4-BE49-F238E27FC236}">
                <a16:creationId xmlns:a16="http://schemas.microsoft.com/office/drawing/2014/main" id="{F13C629F-1246-CB8E-CE9C-DD97A8129DAD}"/>
              </a:ext>
            </a:extLst>
          </p:cNvPr>
          <p:cNvSpPr txBox="1"/>
          <p:nvPr/>
        </p:nvSpPr>
        <p:spPr>
          <a:xfrm>
            <a:off x="415629" y="2150392"/>
            <a:ext cx="11360741" cy="4462760"/>
          </a:xfrm>
          <a:prstGeom prst="rect">
            <a:avLst/>
          </a:prstGeom>
          <a:noFill/>
        </p:spPr>
        <p:txBody>
          <a:bodyPr wrap="square">
            <a:spAutoFit/>
          </a:bodyPr>
          <a:lstStyle/>
          <a:p>
            <a:pPr marL="0" marR="0" algn="just">
              <a:spcBef>
                <a:spcPts val="0"/>
              </a:spcBef>
              <a:spcAft>
                <a:spcPts val="0"/>
              </a:spcAft>
            </a:pPr>
            <a:r>
              <a:rPr lang="es-ES" sz="2400" dirty="0">
                <a:latin typeface="Calibri" panose="020F0502020204030204" pitchFamily="34" charset="0"/>
                <a:cs typeface="Calibri" panose="020F0502020204030204" pitchFamily="34" charset="0"/>
              </a:rPr>
              <a:t>Viendo la experiencia asiática en I&amp;D, particularmente en Japón, podemos recomendar:</a:t>
            </a:r>
          </a:p>
          <a:p>
            <a:pPr marL="0" marR="0" algn="just">
              <a:spcBef>
                <a:spcPts val="0"/>
              </a:spcBef>
              <a:spcAft>
                <a:spcPts val="0"/>
              </a:spcAft>
            </a:pPr>
            <a:endParaRPr lang="en-US" sz="2400" dirty="0">
              <a:latin typeface="Calibri" panose="020F0502020204030204" pitchFamily="34" charset="0"/>
              <a:cs typeface="Calibri" panose="020F0502020204030204" pitchFamily="34" charset="0"/>
            </a:endParaRPr>
          </a:p>
          <a:p>
            <a:pPr marL="342900" marR="0" indent="-342900" algn="just">
              <a:spcBef>
                <a:spcPts val="0"/>
              </a:spcBef>
              <a:spcAft>
                <a:spcPts val="0"/>
              </a:spcAft>
              <a:buFont typeface="Wingdings" panose="05000000000000000000" pitchFamily="2" charset="2"/>
              <a:buChar char="Ø"/>
            </a:pPr>
            <a:r>
              <a:rPr lang="es-ES" sz="2400" dirty="0">
                <a:latin typeface="Calibri" panose="020F0502020204030204" pitchFamily="34" charset="0"/>
                <a:cs typeface="Calibri" panose="020F0502020204030204" pitchFamily="34" charset="0"/>
              </a:rPr>
              <a:t>Facilitar la cooperación dentro del gobierno y con privados, a través de regulaciones que faciliten las transferencias de fondos</a:t>
            </a:r>
          </a:p>
          <a:p>
            <a:pPr marL="342900" marR="0" indent="-342900" algn="just">
              <a:spcBef>
                <a:spcPts val="0"/>
              </a:spcBef>
              <a:spcAft>
                <a:spcPts val="0"/>
              </a:spcAft>
              <a:buFont typeface="Wingdings" panose="05000000000000000000" pitchFamily="2" charset="2"/>
              <a:buChar char="Ø"/>
            </a:pPr>
            <a:endParaRPr lang="es-ES" sz="2400" dirty="0">
              <a:latin typeface="Calibri" panose="020F0502020204030204" pitchFamily="34" charset="0"/>
              <a:cs typeface="Calibri" panose="020F0502020204030204" pitchFamily="34" charset="0"/>
            </a:endParaRPr>
          </a:p>
          <a:p>
            <a:pPr marL="342900" marR="0" indent="-342900" algn="just">
              <a:spcBef>
                <a:spcPts val="0"/>
              </a:spcBef>
              <a:spcAft>
                <a:spcPts val="0"/>
              </a:spcAft>
              <a:buFont typeface="Wingdings" panose="05000000000000000000" pitchFamily="2" charset="2"/>
              <a:buChar char="Ø"/>
            </a:pPr>
            <a:r>
              <a:rPr lang="es-ES" sz="2400" dirty="0">
                <a:latin typeface="Calibri" panose="020F0502020204030204" pitchFamily="34" charset="0"/>
                <a:cs typeface="Calibri" panose="020F0502020204030204" pitchFamily="34" charset="0"/>
              </a:rPr>
              <a:t>Incentivar la inversión en innovación, con rebajas tributarias transitorias para empresas en áreas estratégicas (por ejemplo, energía, minería y agro-alimentos)</a:t>
            </a:r>
          </a:p>
          <a:p>
            <a:pPr marL="342900" marR="0" indent="-342900" algn="just">
              <a:spcBef>
                <a:spcPts val="0"/>
              </a:spcBef>
              <a:spcAft>
                <a:spcPts val="0"/>
              </a:spcAft>
              <a:buFont typeface="Wingdings" panose="05000000000000000000" pitchFamily="2" charset="2"/>
              <a:buChar char="Ø"/>
            </a:pPr>
            <a:endParaRPr lang="es-ES" sz="2400" dirty="0">
              <a:latin typeface="Calibri" panose="020F0502020204030204" pitchFamily="34" charset="0"/>
              <a:cs typeface="Calibri" panose="020F0502020204030204" pitchFamily="34" charset="0"/>
            </a:endParaRPr>
          </a:p>
          <a:p>
            <a:pPr marL="342900" marR="0" indent="-342900" algn="just">
              <a:spcBef>
                <a:spcPts val="0"/>
              </a:spcBef>
              <a:spcAft>
                <a:spcPts val="0"/>
              </a:spcAft>
              <a:buFont typeface="Wingdings" panose="05000000000000000000" pitchFamily="2" charset="2"/>
              <a:buChar char="Ø"/>
            </a:pPr>
            <a:r>
              <a:rPr lang="es-ES" sz="2400" dirty="0">
                <a:latin typeface="Calibri" panose="020F0502020204030204" pitchFamily="34" charset="0"/>
                <a:cs typeface="Calibri" panose="020F0502020204030204" pitchFamily="34" charset="0"/>
              </a:rPr>
              <a:t>Reforzar el sistema de PI para potenciar la protección de las innovaciones. La Ley Corta de PI (Ley N° 20.254, 2021) fue una buena iniciativa por ejemplo, a través de la creación de patentes provisionales. Se debiera avanzar más en la materia.</a:t>
            </a:r>
            <a:endParaRPr lang="es-CL" sz="2400" dirty="0">
              <a:latin typeface="Calibri" panose="020F0502020204030204" pitchFamily="34" charset="0"/>
              <a:cs typeface="Calibri" panose="020F0502020204030204" pitchFamily="34" charset="0"/>
            </a:endParaRPr>
          </a:p>
          <a:p>
            <a:pPr marL="0" marR="0" algn="just">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p:txBody>
      </p:sp>
      <p:sp>
        <p:nvSpPr>
          <p:cNvPr id="7" name="Título 1">
            <a:extLst>
              <a:ext uri="{FF2B5EF4-FFF2-40B4-BE49-F238E27FC236}">
                <a16:creationId xmlns:a16="http://schemas.microsoft.com/office/drawing/2014/main" id="{AF879B64-9FC0-662E-57EE-4534D32A74D7}"/>
              </a:ext>
            </a:extLst>
          </p:cNvPr>
          <p:cNvSpPr txBox="1">
            <a:spLocks/>
          </p:cNvSpPr>
          <p:nvPr/>
        </p:nvSpPr>
        <p:spPr>
          <a:xfrm>
            <a:off x="-52147" y="486177"/>
            <a:ext cx="2746742" cy="822245"/>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3600" b="1" dirty="0">
                <a:solidFill>
                  <a:schemeClr val="accent3">
                    <a:lumMod val="40000"/>
                    <a:lumOff val="60000"/>
                  </a:schemeClr>
                </a:solidFill>
              </a:rPr>
              <a:t>INNOVACIÓN</a:t>
            </a:r>
            <a:endParaRPr lang="en-US" sz="3600" b="1" dirty="0">
              <a:solidFill>
                <a:schemeClr val="accent3">
                  <a:lumMod val="40000"/>
                  <a:lumOff val="60000"/>
                </a:schemeClr>
              </a:solidFill>
            </a:endParaRPr>
          </a:p>
        </p:txBody>
      </p:sp>
    </p:spTree>
    <p:extLst>
      <p:ext uri="{BB962C8B-B14F-4D97-AF65-F5344CB8AC3E}">
        <p14:creationId xmlns:p14="http://schemas.microsoft.com/office/powerpoint/2010/main" val="401334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4777E6-780F-F360-471F-B213A53BE132}"/>
              </a:ext>
            </a:extLst>
          </p:cNvPr>
          <p:cNvPicPr>
            <a:picLocks noChangeAspect="1"/>
          </p:cNvPicPr>
          <p:nvPr/>
        </p:nvPicPr>
        <p:blipFill rotWithShape="1">
          <a:blip r:embed="rId2">
            <a:alphaModFix amt="12000"/>
            <a:grayscl/>
          </a:blip>
          <a:srcRect t="14043" b="12984"/>
          <a:stretch/>
        </p:blipFill>
        <p:spPr>
          <a:xfrm>
            <a:off x="0" y="0"/>
            <a:ext cx="12191980" cy="6762307"/>
          </a:xfrm>
          <a:prstGeom prst="rect">
            <a:avLst/>
          </a:prstGeom>
          <a:effectLst>
            <a:reflection blurRad="38100" stA="55000" endPos="15000" dir="5400000" sy="-100000" algn="bl" rotWithShape="0"/>
          </a:effectLst>
        </p:spPr>
      </p:pic>
      <p:sp>
        <p:nvSpPr>
          <p:cNvPr id="3" name="Marcador de texto 2">
            <a:extLst>
              <a:ext uri="{FF2B5EF4-FFF2-40B4-BE49-F238E27FC236}">
                <a16:creationId xmlns:a16="http://schemas.microsoft.com/office/drawing/2014/main" id="{27552B99-B1E8-6D02-834D-8FD090267F83}"/>
              </a:ext>
            </a:extLst>
          </p:cNvPr>
          <p:cNvSpPr>
            <a:spLocks noGrp="1"/>
          </p:cNvSpPr>
          <p:nvPr>
            <p:ph type="body" sz="half" idx="2"/>
          </p:nvPr>
        </p:nvSpPr>
        <p:spPr>
          <a:xfrm>
            <a:off x="356659" y="2016582"/>
            <a:ext cx="11478661" cy="1957689"/>
          </a:xfrm>
        </p:spPr>
        <p:txBody>
          <a:bodyPr vert="horz" lIns="91440" tIns="45720" rIns="91440" bIns="45720" rtlCol="0" anchor="t">
            <a:noAutofit/>
          </a:bodyPr>
          <a:lstStyle/>
          <a:p>
            <a:pPr indent="-228600">
              <a:buFont typeface="Arial" panose="020B0604020202020204" pitchFamily="34" charset="0"/>
              <a:buChar char="•"/>
            </a:pPr>
            <a:r>
              <a:rPr lang="es-CL"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minería consume una parte considerable del consumo total de energía de un país. Muchas empresas mineras son los principales emisores de GEI.</a:t>
            </a:r>
          </a:p>
          <a:p>
            <a:pPr indent="-228600">
              <a:buFont typeface="Arial" panose="020B0604020202020204" pitchFamily="34" charset="0"/>
              <a:buChar char="•"/>
            </a:pPr>
            <a:r>
              <a:rPr lang="es-CL"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Por ello, ha invertido fuertemente en tecnologías para ser coherente con este desafío global.</a:t>
            </a:r>
          </a:p>
          <a:p>
            <a:pPr indent="-228600">
              <a:buFont typeface="Arial" panose="020B0604020202020204" pitchFamily="34" charset="0"/>
              <a:buChar char="•"/>
            </a:pPr>
            <a:r>
              <a:rPr lang="es-CL"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buena noticia es que hay evidencia que sugiere que el sector minero es  cada vez más innovador.</a:t>
            </a:r>
            <a:endParaRPr lang="en-US" sz="2200" dirty="0">
              <a:solidFill>
                <a:schemeClr val="tx1"/>
              </a:solidFill>
            </a:endParaRPr>
          </a:p>
        </p:txBody>
      </p:sp>
      <p:sp>
        <p:nvSpPr>
          <p:cNvPr id="8" name="CuadroTexto 7">
            <a:extLst>
              <a:ext uri="{FF2B5EF4-FFF2-40B4-BE49-F238E27FC236}">
                <a16:creationId xmlns:a16="http://schemas.microsoft.com/office/drawing/2014/main" id="{795DEA5A-D1BF-48DD-E279-612D3E9F4CD6}"/>
              </a:ext>
            </a:extLst>
          </p:cNvPr>
          <p:cNvSpPr txBox="1"/>
          <p:nvPr/>
        </p:nvSpPr>
        <p:spPr>
          <a:xfrm>
            <a:off x="478464" y="4007830"/>
            <a:ext cx="5522208" cy="1446550"/>
          </a:xfrm>
          <a:prstGeom prst="rect">
            <a:avLst/>
          </a:prstGeom>
          <a:noFill/>
        </p:spPr>
        <p:txBody>
          <a:bodyPr wrap="square">
            <a:spAutoFit/>
          </a:bodyPr>
          <a:lstStyle/>
          <a:p>
            <a:pPr indent="-228600">
              <a:buFont typeface="Arial" panose="020B0604020202020204" pitchFamily="34" charset="0"/>
              <a:buChar char="•"/>
            </a:pPr>
            <a:r>
              <a:rPr lang="es-CL" sz="2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Buen indicador en este sector: Nº patentes</a:t>
            </a:r>
          </a:p>
          <a:p>
            <a:pPr indent="-228600">
              <a:buFont typeface="Arial" panose="020B0604020202020204" pitchFamily="34" charset="0"/>
              <a:buChar char="•"/>
            </a:pPr>
            <a:endParaRPr lang="es-CL" sz="22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indent="-228600">
              <a:buFont typeface="Arial" panose="020B0604020202020204" pitchFamily="34" charset="0"/>
              <a:buChar char="•"/>
            </a:pPr>
            <a:r>
              <a:rPr lang="es-CL" sz="2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El gráfico muestra Nº de familias de patentes relacionadas con la minería desde 1991.</a:t>
            </a:r>
          </a:p>
        </p:txBody>
      </p:sp>
      <p:grpSp>
        <p:nvGrpSpPr>
          <p:cNvPr id="22" name="Group 21">
            <a:extLst>
              <a:ext uri="{FF2B5EF4-FFF2-40B4-BE49-F238E27FC236}">
                <a16:creationId xmlns:a16="http://schemas.microsoft.com/office/drawing/2014/main" id="{4D5CA59D-6407-CB5A-F7FE-0DF84B87BAA1}"/>
              </a:ext>
            </a:extLst>
          </p:cNvPr>
          <p:cNvGrpSpPr/>
          <p:nvPr/>
        </p:nvGrpSpPr>
        <p:grpSpPr>
          <a:xfrm>
            <a:off x="923576" y="244848"/>
            <a:ext cx="3856331" cy="1501222"/>
            <a:chOff x="7912205" y="244848"/>
            <a:chExt cx="3856331" cy="1501222"/>
          </a:xfrm>
        </p:grpSpPr>
        <p:sp>
          <p:nvSpPr>
            <p:cNvPr id="23" name="Oval 22">
              <a:extLst>
                <a:ext uri="{FF2B5EF4-FFF2-40B4-BE49-F238E27FC236}">
                  <a16:creationId xmlns:a16="http://schemas.microsoft.com/office/drawing/2014/main" id="{F4C63738-8AE1-0488-C088-81845A9430A3}"/>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4" name="Rectangle 23">
              <a:extLst>
                <a:ext uri="{FF2B5EF4-FFF2-40B4-BE49-F238E27FC236}">
                  <a16:creationId xmlns:a16="http://schemas.microsoft.com/office/drawing/2014/main" id="{49789653-94A0-B004-8E7D-52D9C90D1DC0}"/>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Oval 24">
              <a:extLst>
                <a:ext uri="{FF2B5EF4-FFF2-40B4-BE49-F238E27FC236}">
                  <a16:creationId xmlns:a16="http://schemas.microsoft.com/office/drawing/2014/main" id="{A2A4F487-DF5E-5C74-65E5-F4E04302F3D6}"/>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26" name="Oval 25">
            <a:extLst>
              <a:ext uri="{FF2B5EF4-FFF2-40B4-BE49-F238E27FC236}">
                <a16:creationId xmlns:a16="http://schemas.microsoft.com/office/drawing/2014/main" id="{6494C460-B48C-5F92-7B51-51915EA8AFE3}"/>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 name="Título 1">
            <a:extLst>
              <a:ext uri="{FF2B5EF4-FFF2-40B4-BE49-F238E27FC236}">
                <a16:creationId xmlns:a16="http://schemas.microsoft.com/office/drawing/2014/main" id="{B839DE23-3E4F-D9E0-37C1-922B124FC353}"/>
              </a:ext>
            </a:extLst>
          </p:cNvPr>
          <p:cNvSpPr txBox="1">
            <a:spLocks/>
          </p:cNvSpPr>
          <p:nvPr/>
        </p:nvSpPr>
        <p:spPr>
          <a:xfrm>
            <a:off x="-898789" y="237825"/>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600" dirty="0">
                <a:solidFill>
                  <a:schemeClr val="accent3">
                    <a:lumMod val="40000"/>
                    <a:lumOff val="60000"/>
                  </a:schemeClr>
                </a:solidFill>
              </a:rPr>
              <a:t>Innovación</a:t>
            </a:r>
          </a:p>
          <a:p>
            <a:endParaRPr lang="en-US" sz="4600" dirty="0">
              <a:solidFill>
                <a:schemeClr val="accent3">
                  <a:lumMod val="40000"/>
                  <a:lumOff val="60000"/>
                </a:schemeClr>
              </a:solidFill>
            </a:endParaRPr>
          </a:p>
        </p:txBody>
      </p:sp>
      <p:sp>
        <p:nvSpPr>
          <p:cNvPr id="28" name="Título 1">
            <a:extLst>
              <a:ext uri="{FF2B5EF4-FFF2-40B4-BE49-F238E27FC236}">
                <a16:creationId xmlns:a16="http://schemas.microsoft.com/office/drawing/2014/main" id="{EFE5F73E-9430-4984-ABFD-FBC63ED0ED79}"/>
              </a:ext>
            </a:extLst>
          </p:cNvPr>
          <p:cNvSpPr txBox="1">
            <a:spLocks/>
          </p:cNvSpPr>
          <p:nvPr/>
        </p:nvSpPr>
        <p:spPr>
          <a:xfrm>
            <a:off x="-898789" y="929417"/>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600" dirty="0">
                <a:solidFill>
                  <a:schemeClr val="accent3">
                    <a:lumMod val="40000"/>
                    <a:lumOff val="60000"/>
                  </a:schemeClr>
                </a:solidFill>
              </a:rPr>
              <a:t>Minera</a:t>
            </a:r>
            <a:endParaRPr lang="en-US" sz="4600" dirty="0">
              <a:solidFill>
                <a:schemeClr val="accent3">
                  <a:lumMod val="40000"/>
                  <a:lumOff val="60000"/>
                </a:schemeClr>
              </a:solidFill>
            </a:endParaRPr>
          </a:p>
        </p:txBody>
      </p:sp>
      <p:pic>
        <p:nvPicPr>
          <p:cNvPr id="2" name="Imagen 1" descr="Gráfico, Gráfico de líneas&#10;&#10;Descripción generada automáticamente">
            <a:extLst>
              <a:ext uri="{FF2B5EF4-FFF2-40B4-BE49-F238E27FC236}">
                <a16:creationId xmlns:a16="http://schemas.microsoft.com/office/drawing/2014/main" id="{9004E0CD-F6C4-70C5-BD3B-D9BDC399BCB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3928" y="3728852"/>
            <a:ext cx="5229608" cy="2911469"/>
          </a:xfrm>
          <a:prstGeom prst="rect">
            <a:avLst/>
          </a:prstGeom>
          <a:noFill/>
          <a:ln>
            <a:noFill/>
          </a:ln>
        </p:spPr>
      </p:pic>
      <p:sp>
        <p:nvSpPr>
          <p:cNvPr id="6" name="CuadroTexto 5">
            <a:extLst>
              <a:ext uri="{FF2B5EF4-FFF2-40B4-BE49-F238E27FC236}">
                <a16:creationId xmlns:a16="http://schemas.microsoft.com/office/drawing/2014/main" id="{BCDCB22C-6785-9CE2-6976-74950B17A376}"/>
              </a:ext>
            </a:extLst>
          </p:cNvPr>
          <p:cNvSpPr txBox="1"/>
          <p:nvPr/>
        </p:nvSpPr>
        <p:spPr>
          <a:xfrm>
            <a:off x="5076598" y="429900"/>
            <a:ext cx="6872304" cy="1200329"/>
          </a:xfrm>
          <a:prstGeom prst="rect">
            <a:avLst/>
          </a:prstGeom>
          <a:noFill/>
        </p:spPr>
        <p:txBody>
          <a:bodyPr wrap="square">
            <a:spAutoFit/>
          </a:bodyPr>
          <a:lstStyle/>
          <a:p>
            <a:r>
              <a:rPr lang="es-CL"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La crisis energética y los efectos ambientales de la minería generan presión sobre esta industria para desarrollar mejores soluciones. </a:t>
            </a:r>
          </a:p>
        </p:txBody>
      </p:sp>
      <p:pic>
        <p:nvPicPr>
          <p:cNvPr id="4" name="Picture 3">
            <a:extLst>
              <a:ext uri="{FF2B5EF4-FFF2-40B4-BE49-F238E27FC236}">
                <a16:creationId xmlns:a16="http://schemas.microsoft.com/office/drawing/2014/main" id="{2D136510-807E-12F8-4A56-7B8C88A4631F}"/>
              </a:ext>
            </a:extLst>
          </p:cNvPr>
          <p:cNvPicPr>
            <a:picLocks noChangeAspect="1"/>
          </p:cNvPicPr>
          <p:nvPr/>
        </p:nvPicPr>
        <p:blipFill>
          <a:blip r:embed="rId4"/>
          <a:stretch>
            <a:fillRect/>
          </a:stretch>
        </p:blipFill>
        <p:spPr>
          <a:xfrm flipH="1">
            <a:off x="3424635" y="352000"/>
            <a:ext cx="1256655" cy="1257801"/>
          </a:xfrm>
          <a:prstGeom prst="ellipse">
            <a:avLst/>
          </a:prstGeom>
        </p:spPr>
      </p:pic>
    </p:spTree>
    <p:extLst>
      <p:ext uri="{BB962C8B-B14F-4D97-AF65-F5344CB8AC3E}">
        <p14:creationId xmlns:p14="http://schemas.microsoft.com/office/powerpoint/2010/main" val="414821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4777E6-780F-F360-471F-B213A53BE132}"/>
              </a:ext>
            </a:extLst>
          </p:cNvPr>
          <p:cNvPicPr>
            <a:picLocks noChangeAspect="1"/>
          </p:cNvPicPr>
          <p:nvPr/>
        </p:nvPicPr>
        <p:blipFill rotWithShape="1">
          <a:blip r:embed="rId3">
            <a:alphaModFix amt="12000"/>
            <a:grayscl/>
          </a:blip>
          <a:srcRect t="14043" b="12984"/>
          <a:stretch/>
        </p:blipFill>
        <p:spPr>
          <a:xfrm>
            <a:off x="20" y="0"/>
            <a:ext cx="12191980" cy="6762307"/>
          </a:xfrm>
          <a:prstGeom prst="rect">
            <a:avLst/>
          </a:prstGeom>
          <a:effectLst>
            <a:reflection blurRad="38100" stA="55000" endPos="15000" dir="5400000" sy="-100000" algn="bl" rotWithShape="0"/>
          </a:effectLst>
        </p:spPr>
      </p:pic>
      <p:sp>
        <p:nvSpPr>
          <p:cNvPr id="3" name="Marcador de texto 2">
            <a:extLst>
              <a:ext uri="{FF2B5EF4-FFF2-40B4-BE49-F238E27FC236}">
                <a16:creationId xmlns:a16="http://schemas.microsoft.com/office/drawing/2014/main" id="{27552B99-B1E8-6D02-834D-8FD090267F83}"/>
              </a:ext>
            </a:extLst>
          </p:cNvPr>
          <p:cNvSpPr>
            <a:spLocks noGrp="1"/>
          </p:cNvSpPr>
          <p:nvPr>
            <p:ph type="body" sz="half" idx="2"/>
          </p:nvPr>
        </p:nvSpPr>
        <p:spPr>
          <a:xfrm>
            <a:off x="404038" y="2207270"/>
            <a:ext cx="11339944" cy="4665367"/>
          </a:xfrm>
        </p:spPr>
        <p:txBody>
          <a:bodyPr vert="horz" lIns="91440" tIns="45720" rIns="91440" bIns="45720" rtlCol="0" anchor="t">
            <a:noAutofit/>
          </a:bodyPr>
          <a:lstStyle/>
          <a:p>
            <a:pPr marL="285750" marR="0" indent="-285750" algn="just">
              <a:spcBef>
                <a:spcPts val="0"/>
              </a:spcBef>
              <a:spcAft>
                <a:spcPts val="0"/>
              </a:spcAft>
              <a:buFont typeface="Wingdings" panose="05000000000000000000" pitchFamily="2" charset="2"/>
              <a:buChar char="ü"/>
            </a:pPr>
            <a:r>
              <a:rPr lang="es-C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Mejorar su productividad, eficiencia y mantener los costos bajos. </a:t>
            </a:r>
          </a:p>
          <a:p>
            <a:pPr marL="285750" marR="0" indent="-285750" algn="just">
              <a:spcBef>
                <a:spcPts val="0"/>
              </a:spcBef>
              <a:spcAft>
                <a:spcPts val="0"/>
              </a:spcAft>
              <a:buFont typeface="Wingdings" panose="05000000000000000000" pitchFamily="2" charset="2"/>
              <a:buChar char="ü"/>
            </a:pPr>
            <a:endParaRPr lang="es-CL" sz="2400" dirty="0">
              <a:solidFill>
                <a:schemeClr val="tx1"/>
              </a:solidFill>
              <a:latin typeface="Calibri" panose="020F0502020204030204" pitchFamily="34" charset="0"/>
              <a:cs typeface="Times New Roman" panose="02020603050405020304" pitchFamily="18" charset="0"/>
            </a:endParaRPr>
          </a:p>
          <a:p>
            <a:pPr marL="285750" indent="-285750" algn="just">
              <a:spcBef>
                <a:spcPts val="0"/>
              </a:spcBef>
              <a:buFont typeface="Wingdings" panose="05000000000000000000" pitchFamily="2" charset="2"/>
              <a:buChar char="ü"/>
            </a:pPr>
            <a:r>
              <a:rPr lang="es-CL" sz="2400" dirty="0">
                <a:solidFill>
                  <a:schemeClr val="tx1"/>
                </a:solidFill>
                <a:latin typeface="Calibri" panose="020F0502020204030204" pitchFamily="34" charset="0"/>
                <a:cs typeface="Times New Roman" panose="02020603050405020304" pitchFamily="18" charset="0"/>
              </a:rPr>
              <a:t>Las mineras trabajan en yacimientos cada vez más remotos y difíciles de alcanzar. </a:t>
            </a:r>
            <a:r>
              <a:rPr lang="es-C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Permite sacar al personal de condiciones  laborales peligrosas y disminuir la frecuencia de incidentes. </a:t>
            </a:r>
          </a:p>
          <a:p>
            <a:pPr marL="285750" marR="0" indent="-285750" algn="just">
              <a:spcBef>
                <a:spcPts val="0"/>
              </a:spcBef>
              <a:spcAft>
                <a:spcPts val="0"/>
              </a:spcAft>
              <a:buFont typeface="Wingdings" panose="05000000000000000000" pitchFamily="2" charset="2"/>
              <a:buChar char="ü"/>
            </a:pPr>
            <a:endParaRPr lang="es-CL"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spcBef>
                <a:spcPts val="0"/>
              </a:spcBef>
              <a:spcAft>
                <a:spcPts val="0"/>
              </a:spcAft>
              <a:buFont typeface="Wingdings" panose="05000000000000000000" pitchFamily="2" charset="2"/>
              <a:buChar char="ü"/>
            </a:pPr>
            <a:r>
              <a:rPr lang="es-C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Permite trabajar de manera inteligente y segura en las faenas, mejorar su desempeño, ahorrar tiempo, medir su crecimiento, minimizar costos y mejorar la infraestructura.</a:t>
            </a:r>
          </a:p>
          <a:p>
            <a:pPr marL="285750" marR="0" indent="-285750" algn="just">
              <a:spcBef>
                <a:spcPts val="0"/>
              </a:spcBef>
              <a:spcAft>
                <a:spcPts val="0"/>
              </a:spcAft>
              <a:buFont typeface="Wingdings" panose="05000000000000000000" pitchFamily="2" charset="2"/>
              <a:buChar char="ü"/>
            </a:pP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0"/>
              </a:spcBef>
              <a:buFont typeface="Wingdings" panose="05000000000000000000" pitchFamily="2" charset="2"/>
              <a:buChar char="ü"/>
            </a:pPr>
            <a:r>
              <a:rPr lang="es-CL"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R</a:t>
            </a:r>
            <a:r>
              <a:rPr lang="es-C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educir los tiempos de inactividad y fallas de los equipos </a:t>
            </a:r>
          </a:p>
          <a:p>
            <a:pPr marL="285750" indent="-285750">
              <a:buFont typeface="Wingdings" panose="05000000000000000000" pitchFamily="2" charset="2"/>
              <a:buChar char="ü"/>
            </a:pPr>
            <a:r>
              <a:rPr lang="es-C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Los menores costos de dicha tecnología brinda a las empresas más oportunidades para reducir y administrar sus costos operativos frente a la volatilidad de los mercados.</a:t>
            </a:r>
            <a:endParaRPr lang="en-US" sz="2400" dirty="0">
              <a:solidFill>
                <a:schemeClr val="tx1"/>
              </a:solidFill>
            </a:endParaRPr>
          </a:p>
        </p:txBody>
      </p:sp>
      <p:grpSp>
        <p:nvGrpSpPr>
          <p:cNvPr id="15" name="Group 14">
            <a:extLst>
              <a:ext uri="{FF2B5EF4-FFF2-40B4-BE49-F238E27FC236}">
                <a16:creationId xmlns:a16="http://schemas.microsoft.com/office/drawing/2014/main" id="{577824CB-F146-12AD-764C-9DBAAEEE3938}"/>
              </a:ext>
            </a:extLst>
          </p:cNvPr>
          <p:cNvGrpSpPr/>
          <p:nvPr/>
        </p:nvGrpSpPr>
        <p:grpSpPr>
          <a:xfrm>
            <a:off x="923576" y="244848"/>
            <a:ext cx="3856331" cy="1501222"/>
            <a:chOff x="7912205" y="244848"/>
            <a:chExt cx="3856331" cy="1501222"/>
          </a:xfrm>
        </p:grpSpPr>
        <p:sp>
          <p:nvSpPr>
            <p:cNvPr id="16" name="Oval 15">
              <a:extLst>
                <a:ext uri="{FF2B5EF4-FFF2-40B4-BE49-F238E27FC236}">
                  <a16:creationId xmlns:a16="http://schemas.microsoft.com/office/drawing/2014/main" id="{7C5B892C-C751-0D90-EB88-0E77805A77AD}"/>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angle 16">
              <a:extLst>
                <a:ext uri="{FF2B5EF4-FFF2-40B4-BE49-F238E27FC236}">
                  <a16:creationId xmlns:a16="http://schemas.microsoft.com/office/drawing/2014/main" id="{A0C61751-19F7-AC70-7D18-8B121C3D8477}"/>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8" name="Oval 17">
              <a:extLst>
                <a:ext uri="{FF2B5EF4-FFF2-40B4-BE49-F238E27FC236}">
                  <a16:creationId xmlns:a16="http://schemas.microsoft.com/office/drawing/2014/main" id="{5A80C1D6-8D1E-A327-E047-D80619190D67}"/>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9" name="Oval 18">
            <a:extLst>
              <a:ext uri="{FF2B5EF4-FFF2-40B4-BE49-F238E27FC236}">
                <a16:creationId xmlns:a16="http://schemas.microsoft.com/office/drawing/2014/main" id="{BF331F3A-EA5E-C67B-CBDC-A6FBC922F1C7}"/>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 name="Título 1">
            <a:extLst>
              <a:ext uri="{FF2B5EF4-FFF2-40B4-BE49-F238E27FC236}">
                <a16:creationId xmlns:a16="http://schemas.microsoft.com/office/drawing/2014/main" id="{C6A61D74-4CFA-5980-6E1A-3DB4C09F2A67}"/>
              </a:ext>
            </a:extLst>
          </p:cNvPr>
          <p:cNvSpPr txBox="1">
            <a:spLocks/>
          </p:cNvSpPr>
          <p:nvPr/>
        </p:nvSpPr>
        <p:spPr>
          <a:xfrm>
            <a:off x="-898789" y="237825"/>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Innovación</a:t>
            </a:r>
          </a:p>
          <a:p>
            <a:endParaRPr lang="en-US" sz="4800" dirty="0">
              <a:solidFill>
                <a:schemeClr val="accent3">
                  <a:lumMod val="40000"/>
                  <a:lumOff val="60000"/>
                </a:schemeClr>
              </a:solidFill>
            </a:endParaRPr>
          </a:p>
        </p:txBody>
      </p:sp>
      <p:sp>
        <p:nvSpPr>
          <p:cNvPr id="21" name="Título 1">
            <a:extLst>
              <a:ext uri="{FF2B5EF4-FFF2-40B4-BE49-F238E27FC236}">
                <a16:creationId xmlns:a16="http://schemas.microsoft.com/office/drawing/2014/main" id="{0BAD05BD-F746-E18C-678E-337AEFF80BBE}"/>
              </a:ext>
            </a:extLst>
          </p:cNvPr>
          <p:cNvSpPr txBox="1">
            <a:spLocks/>
          </p:cNvSpPr>
          <p:nvPr/>
        </p:nvSpPr>
        <p:spPr>
          <a:xfrm>
            <a:off x="-898789" y="929417"/>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Minera</a:t>
            </a:r>
            <a:endParaRPr lang="en-US" sz="4800" dirty="0">
              <a:solidFill>
                <a:schemeClr val="accent3">
                  <a:lumMod val="40000"/>
                  <a:lumOff val="60000"/>
                </a:schemeClr>
              </a:solidFill>
            </a:endParaRPr>
          </a:p>
        </p:txBody>
      </p:sp>
      <p:pic>
        <p:nvPicPr>
          <p:cNvPr id="22" name="Picture 21">
            <a:extLst>
              <a:ext uri="{FF2B5EF4-FFF2-40B4-BE49-F238E27FC236}">
                <a16:creationId xmlns:a16="http://schemas.microsoft.com/office/drawing/2014/main" id="{FA26711E-8551-716B-E401-D454490821C2}"/>
              </a:ext>
            </a:extLst>
          </p:cNvPr>
          <p:cNvPicPr>
            <a:picLocks noChangeAspect="1"/>
          </p:cNvPicPr>
          <p:nvPr/>
        </p:nvPicPr>
        <p:blipFill>
          <a:blip r:embed="rId4"/>
          <a:stretch>
            <a:fillRect/>
          </a:stretch>
        </p:blipFill>
        <p:spPr>
          <a:xfrm flipH="1">
            <a:off x="3424635" y="352000"/>
            <a:ext cx="1256655" cy="1257801"/>
          </a:xfrm>
          <a:prstGeom prst="ellipse">
            <a:avLst/>
          </a:prstGeom>
        </p:spPr>
      </p:pic>
      <p:sp>
        <p:nvSpPr>
          <p:cNvPr id="4" name="CuadroTexto 3">
            <a:extLst>
              <a:ext uri="{FF2B5EF4-FFF2-40B4-BE49-F238E27FC236}">
                <a16:creationId xmlns:a16="http://schemas.microsoft.com/office/drawing/2014/main" id="{8A232363-1C24-6189-1AB9-3A995963B8E6}"/>
              </a:ext>
            </a:extLst>
          </p:cNvPr>
          <p:cNvSpPr txBox="1"/>
          <p:nvPr/>
        </p:nvSpPr>
        <p:spPr>
          <a:xfrm>
            <a:off x="5181644" y="445109"/>
            <a:ext cx="6608618" cy="954107"/>
          </a:xfrm>
          <a:prstGeom prst="rect">
            <a:avLst/>
          </a:prstGeom>
          <a:noFill/>
        </p:spPr>
        <p:txBody>
          <a:bodyPr wrap="square">
            <a:spAutoFit/>
          </a:bodyPr>
          <a:lstStyle/>
          <a:p>
            <a:r>
              <a:rPr lang="es-CL" sz="2800" b="1" i="1" dirty="0">
                <a:solidFill>
                  <a:srgbClr val="FFFF00"/>
                </a:solidFill>
                <a:latin typeface="Calibri" panose="020F0502020204030204" pitchFamily="34" charset="0"/>
                <a:cs typeface="Times New Roman" panose="02020603050405020304" pitchFamily="18" charset="0"/>
              </a:rPr>
              <a:t>Razones sobran para la innovación en la industria minera</a:t>
            </a:r>
            <a:endParaRPr lang="en-US" sz="2800" dirty="0"/>
          </a:p>
        </p:txBody>
      </p:sp>
    </p:spTree>
    <p:extLst>
      <p:ext uri="{BB962C8B-B14F-4D97-AF65-F5344CB8AC3E}">
        <p14:creationId xmlns:p14="http://schemas.microsoft.com/office/powerpoint/2010/main" val="277296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4777E6-780F-F360-471F-B213A53BE132}"/>
              </a:ext>
            </a:extLst>
          </p:cNvPr>
          <p:cNvPicPr>
            <a:picLocks noChangeAspect="1"/>
          </p:cNvPicPr>
          <p:nvPr/>
        </p:nvPicPr>
        <p:blipFill rotWithShape="1">
          <a:blip r:embed="rId3">
            <a:alphaModFix amt="12000"/>
            <a:grayscl/>
          </a:blip>
          <a:srcRect t="14043" b="12984"/>
          <a:stretch/>
        </p:blipFill>
        <p:spPr>
          <a:xfrm>
            <a:off x="20" y="0"/>
            <a:ext cx="12191980" cy="6762307"/>
          </a:xfrm>
          <a:prstGeom prst="rect">
            <a:avLst/>
          </a:prstGeom>
          <a:effectLst>
            <a:reflection blurRad="38100" stA="55000" endPos="15000" dir="5400000" sy="-100000" algn="bl" rotWithShape="0"/>
          </a:effectLst>
        </p:spPr>
      </p:pic>
      <p:sp>
        <p:nvSpPr>
          <p:cNvPr id="3" name="Marcador de texto 2">
            <a:extLst>
              <a:ext uri="{FF2B5EF4-FFF2-40B4-BE49-F238E27FC236}">
                <a16:creationId xmlns:a16="http://schemas.microsoft.com/office/drawing/2014/main" id="{27552B99-B1E8-6D02-834D-8FD090267F83}"/>
              </a:ext>
            </a:extLst>
          </p:cNvPr>
          <p:cNvSpPr>
            <a:spLocks noGrp="1"/>
          </p:cNvSpPr>
          <p:nvPr>
            <p:ph type="body" sz="half" idx="2"/>
          </p:nvPr>
        </p:nvSpPr>
        <p:spPr>
          <a:xfrm>
            <a:off x="290599" y="1792096"/>
            <a:ext cx="11359092" cy="2336838"/>
          </a:xfrm>
        </p:spPr>
        <p:txBody>
          <a:bodyPr vert="horz" lIns="91440" tIns="45720" rIns="91440" bIns="45720" rtlCol="0" anchor="t">
            <a:noAutofit/>
          </a:bodyPr>
          <a:lstStyle/>
          <a:p>
            <a:pPr marL="0" marR="0" algn="just">
              <a:spcBef>
                <a:spcPts val="0"/>
              </a:spcBef>
              <a:spcAft>
                <a:spcPts val="0"/>
              </a:spcAft>
            </a:pPr>
            <a:endParaRPr lang="es-CL"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spcBef>
                <a:spcPts val="0"/>
              </a:spcBef>
              <a:spcAft>
                <a:spcPts val="0"/>
              </a:spcAft>
              <a:buFont typeface="Wingdings" panose="05000000000000000000" pitchFamily="2" charset="2"/>
              <a:buChar char="§"/>
            </a:pPr>
            <a:r>
              <a:rPr lang="es-CL"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Aunque es difícil cuantificar el gasto en I+D, se estima que los 5 principales países innovadores son China, con cerca del 50% del total, seguido por EE.UU. (22 %), Australia (17 %), Canadá (8 %) y Europa (5 %).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es-CL"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Australia, por ser el país que históricamente ha sido el más importante en esta industria, es un caso a analizar para sacar conclusiones y recomendaciones de política. </a:t>
            </a:r>
          </a:p>
          <a:p>
            <a:pPr marL="285750" indent="-285750">
              <a:buFont typeface="Wingdings" panose="05000000000000000000" pitchFamily="2" charset="2"/>
              <a:buChar char="§"/>
            </a:pPr>
            <a:r>
              <a:rPr lang="es-CL"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 2022, cuatro de las 50 principales empresas mineras del mundo estaban ubicadas en Australia. </a:t>
            </a:r>
            <a:endParaRPr lang="en-US" sz="2200" dirty="0">
              <a:solidFill>
                <a:schemeClr val="tx1"/>
              </a:solidFill>
            </a:endParaRPr>
          </a:p>
        </p:txBody>
      </p:sp>
      <p:pic>
        <p:nvPicPr>
          <p:cNvPr id="6" name="Imagen 5" descr="Gráfico, Gráfico de líneas&#10;&#10;Descripción generada automáticamente">
            <a:extLst>
              <a:ext uri="{FF2B5EF4-FFF2-40B4-BE49-F238E27FC236}">
                <a16:creationId xmlns:a16="http://schemas.microsoft.com/office/drawing/2014/main" id="{89FD32E3-33FC-9836-434E-701BA5428AE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4341" y="4411218"/>
            <a:ext cx="4751250" cy="2336838"/>
          </a:xfrm>
          <a:prstGeom prst="rect">
            <a:avLst/>
          </a:prstGeom>
          <a:noFill/>
          <a:ln>
            <a:noFill/>
          </a:ln>
        </p:spPr>
      </p:pic>
      <p:sp>
        <p:nvSpPr>
          <p:cNvPr id="7" name="CuadroTexto 6">
            <a:extLst>
              <a:ext uri="{FF2B5EF4-FFF2-40B4-BE49-F238E27FC236}">
                <a16:creationId xmlns:a16="http://schemas.microsoft.com/office/drawing/2014/main" id="{08DD1531-DC38-7D6B-3C5F-2F9D8D219147}"/>
              </a:ext>
            </a:extLst>
          </p:cNvPr>
          <p:cNvSpPr txBox="1"/>
          <p:nvPr/>
        </p:nvSpPr>
        <p:spPr>
          <a:xfrm>
            <a:off x="632712" y="4891321"/>
            <a:ext cx="6421629" cy="1200329"/>
          </a:xfrm>
          <a:prstGeom prst="rect">
            <a:avLst/>
          </a:prstGeom>
          <a:noFill/>
        </p:spPr>
        <p:txBody>
          <a:bodyPr wrap="square">
            <a:spAutoFit/>
          </a:bodyPr>
          <a:lstStyle/>
          <a:p>
            <a:r>
              <a:rPr lang="es-CL"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Este gráfico (1993-2016) muestra el significativo aumento de la inversión en I+D de la minería australiana en la década de 2000.</a:t>
            </a:r>
          </a:p>
        </p:txBody>
      </p:sp>
      <p:sp>
        <p:nvSpPr>
          <p:cNvPr id="9" name="CuadroTexto 8">
            <a:extLst>
              <a:ext uri="{FF2B5EF4-FFF2-40B4-BE49-F238E27FC236}">
                <a16:creationId xmlns:a16="http://schemas.microsoft.com/office/drawing/2014/main" id="{E4C6B556-154A-8F50-0742-9192C6C93C70}"/>
              </a:ext>
            </a:extLst>
          </p:cNvPr>
          <p:cNvSpPr txBox="1"/>
          <p:nvPr/>
        </p:nvSpPr>
        <p:spPr>
          <a:xfrm>
            <a:off x="7287446" y="4641609"/>
            <a:ext cx="2842203" cy="646331"/>
          </a:xfrm>
          <a:prstGeom prst="rect">
            <a:avLst/>
          </a:prstGeom>
          <a:noFill/>
        </p:spPr>
        <p:txBody>
          <a:bodyPr wrap="square">
            <a:spAutoFit/>
          </a:bodyPr>
          <a:lstStyle/>
          <a:p>
            <a:pPr marL="0" marR="0" algn="ctr">
              <a:spcBef>
                <a:spcPts val="0"/>
              </a:spcBef>
              <a:spcAft>
                <a:spcPts val="0"/>
              </a:spcAft>
            </a:pPr>
            <a:r>
              <a:rPr lang="es-CL"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Gasto en I+D en minería en Australia</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8" name="Group 17">
            <a:extLst>
              <a:ext uri="{FF2B5EF4-FFF2-40B4-BE49-F238E27FC236}">
                <a16:creationId xmlns:a16="http://schemas.microsoft.com/office/drawing/2014/main" id="{B5440E88-CAE9-0915-712D-C369532B4D5A}"/>
              </a:ext>
            </a:extLst>
          </p:cNvPr>
          <p:cNvGrpSpPr/>
          <p:nvPr/>
        </p:nvGrpSpPr>
        <p:grpSpPr>
          <a:xfrm>
            <a:off x="923576" y="244848"/>
            <a:ext cx="3856331" cy="1501222"/>
            <a:chOff x="7912205" y="244848"/>
            <a:chExt cx="3856331" cy="1501222"/>
          </a:xfrm>
        </p:grpSpPr>
        <p:sp>
          <p:nvSpPr>
            <p:cNvPr id="19" name="Oval 18">
              <a:extLst>
                <a:ext uri="{FF2B5EF4-FFF2-40B4-BE49-F238E27FC236}">
                  <a16:creationId xmlns:a16="http://schemas.microsoft.com/office/drawing/2014/main" id="{8DF06A6A-9272-E22E-213A-C2E4F847326E}"/>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 name="Rectangle 19">
              <a:extLst>
                <a:ext uri="{FF2B5EF4-FFF2-40B4-BE49-F238E27FC236}">
                  <a16:creationId xmlns:a16="http://schemas.microsoft.com/office/drawing/2014/main" id="{BA0DDF5F-463C-8A7B-6CD6-3F5AEF315526}"/>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1" name="Oval 20">
              <a:extLst>
                <a:ext uri="{FF2B5EF4-FFF2-40B4-BE49-F238E27FC236}">
                  <a16:creationId xmlns:a16="http://schemas.microsoft.com/office/drawing/2014/main" id="{93676B97-1532-AB63-285C-2E4CEE22BBF7}"/>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22" name="Oval 21">
            <a:extLst>
              <a:ext uri="{FF2B5EF4-FFF2-40B4-BE49-F238E27FC236}">
                <a16:creationId xmlns:a16="http://schemas.microsoft.com/office/drawing/2014/main" id="{E0CAA262-9ABF-33B4-39BE-40B972E9706F}"/>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 name="Título 1">
            <a:extLst>
              <a:ext uri="{FF2B5EF4-FFF2-40B4-BE49-F238E27FC236}">
                <a16:creationId xmlns:a16="http://schemas.microsoft.com/office/drawing/2014/main" id="{4CDF805A-AAF3-AF89-A1A9-494FC5E60656}"/>
              </a:ext>
            </a:extLst>
          </p:cNvPr>
          <p:cNvSpPr txBox="1">
            <a:spLocks/>
          </p:cNvSpPr>
          <p:nvPr/>
        </p:nvSpPr>
        <p:spPr>
          <a:xfrm>
            <a:off x="-898789" y="237825"/>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Innovación</a:t>
            </a:r>
          </a:p>
          <a:p>
            <a:endParaRPr lang="en-US" sz="4800" dirty="0">
              <a:solidFill>
                <a:schemeClr val="accent3">
                  <a:lumMod val="40000"/>
                  <a:lumOff val="60000"/>
                </a:schemeClr>
              </a:solidFill>
            </a:endParaRPr>
          </a:p>
        </p:txBody>
      </p:sp>
      <p:sp>
        <p:nvSpPr>
          <p:cNvPr id="24" name="Título 1">
            <a:extLst>
              <a:ext uri="{FF2B5EF4-FFF2-40B4-BE49-F238E27FC236}">
                <a16:creationId xmlns:a16="http://schemas.microsoft.com/office/drawing/2014/main" id="{32B342E8-9A78-41FC-85E6-E66FA8DEA9C1}"/>
              </a:ext>
            </a:extLst>
          </p:cNvPr>
          <p:cNvSpPr txBox="1">
            <a:spLocks/>
          </p:cNvSpPr>
          <p:nvPr/>
        </p:nvSpPr>
        <p:spPr>
          <a:xfrm>
            <a:off x="-898789" y="929417"/>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Minera</a:t>
            </a:r>
            <a:endParaRPr lang="en-US" sz="4800" dirty="0">
              <a:solidFill>
                <a:schemeClr val="accent3">
                  <a:lumMod val="40000"/>
                  <a:lumOff val="60000"/>
                </a:schemeClr>
              </a:solidFill>
            </a:endParaRPr>
          </a:p>
        </p:txBody>
      </p:sp>
      <p:pic>
        <p:nvPicPr>
          <p:cNvPr id="25" name="Picture 24">
            <a:extLst>
              <a:ext uri="{FF2B5EF4-FFF2-40B4-BE49-F238E27FC236}">
                <a16:creationId xmlns:a16="http://schemas.microsoft.com/office/drawing/2014/main" id="{B5FDD5AC-73D5-D9E8-DD0D-2B042B21CB55}"/>
              </a:ext>
            </a:extLst>
          </p:cNvPr>
          <p:cNvPicPr>
            <a:picLocks noChangeAspect="1"/>
          </p:cNvPicPr>
          <p:nvPr/>
        </p:nvPicPr>
        <p:blipFill>
          <a:blip r:embed="rId5"/>
          <a:stretch>
            <a:fillRect/>
          </a:stretch>
        </p:blipFill>
        <p:spPr>
          <a:xfrm flipH="1">
            <a:off x="3424635" y="352000"/>
            <a:ext cx="1256655" cy="1257801"/>
          </a:xfrm>
          <a:prstGeom prst="ellipse">
            <a:avLst/>
          </a:prstGeom>
        </p:spPr>
      </p:pic>
      <p:sp>
        <p:nvSpPr>
          <p:cNvPr id="4" name="CuadroTexto 3">
            <a:extLst>
              <a:ext uri="{FF2B5EF4-FFF2-40B4-BE49-F238E27FC236}">
                <a16:creationId xmlns:a16="http://schemas.microsoft.com/office/drawing/2014/main" id="{193B1A6E-2BA3-9CDE-9831-C176B5D47232}"/>
              </a:ext>
            </a:extLst>
          </p:cNvPr>
          <p:cNvSpPr txBox="1"/>
          <p:nvPr/>
        </p:nvSpPr>
        <p:spPr>
          <a:xfrm>
            <a:off x="6278244" y="598209"/>
            <a:ext cx="3285419" cy="523220"/>
          </a:xfrm>
          <a:prstGeom prst="rect">
            <a:avLst/>
          </a:prstGeom>
          <a:noFill/>
        </p:spPr>
        <p:txBody>
          <a:bodyPr wrap="square">
            <a:spAutoFit/>
          </a:bodyPr>
          <a:lstStyle/>
          <a:p>
            <a:pPr marL="0" marR="0" algn="just">
              <a:spcBef>
                <a:spcPts val="0"/>
              </a:spcBef>
              <a:spcAft>
                <a:spcPts val="0"/>
              </a:spcAft>
            </a:pPr>
            <a:r>
              <a:rPr lang="es-CL" sz="2800" b="1"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Por País Innovador:</a:t>
            </a:r>
          </a:p>
        </p:txBody>
      </p:sp>
    </p:spTree>
    <p:extLst>
      <p:ext uri="{BB962C8B-B14F-4D97-AF65-F5344CB8AC3E}">
        <p14:creationId xmlns:p14="http://schemas.microsoft.com/office/powerpoint/2010/main" val="390002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3273B1F-DBC6-EF1B-A905-04463F10F956}"/>
              </a:ext>
            </a:extLst>
          </p:cNvPr>
          <p:cNvSpPr txBox="1">
            <a:spLocks/>
          </p:cNvSpPr>
          <p:nvPr/>
        </p:nvSpPr>
        <p:spPr>
          <a:xfrm>
            <a:off x="3493361" y="200443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Litio</a:t>
            </a:r>
          </a:p>
          <a:p>
            <a:endParaRPr lang="en-US" sz="4800" dirty="0">
              <a:solidFill>
                <a:schemeClr val="accent3">
                  <a:lumMod val="40000"/>
                  <a:lumOff val="60000"/>
                </a:schemeClr>
              </a:solidFill>
            </a:endParaRPr>
          </a:p>
        </p:txBody>
      </p:sp>
      <p:sp>
        <p:nvSpPr>
          <p:cNvPr id="7" name="TextBox 6">
            <a:extLst>
              <a:ext uri="{FF2B5EF4-FFF2-40B4-BE49-F238E27FC236}">
                <a16:creationId xmlns:a16="http://schemas.microsoft.com/office/drawing/2014/main" id="{B6B79378-833A-E903-6245-72BDB69DCDC7}"/>
              </a:ext>
            </a:extLst>
          </p:cNvPr>
          <p:cNvSpPr txBox="1"/>
          <p:nvPr/>
        </p:nvSpPr>
        <p:spPr>
          <a:xfrm>
            <a:off x="4931228" y="2724600"/>
            <a:ext cx="7260772" cy="3539430"/>
          </a:xfrm>
          <a:prstGeom prst="rect">
            <a:avLst/>
          </a:prstGeom>
          <a:noFill/>
        </p:spPr>
        <p:txBody>
          <a:bodyPr wrap="square" rtlCol="0">
            <a:spAutoFit/>
          </a:bodyPr>
          <a:lstStyle/>
          <a:p>
            <a:pPr marL="457200" indent="-457200">
              <a:buFont typeface="Arial" panose="020B0604020202020204" pitchFamily="34" charset="0"/>
              <a:buChar char="•"/>
            </a:pPr>
            <a:r>
              <a:rPr lang="es-ES" sz="2800" dirty="0">
                <a:solidFill>
                  <a:schemeClr val="accent3">
                    <a:lumMod val="40000"/>
                    <a:lumOff val="60000"/>
                  </a:schemeClr>
                </a:solidFill>
                <a:latin typeface="+mj-lt"/>
                <a:ea typeface="+mj-ea"/>
                <a:cs typeface="+mj-cs"/>
              </a:rPr>
              <a:t>Demanda mundial puede triplicarse entre 2022 y 2025.</a:t>
            </a:r>
          </a:p>
          <a:p>
            <a:pPr marL="457200" indent="-457200">
              <a:buFont typeface="Arial" panose="020B0604020202020204" pitchFamily="34" charset="0"/>
              <a:buChar char="•"/>
            </a:pPr>
            <a:r>
              <a:rPr lang="es-ES" sz="2800" dirty="0">
                <a:solidFill>
                  <a:schemeClr val="accent3">
                    <a:lumMod val="40000"/>
                    <a:lumOff val="60000"/>
                  </a:schemeClr>
                </a:solidFill>
                <a:latin typeface="+mj-lt"/>
                <a:ea typeface="+mj-ea"/>
                <a:cs typeface="+mj-cs"/>
              </a:rPr>
              <a:t>2021 – 2022: precio del carbonato de litio subió 550%, superando los US$75.000 por tonelada métrica. </a:t>
            </a:r>
          </a:p>
          <a:p>
            <a:pPr marL="457200" indent="-457200">
              <a:buFont typeface="Arial" panose="020B0604020202020204" pitchFamily="34" charset="0"/>
              <a:buChar char="•"/>
            </a:pPr>
            <a:r>
              <a:rPr lang="es-ES" sz="2800" dirty="0">
                <a:solidFill>
                  <a:schemeClr val="accent3">
                    <a:lumMod val="40000"/>
                    <a:lumOff val="60000"/>
                  </a:schemeClr>
                </a:solidFill>
                <a:latin typeface="+mj-lt"/>
                <a:ea typeface="+mj-ea"/>
                <a:cs typeface="+mj-cs"/>
              </a:rPr>
              <a:t>Al 2030 el 95% se usará para baterías (2015: 30%).</a:t>
            </a:r>
          </a:p>
          <a:p>
            <a:pPr marL="457200" indent="-457200">
              <a:buFont typeface="Arial" panose="020B0604020202020204" pitchFamily="34" charset="0"/>
              <a:buChar char="•"/>
            </a:pPr>
            <a:endParaRPr lang="es-ES_tradnl" sz="2800" dirty="0">
              <a:solidFill>
                <a:schemeClr val="accent3">
                  <a:lumMod val="40000"/>
                  <a:lumOff val="60000"/>
                </a:schemeClr>
              </a:solidFill>
              <a:latin typeface="+mj-lt"/>
              <a:ea typeface="+mj-ea"/>
              <a:cs typeface="+mj-cs"/>
            </a:endParaRPr>
          </a:p>
        </p:txBody>
      </p:sp>
      <p:pic>
        <p:nvPicPr>
          <p:cNvPr id="8" name="Picture 6" descr="Asia and Australia. Vector Map Icon of the World Globe, Earth. All elements  are on individual layers in the vector file Stock Vector Image &amp; Art - Alamy">
            <a:extLst>
              <a:ext uri="{FF2B5EF4-FFF2-40B4-BE49-F238E27FC236}">
                <a16:creationId xmlns:a16="http://schemas.microsoft.com/office/drawing/2014/main" id="{325A17E8-7316-8332-E2AC-0EA0F01B1B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28" t="5113" r="9354" b="15940"/>
          <a:stretch/>
        </p:blipFill>
        <p:spPr bwMode="auto">
          <a:xfrm>
            <a:off x="3879543" y="2039593"/>
            <a:ext cx="761795" cy="770602"/>
          </a:xfrm>
          <a:prstGeom prst="ellipse">
            <a:avLst/>
          </a:prstGeom>
          <a:noFill/>
          <a:extLst>
            <a:ext uri="{909E8E84-426E-40DD-AFC4-6F175D3DCCD1}">
              <a14:hiddenFill xmlns:a14="http://schemas.microsoft.com/office/drawing/2010/main">
                <a:solidFill>
                  <a:srgbClr val="FFFFFF"/>
                </a:solidFill>
              </a14:hiddenFill>
            </a:ext>
          </a:extLst>
        </p:spPr>
      </p:pic>
      <p:pic>
        <p:nvPicPr>
          <p:cNvPr id="10244" name="Picture 4" descr="36V 40A Lithium Ion Battery | GreenLiFE GL36">
            <a:extLst>
              <a:ext uri="{FF2B5EF4-FFF2-40B4-BE49-F238E27FC236}">
                <a16:creationId xmlns:a16="http://schemas.microsoft.com/office/drawing/2014/main" id="{205990E8-C181-C5D8-AA7B-BC9427D30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40" y="2256976"/>
            <a:ext cx="3810000" cy="3810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BBB9952E-D747-2AC7-964F-AA59E4F88351}"/>
              </a:ext>
            </a:extLst>
          </p:cNvPr>
          <p:cNvGrpSpPr/>
          <p:nvPr/>
        </p:nvGrpSpPr>
        <p:grpSpPr>
          <a:xfrm>
            <a:off x="923576" y="244848"/>
            <a:ext cx="3856331" cy="1501222"/>
            <a:chOff x="7912205" y="244848"/>
            <a:chExt cx="3856331" cy="1501222"/>
          </a:xfrm>
        </p:grpSpPr>
        <p:sp>
          <p:nvSpPr>
            <p:cNvPr id="4" name="Oval 3">
              <a:extLst>
                <a:ext uri="{FF2B5EF4-FFF2-40B4-BE49-F238E27FC236}">
                  <a16:creationId xmlns:a16="http://schemas.microsoft.com/office/drawing/2014/main" id="{17870DCC-F336-19E2-640C-1997481D518C}"/>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Rectangle 4">
              <a:extLst>
                <a:ext uri="{FF2B5EF4-FFF2-40B4-BE49-F238E27FC236}">
                  <a16:creationId xmlns:a16="http://schemas.microsoft.com/office/drawing/2014/main" id="{25B02815-2AB7-E77D-8578-55700389969E}"/>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Oval 9">
              <a:extLst>
                <a:ext uri="{FF2B5EF4-FFF2-40B4-BE49-F238E27FC236}">
                  <a16:creationId xmlns:a16="http://schemas.microsoft.com/office/drawing/2014/main" id="{917282C8-1929-F00A-83CA-6344D8678FA9}"/>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1" name="Oval 10">
            <a:extLst>
              <a:ext uri="{FF2B5EF4-FFF2-40B4-BE49-F238E27FC236}">
                <a16:creationId xmlns:a16="http://schemas.microsoft.com/office/drawing/2014/main" id="{B4772E4D-BBE6-DFDF-F70A-5DFE51CCE03B}"/>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 name="Título 1">
            <a:extLst>
              <a:ext uri="{FF2B5EF4-FFF2-40B4-BE49-F238E27FC236}">
                <a16:creationId xmlns:a16="http://schemas.microsoft.com/office/drawing/2014/main" id="{B7E7DB24-13CA-7DA2-FDAE-13F2AA5AA044}"/>
              </a:ext>
            </a:extLst>
          </p:cNvPr>
          <p:cNvSpPr txBox="1">
            <a:spLocks/>
          </p:cNvSpPr>
          <p:nvPr/>
        </p:nvSpPr>
        <p:spPr>
          <a:xfrm>
            <a:off x="-898789" y="237825"/>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Innovación</a:t>
            </a:r>
          </a:p>
          <a:p>
            <a:endParaRPr lang="en-US" sz="4800" dirty="0">
              <a:solidFill>
                <a:schemeClr val="accent3">
                  <a:lumMod val="40000"/>
                  <a:lumOff val="60000"/>
                </a:schemeClr>
              </a:solidFill>
            </a:endParaRPr>
          </a:p>
        </p:txBody>
      </p:sp>
      <p:sp>
        <p:nvSpPr>
          <p:cNvPr id="18" name="Título 1">
            <a:extLst>
              <a:ext uri="{FF2B5EF4-FFF2-40B4-BE49-F238E27FC236}">
                <a16:creationId xmlns:a16="http://schemas.microsoft.com/office/drawing/2014/main" id="{D8CC190C-F2C6-AD30-35A1-D79809387D35}"/>
              </a:ext>
            </a:extLst>
          </p:cNvPr>
          <p:cNvSpPr txBox="1">
            <a:spLocks/>
          </p:cNvSpPr>
          <p:nvPr/>
        </p:nvSpPr>
        <p:spPr>
          <a:xfrm>
            <a:off x="-898789" y="929417"/>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Minera</a:t>
            </a:r>
            <a:endParaRPr lang="en-US" sz="4800" dirty="0">
              <a:solidFill>
                <a:schemeClr val="accent3">
                  <a:lumMod val="40000"/>
                  <a:lumOff val="60000"/>
                </a:schemeClr>
              </a:solidFill>
            </a:endParaRPr>
          </a:p>
        </p:txBody>
      </p:sp>
      <p:pic>
        <p:nvPicPr>
          <p:cNvPr id="19" name="Picture 18">
            <a:extLst>
              <a:ext uri="{FF2B5EF4-FFF2-40B4-BE49-F238E27FC236}">
                <a16:creationId xmlns:a16="http://schemas.microsoft.com/office/drawing/2014/main" id="{2FD582D7-20C0-E804-3369-8184322299CC}"/>
              </a:ext>
            </a:extLst>
          </p:cNvPr>
          <p:cNvPicPr>
            <a:picLocks noChangeAspect="1"/>
          </p:cNvPicPr>
          <p:nvPr/>
        </p:nvPicPr>
        <p:blipFill>
          <a:blip r:embed="rId4"/>
          <a:stretch>
            <a:fillRect/>
          </a:stretch>
        </p:blipFill>
        <p:spPr>
          <a:xfrm flipH="1">
            <a:off x="3424635" y="352000"/>
            <a:ext cx="1256655" cy="1257801"/>
          </a:xfrm>
          <a:prstGeom prst="ellipse">
            <a:avLst/>
          </a:prstGeom>
        </p:spPr>
      </p:pic>
    </p:spTree>
    <p:extLst>
      <p:ext uri="{BB962C8B-B14F-4D97-AF65-F5344CB8AC3E}">
        <p14:creationId xmlns:p14="http://schemas.microsoft.com/office/powerpoint/2010/main" val="141696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3273B1F-DBC6-EF1B-A905-04463F10F956}"/>
              </a:ext>
            </a:extLst>
          </p:cNvPr>
          <p:cNvSpPr txBox="1">
            <a:spLocks/>
          </p:cNvSpPr>
          <p:nvPr/>
        </p:nvSpPr>
        <p:spPr>
          <a:xfrm>
            <a:off x="3493361" y="200443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Litio</a:t>
            </a:r>
          </a:p>
          <a:p>
            <a:endParaRPr lang="en-US" sz="4800" dirty="0">
              <a:solidFill>
                <a:schemeClr val="accent3">
                  <a:lumMod val="40000"/>
                  <a:lumOff val="60000"/>
                </a:schemeClr>
              </a:solidFill>
            </a:endParaRPr>
          </a:p>
        </p:txBody>
      </p:sp>
      <p:sp>
        <p:nvSpPr>
          <p:cNvPr id="7" name="TextBox 6">
            <a:extLst>
              <a:ext uri="{FF2B5EF4-FFF2-40B4-BE49-F238E27FC236}">
                <a16:creationId xmlns:a16="http://schemas.microsoft.com/office/drawing/2014/main" id="{B6B79378-833A-E903-6245-72BDB69DCDC7}"/>
              </a:ext>
            </a:extLst>
          </p:cNvPr>
          <p:cNvSpPr txBox="1"/>
          <p:nvPr/>
        </p:nvSpPr>
        <p:spPr>
          <a:xfrm>
            <a:off x="4931228" y="2724600"/>
            <a:ext cx="7260772" cy="3539430"/>
          </a:xfrm>
          <a:prstGeom prst="rect">
            <a:avLst/>
          </a:prstGeom>
          <a:noFill/>
        </p:spPr>
        <p:txBody>
          <a:bodyPr wrap="square" rtlCol="0">
            <a:spAutoFit/>
          </a:bodyPr>
          <a:lstStyle/>
          <a:p>
            <a:r>
              <a:rPr lang="es-ES" sz="2800" dirty="0">
                <a:solidFill>
                  <a:schemeClr val="accent3">
                    <a:lumMod val="40000"/>
                    <a:lumOff val="60000"/>
                  </a:schemeClr>
                </a:solidFill>
                <a:latin typeface="+mj-lt"/>
                <a:ea typeface="+mj-ea"/>
                <a:cs typeface="+mj-cs"/>
              </a:rPr>
              <a:t>“Extracción Directa de Litio” (DLE)</a:t>
            </a:r>
          </a:p>
          <a:p>
            <a:pPr marL="457200" indent="-457200">
              <a:buFont typeface="Arial" panose="020B0604020202020204" pitchFamily="34" charset="0"/>
              <a:buChar char="•"/>
            </a:pPr>
            <a:r>
              <a:rPr lang="es-ES" sz="2400" dirty="0">
                <a:solidFill>
                  <a:schemeClr val="accent3">
                    <a:lumMod val="40000"/>
                    <a:lumOff val="60000"/>
                  </a:schemeClr>
                </a:solidFill>
                <a:latin typeface="+mj-lt"/>
                <a:ea typeface="+mj-ea"/>
                <a:cs typeface="+mj-cs"/>
              </a:rPr>
              <a:t>Reduce huella de estanques de evaporación;</a:t>
            </a:r>
          </a:p>
          <a:p>
            <a:pPr marL="457200" indent="-457200">
              <a:buFont typeface="Arial" panose="020B0604020202020204" pitchFamily="34" charset="0"/>
              <a:buChar char="•"/>
            </a:pPr>
            <a:r>
              <a:rPr lang="es-ES" sz="2400" dirty="0">
                <a:solidFill>
                  <a:schemeClr val="accent3">
                    <a:lumMod val="40000"/>
                    <a:lumOff val="60000"/>
                  </a:schemeClr>
                </a:solidFill>
                <a:latin typeface="+mj-lt"/>
                <a:ea typeface="+mj-ea"/>
                <a:cs typeface="+mj-cs"/>
              </a:rPr>
              <a:t>Reduce los tiempos de operación;</a:t>
            </a:r>
          </a:p>
          <a:p>
            <a:pPr marL="457200" indent="-457200">
              <a:buFont typeface="Arial" panose="020B0604020202020204" pitchFamily="34" charset="0"/>
              <a:buChar char="•"/>
            </a:pPr>
            <a:r>
              <a:rPr lang="es-ES" sz="2400" dirty="0">
                <a:solidFill>
                  <a:schemeClr val="accent3">
                    <a:lumMod val="40000"/>
                    <a:lumOff val="60000"/>
                  </a:schemeClr>
                </a:solidFill>
                <a:latin typeface="+mj-lt"/>
                <a:ea typeface="+mj-ea"/>
                <a:cs typeface="+mj-cs"/>
              </a:rPr>
              <a:t>Aumenta recuperación del mineral (40% a 80%);</a:t>
            </a:r>
          </a:p>
          <a:p>
            <a:pPr marL="457200" indent="-457200">
              <a:buFont typeface="Arial" panose="020B0604020202020204" pitchFamily="34" charset="0"/>
              <a:buChar char="•"/>
            </a:pPr>
            <a:r>
              <a:rPr lang="es-ES" sz="2400" dirty="0">
                <a:solidFill>
                  <a:schemeClr val="accent3">
                    <a:lumMod val="40000"/>
                    <a:lumOff val="60000"/>
                  </a:schemeClr>
                </a:solidFill>
                <a:latin typeface="+mj-lt"/>
                <a:ea typeface="+mj-ea"/>
                <a:cs typeface="+mj-cs"/>
              </a:rPr>
              <a:t>Utiliza menos agua fresca;</a:t>
            </a:r>
          </a:p>
          <a:p>
            <a:pPr marL="457200" indent="-457200">
              <a:buFont typeface="Arial" panose="020B0604020202020204" pitchFamily="34" charset="0"/>
              <a:buChar char="•"/>
            </a:pPr>
            <a:r>
              <a:rPr lang="es-ES" sz="2400" dirty="0">
                <a:solidFill>
                  <a:schemeClr val="accent3">
                    <a:lumMod val="40000"/>
                    <a:lumOff val="60000"/>
                  </a:schemeClr>
                </a:solidFill>
                <a:latin typeface="+mj-lt"/>
                <a:ea typeface="+mj-ea"/>
                <a:cs typeface="+mj-cs"/>
              </a:rPr>
              <a:t>Reduce uso de reactivos y aumenta la pureza del producto; y</a:t>
            </a:r>
          </a:p>
          <a:p>
            <a:pPr marL="457200" indent="-457200">
              <a:buFont typeface="Arial" panose="020B0604020202020204" pitchFamily="34" charset="0"/>
              <a:buChar char="•"/>
            </a:pPr>
            <a:r>
              <a:rPr lang="es-ES" sz="2400" dirty="0">
                <a:solidFill>
                  <a:schemeClr val="accent3">
                    <a:lumMod val="40000"/>
                    <a:lumOff val="60000"/>
                  </a:schemeClr>
                </a:solidFill>
                <a:latin typeface="+mj-lt"/>
                <a:ea typeface="+mj-ea"/>
                <a:cs typeface="+mj-cs"/>
              </a:rPr>
              <a:t>Tiene menores tiempos de instalación.</a:t>
            </a:r>
          </a:p>
          <a:p>
            <a:pPr marL="457200" indent="-457200">
              <a:buFont typeface="Arial" panose="020B0604020202020204" pitchFamily="34" charset="0"/>
              <a:buChar char="•"/>
            </a:pPr>
            <a:endParaRPr lang="es-ES_tradnl" sz="2800" dirty="0">
              <a:solidFill>
                <a:schemeClr val="accent3">
                  <a:lumMod val="40000"/>
                  <a:lumOff val="60000"/>
                </a:schemeClr>
              </a:solidFill>
              <a:latin typeface="+mj-lt"/>
              <a:ea typeface="+mj-ea"/>
              <a:cs typeface="+mj-cs"/>
            </a:endParaRPr>
          </a:p>
        </p:txBody>
      </p:sp>
      <p:pic>
        <p:nvPicPr>
          <p:cNvPr id="8" name="Picture 6" descr="Asia and Australia. Vector Map Icon of the World Globe, Earth. All elements  are on individual layers in the vector file Stock Vector Image &amp; Art - Alamy">
            <a:extLst>
              <a:ext uri="{FF2B5EF4-FFF2-40B4-BE49-F238E27FC236}">
                <a16:creationId xmlns:a16="http://schemas.microsoft.com/office/drawing/2014/main" id="{325A17E8-7316-8332-E2AC-0EA0F01B1B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28" t="5113" r="9354" b="15940"/>
          <a:stretch/>
        </p:blipFill>
        <p:spPr bwMode="auto">
          <a:xfrm>
            <a:off x="3879543" y="2039593"/>
            <a:ext cx="761795" cy="770602"/>
          </a:xfrm>
          <a:prstGeom prst="ellipse">
            <a:avLst/>
          </a:prstGeom>
          <a:noFill/>
          <a:extLst>
            <a:ext uri="{909E8E84-426E-40DD-AFC4-6F175D3DCCD1}">
              <a14:hiddenFill xmlns:a14="http://schemas.microsoft.com/office/drawing/2010/main">
                <a:solidFill>
                  <a:srgbClr val="FFFFFF"/>
                </a:solidFill>
              </a14:hiddenFill>
            </a:ext>
          </a:extLst>
        </p:spPr>
      </p:pic>
      <p:pic>
        <p:nvPicPr>
          <p:cNvPr id="1026" name="Picture 2" descr="Bolivia defiende la extracción directa del litio que, asegura, agilizará su industrialización">
            <a:extLst>
              <a:ext uri="{FF2B5EF4-FFF2-40B4-BE49-F238E27FC236}">
                <a16:creationId xmlns:a16="http://schemas.microsoft.com/office/drawing/2014/main" id="{8A948DD5-084D-1459-166F-421FC145E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89548"/>
            <a:ext cx="4481103" cy="252210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543527C1-6388-DB1D-A1BA-1A37DDA9BE23}"/>
              </a:ext>
            </a:extLst>
          </p:cNvPr>
          <p:cNvGrpSpPr/>
          <p:nvPr/>
        </p:nvGrpSpPr>
        <p:grpSpPr>
          <a:xfrm>
            <a:off x="923576" y="244848"/>
            <a:ext cx="3856331" cy="1501222"/>
            <a:chOff x="7912205" y="244848"/>
            <a:chExt cx="3856331" cy="1501222"/>
          </a:xfrm>
        </p:grpSpPr>
        <p:sp>
          <p:nvSpPr>
            <p:cNvPr id="9" name="Oval 8">
              <a:extLst>
                <a:ext uri="{FF2B5EF4-FFF2-40B4-BE49-F238E27FC236}">
                  <a16:creationId xmlns:a16="http://schemas.microsoft.com/office/drawing/2014/main" id="{46F751EB-2CF4-F2D2-B891-697620BD1E07}"/>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11">
              <a:extLst>
                <a:ext uri="{FF2B5EF4-FFF2-40B4-BE49-F238E27FC236}">
                  <a16:creationId xmlns:a16="http://schemas.microsoft.com/office/drawing/2014/main" id="{FBB85A7F-2784-D323-80A2-ADC79ADF5E2B}"/>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Oval 12">
              <a:extLst>
                <a:ext uri="{FF2B5EF4-FFF2-40B4-BE49-F238E27FC236}">
                  <a16:creationId xmlns:a16="http://schemas.microsoft.com/office/drawing/2014/main" id="{7544B3F9-416A-F0A2-8D3C-B022BCF01244}"/>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4" name="Oval 13">
            <a:extLst>
              <a:ext uri="{FF2B5EF4-FFF2-40B4-BE49-F238E27FC236}">
                <a16:creationId xmlns:a16="http://schemas.microsoft.com/office/drawing/2014/main" id="{C50F255D-0714-2267-6D02-442743280D6D}"/>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Título 1">
            <a:extLst>
              <a:ext uri="{FF2B5EF4-FFF2-40B4-BE49-F238E27FC236}">
                <a16:creationId xmlns:a16="http://schemas.microsoft.com/office/drawing/2014/main" id="{C9C19622-A438-8388-2718-E74A34154234}"/>
              </a:ext>
            </a:extLst>
          </p:cNvPr>
          <p:cNvSpPr txBox="1">
            <a:spLocks/>
          </p:cNvSpPr>
          <p:nvPr/>
        </p:nvSpPr>
        <p:spPr>
          <a:xfrm>
            <a:off x="-898789" y="237825"/>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Innovación</a:t>
            </a:r>
          </a:p>
          <a:p>
            <a:endParaRPr lang="en-US" sz="4800" dirty="0">
              <a:solidFill>
                <a:schemeClr val="accent3">
                  <a:lumMod val="40000"/>
                  <a:lumOff val="60000"/>
                </a:schemeClr>
              </a:solidFill>
            </a:endParaRPr>
          </a:p>
        </p:txBody>
      </p:sp>
      <p:sp>
        <p:nvSpPr>
          <p:cNvPr id="16" name="Título 1">
            <a:extLst>
              <a:ext uri="{FF2B5EF4-FFF2-40B4-BE49-F238E27FC236}">
                <a16:creationId xmlns:a16="http://schemas.microsoft.com/office/drawing/2014/main" id="{4A718D97-489F-E3B3-C3A3-1FCD469DBD35}"/>
              </a:ext>
            </a:extLst>
          </p:cNvPr>
          <p:cNvSpPr txBox="1">
            <a:spLocks/>
          </p:cNvSpPr>
          <p:nvPr/>
        </p:nvSpPr>
        <p:spPr>
          <a:xfrm>
            <a:off x="-898789" y="929417"/>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Minera</a:t>
            </a:r>
            <a:endParaRPr lang="en-US" sz="4800" dirty="0">
              <a:solidFill>
                <a:schemeClr val="accent3">
                  <a:lumMod val="40000"/>
                  <a:lumOff val="60000"/>
                </a:schemeClr>
              </a:solidFill>
            </a:endParaRPr>
          </a:p>
        </p:txBody>
      </p:sp>
      <p:pic>
        <p:nvPicPr>
          <p:cNvPr id="17" name="Picture 16">
            <a:extLst>
              <a:ext uri="{FF2B5EF4-FFF2-40B4-BE49-F238E27FC236}">
                <a16:creationId xmlns:a16="http://schemas.microsoft.com/office/drawing/2014/main" id="{47DC1578-43A2-B19E-796D-2DF831680AFB}"/>
              </a:ext>
            </a:extLst>
          </p:cNvPr>
          <p:cNvPicPr>
            <a:picLocks noChangeAspect="1"/>
          </p:cNvPicPr>
          <p:nvPr/>
        </p:nvPicPr>
        <p:blipFill>
          <a:blip r:embed="rId4"/>
          <a:stretch>
            <a:fillRect/>
          </a:stretch>
        </p:blipFill>
        <p:spPr>
          <a:xfrm flipH="1">
            <a:off x="3424635" y="352000"/>
            <a:ext cx="1256655" cy="1257801"/>
          </a:xfrm>
          <a:prstGeom prst="ellipse">
            <a:avLst/>
          </a:prstGeom>
        </p:spPr>
      </p:pic>
    </p:spTree>
    <p:extLst>
      <p:ext uri="{BB962C8B-B14F-4D97-AF65-F5344CB8AC3E}">
        <p14:creationId xmlns:p14="http://schemas.microsoft.com/office/powerpoint/2010/main" val="153919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0738339-09C4-4FCD-0099-CE4136D1F609}"/>
              </a:ext>
            </a:extLst>
          </p:cNvPr>
          <p:cNvGrpSpPr/>
          <p:nvPr/>
        </p:nvGrpSpPr>
        <p:grpSpPr>
          <a:xfrm>
            <a:off x="923576" y="244848"/>
            <a:ext cx="3856331" cy="1501222"/>
            <a:chOff x="7912205" y="244848"/>
            <a:chExt cx="3856331" cy="1501222"/>
          </a:xfrm>
        </p:grpSpPr>
        <p:sp>
          <p:nvSpPr>
            <p:cNvPr id="9" name="Oval 8">
              <a:extLst>
                <a:ext uri="{FF2B5EF4-FFF2-40B4-BE49-F238E27FC236}">
                  <a16:creationId xmlns:a16="http://schemas.microsoft.com/office/drawing/2014/main" id="{A7BF703F-4670-866F-D696-D03AA667DA43}"/>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11">
              <a:extLst>
                <a:ext uri="{FF2B5EF4-FFF2-40B4-BE49-F238E27FC236}">
                  <a16:creationId xmlns:a16="http://schemas.microsoft.com/office/drawing/2014/main" id="{2E11BB08-A7DD-525F-F680-2E8972180C15}"/>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Oval 12">
              <a:extLst>
                <a:ext uri="{FF2B5EF4-FFF2-40B4-BE49-F238E27FC236}">
                  <a16:creationId xmlns:a16="http://schemas.microsoft.com/office/drawing/2014/main" id="{2608232B-7B52-C7BC-3776-B2882C3C6307}"/>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5" name="Oval 14">
            <a:extLst>
              <a:ext uri="{FF2B5EF4-FFF2-40B4-BE49-F238E27FC236}">
                <a16:creationId xmlns:a16="http://schemas.microsoft.com/office/drawing/2014/main" id="{BA3AC8BD-E95F-98F6-342E-12F28A785995}"/>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Título 1">
            <a:extLst>
              <a:ext uri="{FF2B5EF4-FFF2-40B4-BE49-F238E27FC236}">
                <a16:creationId xmlns:a16="http://schemas.microsoft.com/office/drawing/2014/main" id="{FA938EED-089E-B8B8-01B1-956A68E0A50D}"/>
              </a:ext>
            </a:extLst>
          </p:cNvPr>
          <p:cNvSpPr txBox="1">
            <a:spLocks/>
          </p:cNvSpPr>
          <p:nvPr/>
        </p:nvSpPr>
        <p:spPr>
          <a:xfrm>
            <a:off x="-898789" y="237825"/>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Innovación</a:t>
            </a:r>
          </a:p>
          <a:p>
            <a:endParaRPr lang="en-US" sz="4800" dirty="0">
              <a:solidFill>
                <a:schemeClr val="accent3">
                  <a:lumMod val="40000"/>
                  <a:lumOff val="60000"/>
                </a:schemeClr>
              </a:solidFill>
            </a:endParaRPr>
          </a:p>
        </p:txBody>
      </p:sp>
      <p:sp>
        <p:nvSpPr>
          <p:cNvPr id="17" name="Título 1">
            <a:extLst>
              <a:ext uri="{FF2B5EF4-FFF2-40B4-BE49-F238E27FC236}">
                <a16:creationId xmlns:a16="http://schemas.microsoft.com/office/drawing/2014/main" id="{FB9E485F-0645-EDF0-3756-1A108102DF21}"/>
              </a:ext>
            </a:extLst>
          </p:cNvPr>
          <p:cNvSpPr txBox="1">
            <a:spLocks/>
          </p:cNvSpPr>
          <p:nvPr/>
        </p:nvSpPr>
        <p:spPr>
          <a:xfrm>
            <a:off x="-898789" y="929417"/>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Minera</a:t>
            </a:r>
            <a:endParaRPr lang="en-US" sz="4800" dirty="0">
              <a:solidFill>
                <a:schemeClr val="accent3">
                  <a:lumMod val="40000"/>
                  <a:lumOff val="60000"/>
                </a:schemeClr>
              </a:solidFill>
            </a:endParaRPr>
          </a:p>
        </p:txBody>
      </p:sp>
      <p:sp>
        <p:nvSpPr>
          <p:cNvPr id="6" name="Título 1">
            <a:extLst>
              <a:ext uri="{FF2B5EF4-FFF2-40B4-BE49-F238E27FC236}">
                <a16:creationId xmlns:a16="http://schemas.microsoft.com/office/drawing/2014/main" id="{A3273B1F-DBC6-EF1B-A905-04463F10F956}"/>
              </a:ext>
            </a:extLst>
          </p:cNvPr>
          <p:cNvSpPr txBox="1">
            <a:spLocks/>
          </p:cNvSpPr>
          <p:nvPr/>
        </p:nvSpPr>
        <p:spPr>
          <a:xfrm>
            <a:off x="3493361" y="200443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China</a:t>
            </a:r>
          </a:p>
          <a:p>
            <a:endParaRPr lang="en-US" sz="4800" dirty="0">
              <a:solidFill>
                <a:schemeClr val="accent3">
                  <a:lumMod val="40000"/>
                  <a:lumOff val="60000"/>
                </a:schemeClr>
              </a:solidFill>
            </a:endParaRPr>
          </a:p>
        </p:txBody>
      </p:sp>
      <p:sp>
        <p:nvSpPr>
          <p:cNvPr id="7" name="TextBox 6">
            <a:extLst>
              <a:ext uri="{FF2B5EF4-FFF2-40B4-BE49-F238E27FC236}">
                <a16:creationId xmlns:a16="http://schemas.microsoft.com/office/drawing/2014/main" id="{B6B79378-833A-E903-6245-72BDB69DCDC7}"/>
              </a:ext>
            </a:extLst>
          </p:cNvPr>
          <p:cNvSpPr txBox="1"/>
          <p:nvPr/>
        </p:nvSpPr>
        <p:spPr>
          <a:xfrm>
            <a:off x="4931228" y="2724600"/>
            <a:ext cx="7260772" cy="3539430"/>
          </a:xfrm>
          <a:prstGeom prst="rect">
            <a:avLst/>
          </a:prstGeom>
          <a:noFill/>
        </p:spPr>
        <p:txBody>
          <a:bodyPr wrap="square" rtlCol="0">
            <a:spAutoFit/>
          </a:bodyPr>
          <a:lstStyle/>
          <a:p>
            <a:r>
              <a:rPr lang="es-ES" sz="2800" dirty="0">
                <a:solidFill>
                  <a:schemeClr val="accent3">
                    <a:lumMod val="40000"/>
                    <a:lumOff val="60000"/>
                  </a:schemeClr>
                </a:solidFill>
                <a:latin typeface="+mj-lt"/>
                <a:ea typeface="+mj-ea"/>
                <a:cs typeface="+mj-cs"/>
              </a:rPr>
              <a:t>Proyecto PPP para DLE:</a:t>
            </a:r>
          </a:p>
          <a:p>
            <a:pPr marL="457200" indent="-457200">
              <a:buFont typeface="Arial" panose="020B0604020202020204" pitchFamily="34" charset="0"/>
              <a:buChar char="•"/>
            </a:pPr>
            <a:r>
              <a:rPr lang="es-ES" sz="2800" dirty="0">
                <a:solidFill>
                  <a:schemeClr val="accent3">
                    <a:lumMod val="40000"/>
                    <a:lumOff val="60000"/>
                  </a:schemeClr>
                </a:solidFill>
                <a:latin typeface="+mj-lt"/>
                <a:ea typeface="+mj-ea"/>
                <a:cs typeface="+mj-cs"/>
              </a:rPr>
              <a:t>Minmetals: salar en Yiliping, un salar de aproximadamente 422 km</a:t>
            </a:r>
            <a:r>
              <a:rPr lang="es-ES" sz="2800" baseline="30000" dirty="0">
                <a:solidFill>
                  <a:schemeClr val="accent3">
                    <a:lumMod val="40000"/>
                    <a:lumOff val="60000"/>
                  </a:schemeClr>
                </a:solidFill>
                <a:latin typeface="+mj-lt"/>
                <a:ea typeface="+mj-ea"/>
                <a:cs typeface="+mj-cs"/>
              </a:rPr>
              <a:t>2</a:t>
            </a:r>
            <a:r>
              <a:rPr lang="es-ES" sz="2800" dirty="0">
                <a:solidFill>
                  <a:schemeClr val="accent3">
                    <a:lumMod val="40000"/>
                    <a:lumOff val="60000"/>
                  </a:schemeClr>
                </a:solidFill>
                <a:latin typeface="+mj-lt"/>
                <a:ea typeface="+mj-ea"/>
                <a:cs typeface="+mj-cs"/>
              </a:rPr>
              <a:t> </a:t>
            </a:r>
          </a:p>
          <a:p>
            <a:pPr marL="457200" indent="-457200">
              <a:buFont typeface="Arial" panose="020B0604020202020204" pitchFamily="34" charset="0"/>
              <a:buChar char="•"/>
            </a:pPr>
            <a:r>
              <a:rPr lang="es-ES" sz="2800" dirty="0">
                <a:solidFill>
                  <a:schemeClr val="accent3">
                    <a:lumMod val="40000"/>
                    <a:lumOff val="60000"/>
                  </a:schemeClr>
                </a:solidFill>
                <a:latin typeface="+mj-lt"/>
                <a:ea typeface="+mj-ea"/>
                <a:cs typeface="+mj-cs"/>
              </a:rPr>
              <a:t>Inversión en DLE: US$70 millones</a:t>
            </a:r>
          </a:p>
          <a:p>
            <a:pPr marL="457200" indent="-457200">
              <a:buFont typeface="Arial" panose="020B0604020202020204" pitchFamily="34" charset="0"/>
              <a:buChar char="•"/>
            </a:pPr>
            <a:r>
              <a:rPr lang="es-ES" sz="2800" dirty="0">
                <a:solidFill>
                  <a:schemeClr val="accent3">
                    <a:lumMod val="40000"/>
                    <a:lumOff val="60000"/>
                  </a:schemeClr>
                </a:solidFill>
                <a:latin typeface="+mj-lt"/>
                <a:ea typeface="+mj-ea"/>
                <a:cs typeface="+mj-cs"/>
              </a:rPr>
              <a:t>Bajó tiempo de extracción de</a:t>
            </a:r>
          </a:p>
          <a:p>
            <a:r>
              <a:rPr lang="es-ES" sz="2800" dirty="0">
                <a:solidFill>
                  <a:schemeClr val="accent3">
                    <a:lumMod val="40000"/>
                    <a:lumOff val="60000"/>
                  </a:schemeClr>
                </a:solidFill>
                <a:latin typeface="+mj-lt"/>
                <a:ea typeface="+mj-ea"/>
                <a:cs typeface="+mj-cs"/>
              </a:rPr>
              <a:t>      </a:t>
            </a:r>
            <a:r>
              <a:rPr lang="es-ES" sz="2800" b="1" dirty="0">
                <a:solidFill>
                  <a:schemeClr val="accent3">
                    <a:lumMod val="40000"/>
                    <a:lumOff val="60000"/>
                  </a:schemeClr>
                </a:solidFill>
                <a:latin typeface="+mj-lt"/>
                <a:ea typeface="+mj-ea"/>
                <a:cs typeface="+mj-cs"/>
              </a:rPr>
              <a:t> 18 meses a 20 días</a:t>
            </a:r>
            <a:r>
              <a:rPr lang="es-ES" sz="2800" dirty="0">
                <a:solidFill>
                  <a:schemeClr val="accent3">
                    <a:lumMod val="40000"/>
                    <a:lumOff val="60000"/>
                  </a:schemeClr>
                </a:solidFill>
                <a:latin typeface="+mj-lt"/>
                <a:ea typeface="+mj-ea"/>
                <a:cs typeface="+mj-cs"/>
              </a:rPr>
              <a:t>.</a:t>
            </a:r>
          </a:p>
          <a:p>
            <a:pPr marL="457200" indent="-457200">
              <a:buFont typeface="Arial" panose="020B0604020202020204" pitchFamily="34" charset="0"/>
              <a:buChar char="•"/>
            </a:pPr>
            <a:r>
              <a:rPr lang="es-ES" sz="2800" dirty="0">
                <a:solidFill>
                  <a:schemeClr val="accent3">
                    <a:lumMod val="40000"/>
                    <a:lumOff val="60000"/>
                  </a:schemeClr>
                </a:solidFill>
                <a:latin typeface="+mj-lt"/>
                <a:ea typeface="+mj-ea"/>
                <a:cs typeface="+mj-cs"/>
              </a:rPr>
              <a:t>Plan del gobierno para introducir infraestructura y servicios en el sector.</a:t>
            </a:r>
            <a:endParaRPr lang="es-ES_tradnl" sz="2800" dirty="0">
              <a:solidFill>
                <a:schemeClr val="accent3">
                  <a:lumMod val="40000"/>
                  <a:lumOff val="60000"/>
                </a:schemeClr>
              </a:solidFill>
              <a:latin typeface="+mj-lt"/>
              <a:ea typeface="+mj-ea"/>
              <a:cs typeface="+mj-cs"/>
            </a:endParaRPr>
          </a:p>
        </p:txBody>
      </p:sp>
      <p:pic>
        <p:nvPicPr>
          <p:cNvPr id="2" name="Picture 1">
            <a:extLst>
              <a:ext uri="{FF2B5EF4-FFF2-40B4-BE49-F238E27FC236}">
                <a16:creationId xmlns:a16="http://schemas.microsoft.com/office/drawing/2014/main" id="{2BD41B1D-7695-853C-89A3-7571CB88DAA8}"/>
              </a:ext>
            </a:extLst>
          </p:cNvPr>
          <p:cNvPicPr>
            <a:picLocks noChangeAspect="1"/>
          </p:cNvPicPr>
          <p:nvPr/>
        </p:nvPicPr>
        <p:blipFill>
          <a:blip r:embed="rId2"/>
          <a:stretch>
            <a:fillRect/>
          </a:stretch>
        </p:blipFill>
        <p:spPr>
          <a:xfrm flipH="1">
            <a:off x="3424635" y="352000"/>
            <a:ext cx="1256655" cy="1257801"/>
          </a:xfrm>
          <a:prstGeom prst="ellipse">
            <a:avLst/>
          </a:prstGeom>
        </p:spPr>
      </p:pic>
      <p:pic>
        <p:nvPicPr>
          <p:cNvPr id="4" name="Picture 6" descr="China Round Flag Vector Flat Icon Stock Illustration - Download Image Now -  Chinese Flag, Circle, China - East Asia">
            <a:extLst>
              <a:ext uri="{FF2B5EF4-FFF2-40B4-BE49-F238E27FC236}">
                <a16:creationId xmlns:a16="http://schemas.microsoft.com/office/drawing/2014/main" id="{5CCC59D5-4330-3F54-E160-66E7C5DA5F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20" t="11813" r="11755" b="12163"/>
          <a:stretch/>
        </p:blipFill>
        <p:spPr bwMode="auto">
          <a:xfrm>
            <a:off x="3930112" y="2035237"/>
            <a:ext cx="751178" cy="744308"/>
          </a:xfrm>
          <a:prstGeom prst="ellipse">
            <a:avLst/>
          </a:prstGeom>
          <a:noFill/>
          <a:extLst>
            <a:ext uri="{909E8E84-426E-40DD-AFC4-6F175D3DCCD1}">
              <a14:hiddenFill xmlns:a14="http://schemas.microsoft.com/office/drawing/2010/main">
                <a:solidFill>
                  <a:srgbClr val="FFFFFF"/>
                </a:solidFill>
              </a14:hiddenFill>
            </a:ext>
          </a:extLst>
        </p:spPr>
      </p:pic>
      <p:pic>
        <p:nvPicPr>
          <p:cNvPr id="11266" name="Picture 2" descr="Gangfeng: Ganfeng joins China Minmetals lithium salt lake project for $225  mln, Auto News, ET Auto">
            <a:extLst>
              <a:ext uri="{FF2B5EF4-FFF2-40B4-BE49-F238E27FC236}">
                <a16:creationId xmlns:a16="http://schemas.microsoft.com/office/drawing/2014/main" id="{819A34B6-2137-41DD-8045-E210DCA61F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23" r="7157" b="12658"/>
          <a:stretch/>
        </p:blipFill>
        <p:spPr bwMode="auto">
          <a:xfrm>
            <a:off x="0" y="3079449"/>
            <a:ext cx="4237359" cy="2405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2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0738339-09C4-4FCD-0099-CE4136D1F609}"/>
              </a:ext>
            </a:extLst>
          </p:cNvPr>
          <p:cNvGrpSpPr/>
          <p:nvPr/>
        </p:nvGrpSpPr>
        <p:grpSpPr>
          <a:xfrm>
            <a:off x="923576" y="244848"/>
            <a:ext cx="3856331" cy="1501222"/>
            <a:chOff x="7912205" y="244848"/>
            <a:chExt cx="3856331" cy="1501222"/>
          </a:xfrm>
        </p:grpSpPr>
        <p:sp>
          <p:nvSpPr>
            <p:cNvPr id="9" name="Oval 8">
              <a:extLst>
                <a:ext uri="{FF2B5EF4-FFF2-40B4-BE49-F238E27FC236}">
                  <a16:creationId xmlns:a16="http://schemas.microsoft.com/office/drawing/2014/main" id="{A7BF703F-4670-866F-D696-D03AA667DA43}"/>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11">
              <a:extLst>
                <a:ext uri="{FF2B5EF4-FFF2-40B4-BE49-F238E27FC236}">
                  <a16:creationId xmlns:a16="http://schemas.microsoft.com/office/drawing/2014/main" id="{2E11BB08-A7DD-525F-F680-2E8972180C15}"/>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Oval 12">
              <a:extLst>
                <a:ext uri="{FF2B5EF4-FFF2-40B4-BE49-F238E27FC236}">
                  <a16:creationId xmlns:a16="http://schemas.microsoft.com/office/drawing/2014/main" id="{2608232B-7B52-C7BC-3776-B2882C3C6307}"/>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5" name="Oval 14">
            <a:extLst>
              <a:ext uri="{FF2B5EF4-FFF2-40B4-BE49-F238E27FC236}">
                <a16:creationId xmlns:a16="http://schemas.microsoft.com/office/drawing/2014/main" id="{BA3AC8BD-E95F-98F6-342E-12F28A785995}"/>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Título 1">
            <a:extLst>
              <a:ext uri="{FF2B5EF4-FFF2-40B4-BE49-F238E27FC236}">
                <a16:creationId xmlns:a16="http://schemas.microsoft.com/office/drawing/2014/main" id="{FA938EED-089E-B8B8-01B1-956A68E0A50D}"/>
              </a:ext>
            </a:extLst>
          </p:cNvPr>
          <p:cNvSpPr txBox="1">
            <a:spLocks/>
          </p:cNvSpPr>
          <p:nvPr/>
        </p:nvSpPr>
        <p:spPr>
          <a:xfrm>
            <a:off x="-898789" y="237825"/>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Innovación</a:t>
            </a:r>
          </a:p>
          <a:p>
            <a:endParaRPr lang="en-US" sz="4800" dirty="0">
              <a:solidFill>
                <a:schemeClr val="accent3">
                  <a:lumMod val="40000"/>
                  <a:lumOff val="60000"/>
                </a:schemeClr>
              </a:solidFill>
            </a:endParaRPr>
          </a:p>
        </p:txBody>
      </p:sp>
      <p:sp>
        <p:nvSpPr>
          <p:cNvPr id="17" name="Título 1">
            <a:extLst>
              <a:ext uri="{FF2B5EF4-FFF2-40B4-BE49-F238E27FC236}">
                <a16:creationId xmlns:a16="http://schemas.microsoft.com/office/drawing/2014/main" id="{FB9E485F-0645-EDF0-3756-1A108102DF21}"/>
              </a:ext>
            </a:extLst>
          </p:cNvPr>
          <p:cNvSpPr txBox="1">
            <a:spLocks/>
          </p:cNvSpPr>
          <p:nvPr/>
        </p:nvSpPr>
        <p:spPr>
          <a:xfrm>
            <a:off x="-898789" y="929417"/>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Minera</a:t>
            </a:r>
            <a:endParaRPr lang="en-US" sz="4800" dirty="0">
              <a:solidFill>
                <a:schemeClr val="accent3">
                  <a:lumMod val="40000"/>
                  <a:lumOff val="60000"/>
                </a:schemeClr>
              </a:solidFill>
            </a:endParaRPr>
          </a:p>
        </p:txBody>
      </p:sp>
      <p:pic>
        <p:nvPicPr>
          <p:cNvPr id="2" name="Picture 1">
            <a:extLst>
              <a:ext uri="{FF2B5EF4-FFF2-40B4-BE49-F238E27FC236}">
                <a16:creationId xmlns:a16="http://schemas.microsoft.com/office/drawing/2014/main" id="{2BD41B1D-7695-853C-89A3-7571CB88DAA8}"/>
              </a:ext>
            </a:extLst>
          </p:cNvPr>
          <p:cNvPicPr>
            <a:picLocks noChangeAspect="1"/>
          </p:cNvPicPr>
          <p:nvPr/>
        </p:nvPicPr>
        <p:blipFill>
          <a:blip r:embed="rId2"/>
          <a:stretch>
            <a:fillRect/>
          </a:stretch>
        </p:blipFill>
        <p:spPr>
          <a:xfrm flipH="1">
            <a:off x="3424635" y="352000"/>
            <a:ext cx="1256655" cy="1257801"/>
          </a:xfrm>
          <a:prstGeom prst="ellipse">
            <a:avLst/>
          </a:prstGeom>
        </p:spPr>
      </p:pic>
      <p:pic>
        <p:nvPicPr>
          <p:cNvPr id="3" name="Picture 2" descr="2,185 Chile Flag Button Images, Stock Photos &amp; Vectors ...">
            <a:extLst>
              <a:ext uri="{FF2B5EF4-FFF2-40B4-BE49-F238E27FC236}">
                <a16:creationId xmlns:a16="http://schemas.microsoft.com/office/drawing/2014/main" id="{C8864338-D7A5-28F5-7A96-B6E79F2E655A}"/>
              </a:ext>
            </a:extLst>
          </p:cNvPr>
          <p:cNvPicPr>
            <a:picLocks noChangeAspect="1"/>
          </p:cNvPicPr>
          <p:nvPr/>
        </p:nvPicPr>
        <p:blipFill rotWithShape="1">
          <a:blip r:embed="rId3">
            <a:extLst>
              <a:ext uri="{28A0092B-C50C-407E-A947-70E740481C1C}">
                <a14:useLocalDpi xmlns:a14="http://schemas.microsoft.com/office/drawing/2010/main" val="0"/>
              </a:ext>
            </a:extLst>
          </a:blip>
          <a:srcRect l="13511" t="13361" r="13911" b="19795"/>
          <a:stretch/>
        </p:blipFill>
        <p:spPr bwMode="auto">
          <a:xfrm>
            <a:off x="9347330" y="378571"/>
            <a:ext cx="1253399" cy="1242438"/>
          </a:xfrm>
          <a:prstGeom prst="ellipse">
            <a:avLst/>
          </a:prstGeom>
          <a:noFill/>
          <a:ln>
            <a:noFill/>
          </a:ln>
          <a:extLst>
            <a:ext uri="{53640926-AAD7-44D8-BBD7-CCE9431645EC}">
              <a14:shadowObscured xmlns:a14="http://schemas.microsoft.com/office/drawing/2010/main"/>
            </a:ext>
          </a:extLst>
        </p:spPr>
      </p:pic>
      <p:sp>
        <p:nvSpPr>
          <p:cNvPr id="5" name="Oval 4">
            <a:extLst>
              <a:ext uri="{FF2B5EF4-FFF2-40B4-BE49-F238E27FC236}">
                <a16:creationId xmlns:a16="http://schemas.microsoft.com/office/drawing/2014/main" id="{A4EBD04F-E878-D0A1-5846-CA7CAA4576DA}"/>
              </a:ext>
            </a:extLst>
          </p:cNvPr>
          <p:cNvSpPr/>
          <p:nvPr/>
        </p:nvSpPr>
        <p:spPr>
          <a:xfrm>
            <a:off x="9202704" y="276676"/>
            <a:ext cx="1574609" cy="150122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Título 1">
            <a:extLst>
              <a:ext uri="{FF2B5EF4-FFF2-40B4-BE49-F238E27FC236}">
                <a16:creationId xmlns:a16="http://schemas.microsoft.com/office/drawing/2014/main" id="{96425363-1ED4-3C5F-C307-54AD9876B403}"/>
              </a:ext>
            </a:extLst>
          </p:cNvPr>
          <p:cNvSpPr txBox="1">
            <a:spLocks/>
          </p:cNvSpPr>
          <p:nvPr/>
        </p:nvSpPr>
        <p:spPr>
          <a:xfrm>
            <a:off x="3758521" y="476900"/>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000" dirty="0">
                <a:solidFill>
                  <a:schemeClr val="tx1"/>
                </a:solidFill>
              </a:rPr>
              <a:t>Lección para Chile</a:t>
            </a:r>
            <a:endParaRPr lang="en-US" sz="4000" dirty="0">
              <a:solidFill>
                <a:schemeClr val="tx1"/>
              </a:solidFill>
            </a:endParaRPr>
          </a:p>
        </p:txBody>
      </p:sp>
      <p:sp>
        <p:nvSpPr>
          <p:cNvPr id="11" name="TextBox 10">
            <a:extLst>
              <a:ext uri="{FF2B5EF4-FFF2-40B4-BE49-F238E27FC236}">
                <a16:creationId xmlns:a16="http://schemas.microsoft.com/office/drawing/2014/main" id="{BBB8D594-672D-2556-D1AB-123E23792124}"/>
              </a:ext>
            </a:extLst>
          </p:cNvPr>
          <p:cNvSpPr txBox="1"/>
          <p:nvPr/>
        </p:nvSpPr>
        <p:spPr>
          <a:xfrm>
            <a:off x="1745009" y="2132949"/>
            <a:ext cx="6968358" cy="3970318"/>
          </a:xfrm>
          <a:prstGeom prst="rect">
            <a:avLst/>
          </a:prstGeom>
          <a:noFill/>
        </p:spPr>
        <p:txBody>
          <a:bodyPr wrap="square">
            <a:spAutoFit/>
          </a:bodyPr>
          <a:lstStyle/>
          <a:p>
            <a:r>
              <a:rPr lang="es-ES_tradnl" sz="2800" dirty="0">
                <a:solidFill>
                  <a:schemeClr val="accent3">
                    <a:lumMod val="40000"/>
                    <a:lumOff val="60000"/>
                  </a:schemeClr>
                </a:solidFill>
                <a:latin typeface="+mj-lt"/>
                <a:ea typeface="+mj-ea"/>
                <a:cs typeface="+mj-cs"/>
              </a:rPr>
              <a:t>Para mantenerse competitivo en litio, Chile debe:</a:t>
            </a:r>
          </a:p>
          <a:p>
            <a:pPr marL="571500" indent="-571500">
              <a:buFont typeface="+mj-lt"/>
              <a:buAutoNum type="romanLcPeriod"/>
            </a:pPr>
            <a:r>
              <a:rPr lang="es-ES_tradnl" sz="2800" dirty="0">
                <a:solidFill>
                  <a:schemeClr val="accent3">
                    <a:lumMod val="40000"/>
                    <a:lumOff val="60000"/>
                  </a:schemeClr>
                </a:solidFill>
                <a:latin typeface="+mj-lt"/>
                <a:ea typeface="+mj-ea"/>
                <a:cs typeface="+mj-cs"/>
              </a:rPr>
              <a:t> Impulsar mayores iniciativas público-privadas </a:t>
            </a:r>
          </a:p>
          <a:p>
            <a:pPr marL="571500" indent="-571500">
              <a:buFont typeface="+mj-lt"/>
              <a:buAutoNum type="romanLcPeriod"/>
            </a:pPr>
            <a:r>
              <a:rPr lang="es-ES_tradnl" sz="2800" dirty="0">
                <a:solidFill>
                  <a:schemeClr val="accent3">
                    <a:lumMod val="40000"/>
                    <a:lumOff val="60000"/>
                  </a:schemeClr>
                </a:solidFill>
                <a:latin typeface="+mj-lt"/>
                <a:ea typeface="+mj-ea"/>
                <a:cs typeface="+mj-cs"/>
              </a:rPr>
              <a:t>Poner énfasis en reducir los tiempos de producción y su costo, junto con minimizar su impacto ambiental.</a:t>
            </a:r>
          </a:p>
          <a:p>
            <a:pPr marL="571500" indent="-571500">
              <a:buFont typeface="+mj-lt"/>
              <a:buAutoNum type="romanLcPeriod"/>
            </a:pPr>
            <a:r>
              <a:rPr lang="es-ES_tradnl" sz="2800" dirty="0">
                <a:solidFill>
                  <a:schemeClr val="accent3">
                    <a:lumMod val="40000"/>
                    <a:lumOff val="60000"/>
                  </a:schemeClr>
                </a:solidFill>
                <a:latin typeface="+mj-lt"/>
                <a:ea typeface="+mj-ea"/>
                <a:cs typeface="+mj-cs"/>
              </a:rPr>
              <a:t>Considerar incentivos a la Extracción Directa de Litio u otras tecnologías.</a:t>
            </a:r>
          </a:p>
        </p:txBody>
      </p:sp>
    </p:spTree>
    <p:extLst>
      <p:ext uri="{BB962C8B-B14F-4D97-AF65-F5344CB8AC3E}">
        <p14:creationId xmlns:p14="http://schemas.microsoft.com/office/powerpoint/2010/main" val="13665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0738339-09C4-4FCD-0099-CE4136D1F609}"/>
              </a:ext>
            </a:extLst>
          </p:cNvPr>
          <p:cNvGrpSpPr/>
          <p:nvPr/>
        </p:nvGrpSpPr>
        <p:grpSpPr>
          <a:xfrm>
            <a:off x="923576" y="244848"/>
            <a:ext cx="3856331" cy="1501222"/>
            <a:chOff x="7912205" y="244848"/>
            <a:chExt cx="3856331" cy="1501222"/>
          </a:xfrm>
        </p:grpSpPr>
        <p:sp>
          <p:nvSpPr>
            <p:cNvPr id="9" name="Oval 8">
              <a:extLst>
                <a:ext uri="{FF2B5EF4-FFF2-40B4-BE49-F238E27FC236}">
                  <a16:creationId xmlns:a16="http://schemas.microsoft.com/office/drawing/2014/main" id="{A7BF703F-4670-866F-D696-D03AA667DA43}"/>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11">
              <a:extLst>
                <a:ext uri="{FF2B5EF4-FFF2-40B4-BE49-F238E27FC236}">
                  <a16:creationId xmlns:a16="http://schemas.microsoft.com/office/drawing/2014/main" id="{2E11BB08-A7DD-525F-F680-2E8972180C15}"/>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Oval 12">
              <a:extLst>
                <a:ext uri="{FF2B5EF4-FFF2-40B4-BE49-F238E27FC236}">
                  <a16:creationId xmlns:a16="http://schemas.microsoft.com/office/drawing/2014/main" id="{2608232B-7B52-C7BC-3776-B2882C3C6307}"/>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5" name="Oval 14">
            <a:extLst>
              <a:ext uri="{FF2B5EF4-FFF2-40B4-BE49-F238E27FC236}">
                <a16:creationId xmlns:a16="http://schemas.microsoft.com/office/drawing/2014/main" id="{BA3AC8BD-E95F-98F6-342E-12F28A785995}"/>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Título 1">
            <a:extLst>
              <a:ext uri="{FF2B5EF4-FFF2-40B4-BE49-F238E27FC236}">
                <a16:creationId xmlns:a16="http://schemas.microsoft.com/office/drawing/2014/main" id="{FA938EED-089E-B8B8-01B1-956A68E0A50D}"/>
              </a:ext>
            </a:extLst>
          </p:cNvPr>
          <p:cNvSpPr txBox="1">
            <a:spLocks/>
          </p:cNvSpPr>
          <p:nvPr/>
        </p:nvSpPr>
        <p:spPr>
          <a:xfrm>
            <a:off x="-898789" y="237825"/>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Innovación</a:t>
            </a:r>
          </a:p>
          <a:p>
            <a:endParaRPr lang="en-US" sz="4800" dirty="0">
              <a:solidFill>
                <a:schemeClr val="accent3">
                  <a:lumMod val="40000"/>
                  <a:lumOff val="60000"/>
                </a:schemeClr>
              </a:solidFill>
            </a:endParaRPr>
          </a:p>
        </p:txBody>
      </p:sp>
      <p:sp>
        <p:nvSpPr>
          <p:cNvPr id="17" name="Título 1">
            <a:extLst>
              <a:ext uri="{FF2B5EF4-FFF2-40B4-BE49-F238E27FC236}">
                <a16:creationId xmlns:a16="http://schemas.microsoft.com/office/drawing/2014/main" id="{FB9E485F-0645-EDF0-3756-1A108102DF21}"/>
              </a:ext>
            </a:extLst>
          </p:cNvPr>
          <p:cNvSpPr txBox="1">
            <a:spLocks/>
          </p:cNvSpPr>
          <p:nvPr/>
        </p:nvSpPr>
        <p:spPr>
          <a:xfrm>
            <a:off x="-898789" y="929417"/>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Minera</a:t>
            </a:r>
            <a:endParaRPr lang="en-US" sz="4800" dirty="0">
              <a:solidFill>
                <a:schemeClr val="accent3">
                  <a:lumMod val="40000"/>
                  <a:lumOff val="60000"/>
                </a:schemeClr>
              </a:solidFill>
            </a:endParaRPr>
          </a:p>
        </p:txBody>
      </p:sp>
      <p:pic>
        <p:nvPicPr>
          <p:cNvPr id="2" name="Picture 1">
            <a:extLst>
              <a:ext uri="{FF2B5EF4-FFF2-40B4-BE49-F238E27FC236}">
                <a16:creationId xmlns:a16="http://schemas.microsoft.com/office/drawing/2014/main" id="{2BD41B1D-7695-853C-89A3-7571CB88DAA8}"/>
              </a:ext>
            </a:extLst>
          </p:cNvPr>
          <p:cNvPicPr>
            <a:picLocks noChangeAspect="1"/>
          </p:cNvPicPr>
          <p:nvPr/>
        </p:nvPicPr>
        <p:blipFill>
          <a:blip r:embed="rId2"/>
          <a:stretch>
            <a:fillRect/>
          </a:stretch>
        </p:blipFill>
        <p:spPr>
          <a:xfrm flipH="1">
            <a:off x="3424635" y="352000"/>
            <a:ext cx="1256655" cy="1257801"/>
          </a:xfrm>
          <a:prstGeom prst="ellipse">
            <a:avLst/>
          </a:prstGeom>
        </p:spPr>
      </p:pic>
      <p:pic>
        <p:nvPicPr>
          <p:cNvPr id="3" name="Picture 2" descr="2,185 Chile Flag Button Images, Stock Photos &amp; Vectors ...">
            <a:extLst>
              <a:ext uri="{FF2B5EF4-FFF2-40B4-BE49-F238E27FC236}">
                <a16:creationId xmlns:a16="http://schemas.microsoft.com/office/drawing/2014/main" id="{C8864338-D7A5-28F5-7A96-B6E79F2E655A}"/>
              </a:ext>
            </a:extLst>
          </p:cNvPr>
          <p:cNvPicPr>
            <a:picLocks noChangeAspect="1"/>
          </p:cNvPicPr>
          <p:nvPr/>
        </p:nvPicPr>
        <p:blipFill rotWithShape="1">
          <a:blip r:embed="rId3">
            <a:extLst>
              <a:ext uri="{28A0092B-C50C-407E-A947-70E740481C1C}">
                <a14:useLocalDpi xmlns:a14="http://schemas.microsoft.com/office/drawing/2010/main" val="0"/>
              </a:ext>
            </a:extLst>
          </a:blip>
          <a:srcRect l="13511" t="13361" r="13911" b="19795"/>
          <a:stretch/>
        </p:blipFill>
        <p:spPr bwMode="auto">
          <a:xfrm>
            <a:off x="9347330" y="378571"/>
            <a:ext cx="1253399" cy="1242438"/>
          </a:xfrm>
          <a:prstGeom prst="ellipse">
            <a:avLst/>
          </a:prstGeom>
          <a:noFill/>
          <a:ln>
            <a:noFill/>
          </a:ln>
          <a:extLst>
            <a:ext uri="{53640926-AAD7-44D8-BBD7-CCE9431645EC}">
              <a14:shadowObscured xmlns:a14="http://schemas.microsoft.com/office/drawing/2010/main"/>
            </a:ext>
          </a:extLst>
        </p:spPr>
      </p:pic>
      <p:sp>
        <p:nvSpPr>
          <p:cNvPr id="5" name="Oval 4">
            <a:extLst>
              <a:ext uri="{FF2B5EF4-FFF2-40B4-BE49-F238E27FC236}">
                <a16:creationId xmlns:a16="http://schemas.microsoft.com/office/drawing/2014/main" id="{A4EBD04F-E878-D0A1-5846-CA7CAA4576DA}"/>
              </a:ext>
            </a:extLst>
          </p:cNvPr>
          <p:cNvSpPr/>
          <p:nvPr/>
        </p:nvSpPr>
        <p:spPr>
          <a:xfrm>
            <a:off x="9202704" y="276676"/>
            <a:ext cx="1574609" cy="150122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TextBox 10">
            <a:extLst>
              <a:ext uri="{FF2B5EF4-FFF2-40B4-BE49-F238E27FC236}">
                <a16:creationId xmlns:a16="http://schemas.microsoft.com/office/drawing/2014/main" id="{BBB8D594-672D-2556-D1AB-123E23792124}"/>
              </a:ext>
            </a:extLst>
          </p:cNvPr>
          <p:cNvSpPr txBox="1"/>
          <p:nvPr/>
        </p:nvSpPr>
        <p:spPr>
          <a:xfrm>
            <a:off x="1745009" y="2132949"/>
            <a:ext cx="6968358" cy="3539430"/>
          </a:xfrm>
          <a:prstGeom prst="rect">
            <a:avLst/>
          </a:prstGeom>
          <a:noFill/>
        </p:spPr>
        <p:txBody>
          <a:bodyPr wrap="square">
            <a:spAutoFit/>
          </a:bodyPr>
          <a:lstStyle/>
          <a:p>
            <a:pPr marL="571500" indent="-571500">
              <a:buAutoNum type="romanLcParenBoth"/>
            </a:pPr>
            <a:r>
              <a:rPr lang="es-ES_tradnl" sz="2800" dirty="0">
                <a:solidFill>
                  <a:schemeClr val="accent3">
                    <a:lumMod val="40000"/>
                    <a:lumOff val="60000"/>
                  </a:schemeClr>
                </a:solidFill>
                <a:latin typeface="+mj-lt"/>
                <a:ea typeface="+mj-ea"/>
                <a:cs typeface="+mj-cs"/>
              </a:rPr>
              <a:t>Actualizar la regulación del sector, </a:t>
            </a:r>
          </a:p>
          <a:p>
            <a:r>
              <a:rPr lang="es-ES_tradnl" sz="2800" dirty="0">
                <a:solidFill>
                  <a:schemeClr val="accent3">
                    <a:lumMod val="40000"/>
                    <a:lumOff val="60000"/>
                  </a:schemeClr>
                </a:solidFill>
                <a:latin typeface="+mj-lt"/>
                <a:ea typeface="+mj-ea"/>
                <a:cs typeface="+mj-cs"/>
              </a:rPr>
              <a:t>	permitiendo mayor participación de </a:t>
            </a:r>
          </a:p>
          <a:p>
            <a:r>
              <a:rPr lang="es-ES_tradnl" sz="2800" dirty="0">
                <a:solidFill>
                  <a:schemeClr val="accent3">
                    <a:lumMod val="40000"/>
                    <a:lumOff val="60000"/>
                  </a:schemeClr>
                </a:solidFill>
                <a:latin typeface="+mj-lt"/>
                <a:ea typeface="+mj-ea"/>
                <a:cs typeface="+mj-cs"/>
              </a:rPr>
              <a:t>	asociaciones público-privadas en la 	exploración y explotación del mineral;</a:t>
            </a:r>
          </a:p>
          <a:p>
            <a:r>
              <a:rPr lang="es-ES_tradnl" sz="2800" dirty="0">
                <a:solidFill>
                  <a:schemeClr val="accent3">
                    <a:lumMod val="40000"/>
                    <a:lumOff val="60000"/>
                  </a:schemeClr>
                </a:solidFill>
                <a:latin typeface="+mj-lt"/>
                <a:ea typeface="+mj-ea"/>
                <a:cs typeface="+mj-cs"/>
              </a:rPr>
              <a:t>(ii) Generar subsidios o licitaciones para la 	introducción de nuevas tecnologías en el </a:t>
            </a:r>
          </a:p>
          <a:p>
            <a:r>
              <a:rPr lang="es-ES_tradnl" sz="2800" dirty="0">
                <a:solidFill>
                  <a:schemeClr val="accent3">
                    <a:lumMod val="40000"/>
                    <a:lumOff val="60000"/>
                  </a:schemeClr>
                </a:solidFill>
                <a:latin typeface="+mj-lt"/>
                <a:ea typeface="+mj-ea"/>
                <a:cs typeface="+mj-cs"/>
              </a:rPr>
              <a:t>	proceso extractivo del litio, incluyendo la 	Extracción Directa.</a:t>
            </a:r>
          </a:p>
        </p:txBody>
      </p:sp>
      <p:sp>
        <p:nvSpPr>
          <p:cNvPr id="7" name="Título 1">
            <a:extLst>
              <a:ext uri="{FF2B5EF4-FFF2-40B4-BE49-F238E27FC236}">
                <a16:creationId xmlns:a16="http://schemas.microsoft.com/office/drawing/2014/main" id="{2DC86459-35D9-EECE-653C-D33C0E5A81DF}"/>
              </a:ext>
            </a:extLst>
          </p:cNvPr>
          <p:cNvSpPr txBox="1">
            <a:spLocks/>
          </p:cNvSpPr>
          <p:nvPr/>
        </p:nvSpPr>
        <p:spPr>
          <a:xfrm>
            <a:off x="3758521" y="476900"/>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000" dirty="0">
                <a:solidFill>
                  <a:schemeClr val="tx1"/>
                </a:solidFill>
              </a:rPr>
              <a:t>Recomendaciones</a:t>
            </a:r>
          </a:p>
          <a:p>
            <a:r>
              <a:rPr lang="es-ES" sz="4000" dirty="0">
                <a:solidFill>
                  <a:schemeClr val="tx1"/>
                </a:solidFill>
              </a:rPr>
              <a:t>de políticas</a:t>
            </a:r>
            <a:endParaRPr lang="en-US" sz="4000" dirty="0">
              <a:solidFill>
                <a:schemeClr val="tx1"/>
              </a:solidFill>
            </a:endParaRPr>
          </a:p>
        </p:txBody>
      </p:sp>
    </p:spTree>
    <p:extLst>
      <p:ext uri="{BB962C8B-B14F-4D97-AF65-F5344CB8AC3E}">
        <p14:creationId xmlns:p14="http://schemas.microsoft.com/office/powerpoint/2010/main" val="327864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0738339-09C4-4FCD-0099-CE4136D1F609}"/>
              </a:ext>
            </a:extLst>
          </p:cNvPr>
          <p:cNvGrpSpPr/>
          <p:nvPr/>
        </p:nvGrpSpPr>
        <p:grpSpPr>
          <a:xfrm>
            <a:off x="923576" y="244848"/>
            <a:ext cx="3856331" cy="1501222"/>
            <a:chOff x="7912205" y="244848"/>
            <a:chExt cx="3856331" cy="1501222"/>
          </a:xfrm>
        </p:grpSpPr>
        <p:sp>
          <p:nvSpPr>
            <p:cNvPr id="9" name="Oval 8">
              <a:extLst>
                <a:ext uri="{FF2B5EF4-FFF2-40B4-BE49-F238E27FC236}">
                  <a16:creationId xmlns:a16="http://schemas.microsoft.com/office/drawing/2014/main" id="{A7BF703F-4670-866F-D696-D03AA667DA43}"/>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11">
              <a:extLst>
                <a:ext uri="{FF2B5EF4-FFF2-40B4-BE49-F238E27FC236}">
                  <a16:creationId xmlns:a16="http://schemas.microsoft.com/office/drawing/2014/main" id="{2E11BB08-A7DD-525F-F680-2E8972180C15}"/>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Oval 12">
              <a:extLst>
                <a:ext uri="{FF2B5EF4-FFF2-40B4-BE49-F238E27FC236}">
                  <a16:creationId xmlns:a16="http://schemas.microsoft.com/office/drawing/2014/main" id="{2608232B-7B52-C7BC-3776-B2882C3C6307}"/>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5" name="Oval 14">
            <a:extLst>
              <a:ext uri="{FF2B5EF4-FFF2-40B4-BE49-F238E27FC236}">
                <a16:creationId xmlns:a16="http://schemas.microsoft.com/office/drawing/2014/main" id="{BA3AC8BD-E95F-98F6-342E-12F28A785995}"/>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Título 1">
            <a:extLst>
              <a:ext uri="{FF2B5EF4-FFF2-40B4-BE49-F238E27FC236}">
                <a16:creationId xmlns:a16="http://schemas.microsoft.com/office/drawing/2014/main" id="{FA938EED-089E-B8B8-01B1-956A68E0A50D}"/>
              </a:ext>
            </a:extLst>
          </p:cNvPr>
          <p:cNvSpPr txBox="1">
            <a:spLocks/>
          </p:cNvSpPr>
          <p:nvPr/>
        </p:nvSpPr>
        <p:spPr>
          <a:xfrm>
            <a:off x="-898789" y="237825"/>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Hidrógeno</a:t>
            </a:r>
          </a:p>
          <a:p>
            <a:endParaRPr lang="en-US" sz="4800" dirty="0">
              <a:solidFill>
                <a:schemeClr val="accent3">
                  <a:lumMod val="40000"/>
                  <a:lumOff val="60000"/>
                </a:schemeClr>
              </a:solidFill>
            </a:endParaRPr>
          </a:p>
        </p:txBody>
      </p:sp>
      <p:sp>
        <p:nvSpPr>
          <p:cNvPr id="17" name="Título 1">
            <a:extLst>
              <a:ext uri="{FF2B5EF4-FFF2-40B4-BE49-F238E27FC236}">
                <a16:creationId xmlns:a16="http://schemas.microsoft.com/office/drawing/2014/main" id="{FB9E485F-0645-EDF0-3756-1A108102DF21}"/>
              </a:ext>
            </a:extLst>
          </p:cNvPr>
          <p:cNvSpPr txBox="1">
            <a:spLocks/>
          </p:cNvSpPr>
          <p:nvPr/>
        </p:nvSpPr>
        <p:spPr>
          <a:xfrm>
            <a:off x="-898789" y="929417"/>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Verde</a:t>
            </a:r>
            <a:endParaRPr lang="en-US" sz="4800" dirty="0">
              <a:solidFill>
                <a:schemeClr val="accent3">
                  <a:lumMod val="40000"/>
                  <a:lumOff val="60000"/>
                </a:schemeClr>
              </a:solidFill>
            </a:endParaRPr>
          </a:p>
        </p:txBody>
      </p:sp>
      <p:pic>
        <p:nvPicPr>
          <p:cNvPr id="3" name="Picture 12" descr="White hydrogen filling station icon isolated Vector Image">
            <a:extLst>
              <a:ext uri="{FF2B5EF4-FFF2-40B4-BE49-F238E27FC236}">
                <a16:creationId xmlns:a16="http://schemas.microsoft.com/office/drawing/2014/main" id="{8FB584E3-0277-F419-7653-9B81B79DAB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62" t="10880" r="13182" b="19555"/>
          <a:stretch/>
        </p:blipFill>
        <p:spPr bwMode="auto">
          <a:xfrm>
            <a:off x="3444720" y="375478"/>
            <a:ext cx="1208923" cy="1209312"/>
          </a:xfrm>
          <a:prstGeom prst="ellipse">
            <a:avLst/>
          </a:prstGeom>
          <a:noFill/>
          <a:extLst>
            <a:ext uri="{909E8E84-426E-40DD-AFC4-6F175D3DCCD1}">
              <a14:hiddenFill xmlns:a14="http://schemas.microsoft.com/office/drawing/2010/main">
                <a:solidFill>
                  <a:srgbClr val="FFFFFF"/>
                </a:solidFill>
              </a14:hiddenFill>
            </a:ext>
          </a:extLst>
        </p:spPr>
      </p:pic>
      <p:pic>
        <p:nvPicPr>
          <p:cNvPr id="4" name="Picture 12" descr="4,723 New Zealand Flag Icon Stock Vectors, Images &amp; Vector Art |  Shutterstock">
            <a:extLst>
              <a:ext uri="{FF2B5EF4-FFF2-40B4-BE49-F238E27FC236}">
                <a16:creationId xmlns:a16="http://schemas.microsoft.com/office/drawing/2014/main" id="{4BF66A9B-C8E1-9DA8-40BB-634345D09E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68" t="8854" r="18513" b="15827"/>
          <a:stretch/>
        </p:blipFill>
        <p:spPr bwMode="auto">
          <a:xfrm>
            <a:off x="3987633" y="2138729"/>
            <a:ext cx="751437" cy="742345"/>
          </a:xfrm>
          <a:prstGeom prst="ellipse">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A3273B1F-DBC6-EF1B-A905-04463F10F956}"/>
              </a:ext>
            </a:extLst>
          </p:cNvPr>
          <p:cNvSpPr txBox="1">
            <a:spLocks/>
          </p:cNvSpPr>
          <p:nvPr/>
        </p:nvSpPr>
        <p:spPr>
          <a:xfrm>
            <a:off x="3493361" y="200443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NZ</a:t>
            </a:r>
          </a:p>
          <a:p>
            <a:endParaRPr lang="en-US" sz="4800" dirty="0">
              <a:solidFill>
                <a:schemeClr val="accent3">
                  <a:lumMod val="40000"/>
                  <a:lumOff val="60000"/>
                </a:schemeClr>
              </a:solidFill>
            </a:endParaRPr>
          </a:p>
        </p:txBody>
      </p:sp>
      <p:sp>
        <p:nvSpPr>
          <p:cNvPr id="7" name="TextBox 6">
            <a:extLst>
              <a:ext uri="{FF2B5EF4-FFF2-40B4-BE49-F238E27FC236}">
                <a16:creationId xmlns:a16="http://schemas.microsoft.com/office/drawing/2014/main" id="{B6B79378-833A-E903-6245-72BDB69DCDC7}"/>
              </a:ext>
            </a:extLst>
          </p:cNvPr>
          <p:cNvSpPr txBox="1"/>
          <p:nvPr/>
        </p:nvSpPr>
        <p:spPr>
          <a:xfrm>
            <a:off x="4931228" y="2724600"/>
            <a:ext cx="6694715" cy="3539430"/>
          </a:xfrm>
          <a:prstGeom prst="rect">
            <a:avLst/>
          </a:prstGeom>
          <a:noFill/>
        </p:spPr>
        <p:txBody>
          <a:bodyPr wrap="square" rtlCol="0">
            <a:spAutoFit/>
          </a:bodyPr>
          <a:lstStyle/>
          <a:p>
            <a:pPr marL="457200" indent="-457200">
              <a:buFont typeface="Arial" panose="020B0604020202020204" pitchFamily="34" charset="0"/>
              <a:buChar char="•"/>
            </a:pPr>
            <a:r>
              <a:rPr lang="es-ES" sz="2800" dirty="0">
                <a:solidFill>
                  <a:schemeClr val="accent3">
                    <a:lumMod val="40000"/>
                    <a:lumOff val="60000"/>
                  </a:schemeClr>
                </a:solidFill>
                <a:latin typeface="+mj-lt"/>
                <a:ea typeface="+mj-ea"/>
                <a:cs typeface="+mj-cs"/>
              </a:rPr>
              <a:t>Ley Carbono Cero (2019): emisión neta cero de gases con efecto invernadero sin fuente biológica a 2050</a:t>
            </a:r>
          </a:p>
          <a:p>
            <a:pPr marL="457200" indent="-457200">
              <a:buFont typeface="Arial" panose="020B0604020202020204" pitchFamily="34" charset="0"/>
              <a:buChar char="•"/>
            </a:pPr>
            <a:r>
              <a:rPr lang="es-ES_tradnl" sz="2800" dirty="0">
                <a:solidFill>
                  <a:schemeClr val="accent3">
                    <a:lumMod val="40000"/>
                    <a:lumOff val="60000"/>
                  </a:schemeClr>
                </a:solidFill>
                <a:latin typeface="+mj-lt"/>
                <a:ea typeface="+mj-ea"/>
                <a:cs typeface="+mj-cs"/>
              </a:rPr>
              <a:t>Visión “Te Ao Māori” los recursos naturales son derivados del mundo espiritual, y los Māori son los guardianes de esos recursos.</a:t>
            </a:r>
          </a:p>
          <a:p>
            <a:pPr marL="457200" indent="-457200">
              <a:buFont typeface="Arial" panose="020B0604020202020204" pitchFamily="34" charset="0"/>
              <a:buChar char="•"/>
            </a:pPr>
            <a:r>
              <a:rPr lang="es-ES_tradnl" sz="2800" dirty="0">
                <a:solidFill>
                  <a:schemeClr val="accent3">
                    <a:lumMod val="40000"/>
                    <a:lumOff val="60000"/>
                  </a:schemeClr>
                </a:solidFill>
                <a:latin typeface="+mj-lt"/>
                <a:ea typeface="+mj-ea"/>
                <a:cs typeface="+mj-cs"/>
              </a:rPr>
              <a:t>Gobierno: 100% renovable al 2035 </a:t>
            </a:r>
          </a:p>
        </p:txBody>
      </p:sp>
      <p:pic>
        <p:nvPicPr>
          <p:cNvPr id="6146" name="Picture 2" descr="Success stories should be shared">
            <a:extLst>
              <a:ext uri="{FF2B5EF4-FFF2-40B4-BE49-F238E27FC236}">
                <a16:creationId xmlns:a16="http://schemas.microsoft.com/office/drawing/2014/main" id="{23FD9416-6692-7A09-B680-4956BC0804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24315"/>
            <a:ext cx="45085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6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Dibujo de una persona&#10;&#10;Descripción generada automáticamente con confianza baja">
            <a:extLst>
              <a:ext uri="{FF2B5EF4-FFF2-40B4-BE49-F238E27FC236}">
                <a16:creationId xmlns:a16="http://schemas.microsoft.com/office/drawing/2014/main" id="{2DCF62EC-E3D7-3889-0445-89F6C086039F}"/>
              </a:ext>
            </a:extLst>
          </p:cNvPr>
          <p:cNvPicPr>
            <a:picLocks noChangeAspect="1"/>
          </p:cNvPicPr>
          <p:nvPr/>
        </p:nvPicPr>
        <p:blipFill rotWithShape="1">
          <a:blip r:embed="rId3">
            <a:alphaModFix amt="12000"/>
            <a:grayscl/>
          </a:blip>
          <a:srcRect t="34176"/>
          <a:stretch/>
        </p:blipFill>
        <p:spPr>
          <a:xfrm>
            <a:off x="20" y="1"/>
            <a:ext cx="12191980" cy="6858000"/>
          </a:xfrm>
          <a:prstGeom prst="rect">
            <a:avLst/>
          </a:prstGeom>
          <a:effectLst>
            <a:reflection blurRad="38100" stA="55000" endPos="15000" dir="5400000" sy="-100000" algn="bl" rotWithShape="0"/>
          </a:effectLst>
        </p:spPr>
      </p:pic>
      <p:sp>
        <p:nvSpPr>
          <p:cNvPr id="2" name="Título 1">
            <a:extLst>
              <a:ext uri="{FF2B5EF4-FFF2-40B4-BE49-F238E27FC236}">
                <a16:creationId xmlns:a16="http://schemas.microsoft.com/office/drawing/2014/main" id="{4E6DCB70-A5EF-9540-A005-A19973146C7B}"/>
              </a:ext>
            </a:extLst>
          </p:cNvPr>
          <p:cNvSpPr>
            <a:spLocks noGrp="1"/>
          </p:cNvSpPr>
          <p:nvPr>
            <p:ph type="title"/>
          </p:nvPr>
        </p:nvSpPr>
        <p:spPr>
          <a:xfrm>
            <a:off x="469136" y="519991"/>
            <a:ext cx="9144000" cy="669833"/>
          </a:xfrm>
        </p:spPr>
        <p:txBody>
          <a:bodyPr vert="horz" wrap="none" lIns="91440" tIns="45720" rIns="91440" bIns="45720" rtlCol="0" anchor="t">
            <a:noAutofit/>
          </a:bodyPr>
          <a:lstStyle/>
          <a:p>
            <a:r>
              <a:rPr lang="es-ES" sz="4000" b="1" dirty="0">
                <a:solidFill>
                  <a:schemeClr val="accent3">
                    <a:lumMod val="40000"/>
                    <a:lumOff val="60000"/>
                  </a:schemeClr>
                </a:solidFill>
                <a:latin typeface="Corbel" panose="020B0503020204020204" pitchFamily="34" charset="0"/>
              </a:rPr>
              <a:t>2. Panorama Económico Mundial </a:t>
            </a:r>
            <a:br>
              <a:rPr lang="es-ES" sz="4000" b="1" dirty="0">
                <a:solidFill>
                  <a:schemeClr val="accent3">
                    <a:lumMod val="40000"/>
                    <a:lumOff val="60000"/>
                  </a:schemeClr>
                </a:solidFill>
                <a:latin typeface="Corbel" panose="020B0503020204020204" pitchFamily="34" charset="0"/>
              </a:rPr>
            </a:br>
            <a:br>
              <a:rPr lang="es-ES" sz="4000" b="1" dirty="0">
                <a:solidFill>
                  <a:schemeClr val="accent3">
                    <a:lumMod val="40000"/>
                    <a:lumOff val="60000"/>
                  </a:schemeClr>
                </a:solidFill>
                <a:latin typeface="Corbel" panose="020B0503020204020204" pitchFamily="34" charset="0"/>
              </a:rPr>
            </a:br>
            <a:endParaRPr lang="en-US" sz="4000" b="1"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endParaRPr>
          </a:p>
        </p:txBody>
      </p:sp>
      <p:cxnSp>
        <p:nvCxnSpPr>
          <p:cNvPr id="15" name="Conector recto 14">
            <a:extLst>
              <a:ext uri="{FF2B5EF4-FFF2-40B4-BE49-F238E27FC236}">
                <a16:creationId xmlns:a16="http://schemas.microsoft.com/office/drawing/2014/main" id="{36172CF4-D38D-0849-FB37-3C6714F807D3}"/>
              </a:ext>
            </a:extLst>
          </p:cNvPr>
          <p:cNvCxnSpPr>
            <a:cxnSpLocks/>
          </p:cNvCxnSpPr>
          <p:nvPr/>
        </p:nvCxnSpPr>
        <p:spPr>
          <a:xfrm>
            <a:off x="558280" y="1288449"/>
            <a:ext cx="8053330" cy="0"/>
          </a:xfrm>
          <a:prstGeom prst="line">
            <a:avLst/>
          </a:prstGeom>
        </p:spPr>
        <p:style>
          <a:lnRef idx="1">
            <a:schemeClr val="accent2"/>
          </a:lnRef>
          <a:fillRef idx="0">
            <a:schemeClr val="accent2"/>
          </a:fillRef>
          <a:effectRef idx="0">
            <a:schemeClr val="accent2"/>
          </a:effectRef>
          <a:fontRef idx="minor">
            <a:schemeClr val="tx1"/>
          </a:fontRef>
        </p:style>
      </p:cxnSp>
      <p:sp>
        <p:nvSpPr>
          <p:cNvPr id="19" name="Marcador de texto 2">
            <a:extLst>
              <a:ext uri="{FF2B5EF4-FFF2-40B4-BE49-F238E27FC236}">
                <a16:creationId xmlns:a16="http://schemas.microsoft.com/office/drawing/2014/main" id="{61D014F7-871E-1FC9-37F7-162E19DFC4D9}"/>
              </a:ext>
            </a:extLst>
          </p:cNvPr>
          <p:cNvSpPr txBox="1">
            <a:spLocks/>
          </p:cNvSpPr>
          <p:nvPr/>
        </p:nvSpPr>
        <p:spPr>
          <a:xfrm>
            <a:off x="326834" y="1532446"/>
            <a:ext cx="10514012" cy="10920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400" dirty="0"/>
              <a:t>El panorama es aún bastante sombrío y los países deberán enfrentarlo con responsabilidad (fiscal, monetaria, financiera), apuntando a un crecimiento sostenible y sustentable.</a:t>
            </a:r>
            <a:endParaRPr lang="en-US" sz="2400" dirty="0"/>
          </a:p>
        </p:txBody>
      </p:sp>
      <p:pic>
        <p:nvPicPr>
          <p:cNvPr id="21" name="Imagen 20" descr="Interfaz de usuario gráfica&#10;&#10;Descripción generada automáticamente">
            <a:extLst>
              <a:ext uri="{FF2B5EF4-FFF2-40B4-BE49-F238E27FC236}">
                <a16:creationId xmlns:a16="http://schemas.microsoft.com/office/drawing/2014/main" id="{6E0548F1-5EA2-5DB6-DCE7-639031FFB23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135" y="2820895"/>
            <a:ext cx="5156907" cy="3647639"/>
          </a:xfrm>
          <a:prstGeom prst="rect">
            <a:avLst/>
          </a:prstGeom>
          <a:noFill/>
          <a:ln>
            <a:noFill/>
          </a:ln>
        </p:spPr>
      </p:pic>
      <p:sp>
        <p:nvSpPr>
          <p:cNvPr id="3" name="CuadroTexto 2">
            <a:extLst>
              <a:ext uri="{FF2B5EF4-FFF2-40B4-BE49-F238E27FC236}">
                <a16:creationId xmlns:a16="http://schemas.microsoft.com/office/drawing/2014/main" id="{3D1FEB8A-5760-FA39-9257-A2AB614E879E}"/>
              </a:ext>
            </a:extLst>
          </p:cNvPr>
          <p:cNvSpPr txBox="1"/>
          <p:nvPr/>
        </p:nvSpPr>
        <p:spPr>
          <a:xfrm>
            <a:off x="5845798" y="2682882"/>
            <a:ext cx="6126447" cy="3785652"/>
          </a:xfrm>
          <a:prstGeom prst="rect">
            <a:avLst/>
          </a:prstGeom>
          <a:noFill/>
        </p:spPr>
        <p:txBody>
          <a:bodyPr wrap="square">
            <a:spAutoFit/>
          </a:bodyPr>
          <a:lstStyle/>
          <a:p>
            <a:pPr marL="342900" indent="-342900">
              <a:buFont typeface="Wingdings" panose="05000000000000000000" pitchFamily="2" charset="2"/>
              <a:buChar char="§"/>
            </a:pPr>
            <a:r>
              <a:rPr lang="es-ES" sz="2400" dirty="0">
                <a:latin typeface="Calibri" panose="020F0502020204030204" pitchFamily="34" charset="0"/>
                <a:ea typeface="Calibri" panose="020F0502020204030204" pitchFamily="34" charset="0"/>
              </a:rPr>
              <a:t>E</a:t>
            </a:r>
            <a:r>
              <a:rPr lang="es-ES" sz="2400" dirty="0">
                <a:effectLst/>
                <a:latin typeface="Calibri" panose="020F0502020204030204" pitchFamily="34" charset="0"/>
                <a:ea typeface="Calibri" panose="020F0502020204030204" pitchFamily="34" charset="0"/>
              </a:rPr>
              <a:t>levadas tasas de inflación</a:t>
            </a:r>
          </a:p>
          <a:p>
            <a:pPr marL="342900" indent="-342900">
              <a:buFont typeface="Wingdings" panose="05000000000000000000" pitchFamily="2" charset="2"/>
              <a:buChar char="§"/>
            </a:pPr>
            <a:r>
              <a:rPr lang="es-ES" sz="2400" dirty="0">
                <a:latin typeface="Calibri" panose="020F0502020204030204" pitchFamily="34" charset="0"/>
                <a:ea typeface="Calibri" panose="020F0502020204030204" pitchFamily="34" charset="0"/>
              </a:rPr>
              <a:t>T</a:t>
            </a:r>
            <a:r>
              <a:rPr lang="es-ES" sz="2400" dirty="0">
                <a:effectLst/>
                <a:latin typeface="Calibri" panose="020F0502020204030204" pitchFamily="34" charset="0"/>
                <a:ea typeface="Calibri" panose="020F0502020204030204" pitchFamily="34" charset="0"/>
              </a:rPr>
              <a:t>ensiones geopolíticas (la guerra en Ucrania)</a:t>
            </a:r>
          </a:p>
          <a:p>
            <a:pPr marL="342900" indent="-342900">
              <a:buFont typeface="Wingdings" panose="05000000000000000000" pitchFamily="2" charset="2"/>
              <a:buChar char="§"/>
            </a:pPr>
            <a:r>
              <a:rPr lang="es-ES" sz="2400" dirty="0">
                <a:latin typeface="Calibri" panose="020F0502020204030204" pitchFamily="34" charset="0"/>
                <a:ea typeface="Calibri" panose="020F0502020204030204" pitchFamily="34" charset="0"/>
              </a:rPr>
              <a:t>C</a:t>
            </a:r>
            <a:r>
              <a:rPr lang="es-ES" sz="2400" dirty="0">
                <a:effectLst/>
                <a:latin typeface="Calibri" panose="020F0502020204030204" pitchFamily="34" charset="0"/>
                <a:ea typeface="Calibri" panose="020F0502020204030204" pitchFamily="34" charset="0"/>
              </a:rPr>
              <a:t>onstantes amenazas sanitarias</a:t>
            </a:r>
          </a:p>
          <a:p>
            <a:pPr marL="342900" indent="-342900">
              <a:buFont typeface="Wingdings" panose="05000000000000000000" pitchFamily="2" charset="2"/>
              <a:buChar char="§"/>
            </a:pPr>
            <a:r>
              <a:rPr lang="es-ES" sz="2400" dirty="0">
                <a:latin typeface="Calibri" panose="020F0502020204030204" pitchFamily="34" charset="0"/>
                <a:ea typeface="Calibri" panose="020F0502020204030204" pitchFamily="34" charset="0"/>
              </a:rPr>
              <a:t>Conflictos sociales</a:t>
            </a:r>
          </a:p>
          <a:p>
            <a:pPr marL="342900" indent="-342900">
              <a:buFont typeface="Wingdings" panose="05000000000000000000" pitchFamily="2" charset="2"/>
              <a:buChar char="Ø"/>
            </a:pPr>
            <a:endParaRPr lang="es-ES" sz="2400" dirty="0">
              <a:effectLst/>
              <a:latin typeface="Calibri" panose="020F0502020204030204" pitchFamily="34" charset="0"/>
              <a:ea typeface="Calibri" panose="020F0502020204030204" pitchFamily="34" charset="0"/>
            </a:endParaRPr>
          </a:p>
          <a:p>
            <a:r>
              <a:rPr lang="es-ES" sz="2400" b="1" dirty="0">
                <a:effectLst/>
                <a:latin typeface="Calibri" panose="020F0502020204030204" pitchFamily="34" charset="0"/>
                <a:ea typeface="Calibri" panose="020F0502020204030204" pitchFamily="34" charset="0"/>
              </a:rPr>
              <a:t>Por el lado positivo para la recuperación</a:t>
            </a:r>
          </a:p>
          <a:p>
            <a:pPr marL="285750" indent="-285750">
              <a:buFont typeface="Arial" panose="020B0604020202020204" pitchFamily="34" charset="0"/>
              <a:buChar char="•"/>
            </a:pPr>
            <a:r>
              <a:rPr lang="es-ES" sz="2400" dirty="0">
                <a:latin typeface="Calibri" panose="020F0502020204030204" pitchFamily="34" charset="0"/>
                <a:ea typeface="Calibri" panose="020F0502020204030204" pitchFamily="34" charset="0"/>
              </a:rPr>
              <a:t>A</a:t>
            </a:r>
            <a:r>
              <a:rPr lang="es-ES" sz="2400" dirty="0">
                <a:effectLst/>
                <a:latin typeface="Calibri" panose="020F0502020204030204" pitchFamily="34" charset="0"/>
                <a:ea typeface="Calibri" panose="020F0502020204030204" pitchFamily="34" charset="0"/>
              </a:rPr>
              <a:t>vances en materia de vacunación, </a:t>
            </a:r>
            <a:r>
              <a:rPr lang="es-ES" sz="2400" dirty="0">
                <a:latin typeface="Calibri" panose="020F0502020204030204" pitchFamily="34" charset="0"/>
                <a:ea typeface="Calibri" panose="020F0502020204030204" pitchFamily="34" charset="0"/>
              </a:rPr>
              <a:t>políticas fiscales y monetarias acertadas</a:t>
            </a:r>
            <a:endParaRPr lang="es-ES" sz="24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s-ES" sz="2400" dirty="0">
                <a:latin typeface="Calibri" panose="020F0502020204030204" pitchFamily="34" charset="0"/>
                <a:ea typeface="Calibri" panose="020F0502020204030204" pitchFamily="34" charset="0"/>
              </a:rPr>
              <a:t>C</a:t>
            </a:r>
            <a:r>
              <a:rPr lang="es-ES" sz="2400" dirty="0">
                <a:effectLst/>
                <a:latin typeface="Calibri" panose="020F0502020204030204" pitchFamily="34" charset="0"/>
                <a:ea typeface="Calibri" panose="020F0502020204030204" pitchFamily="34" charset="0"/>
              </a:rPr>
              <a:t>ontinuar con la transición hacia un mundo digital, verde y sostenible. </a:t>
            </a:r>
            <a:endParaRPr lang="es-ES" sz="2400" dirty="0">
              <a:latin typeface="Calibri" panose="020F0502020204030204" pitchFamily="34" charset="0"/>
            </a:endParaRPr>
          </a:p>
        </p:txBody>
      </p:sp>
    </p:spTree>
    <p:extLst>
      <p:ext uri="{BB962C8B-B14F-4D97-AF65-F5344CB8AC3E}">
        <p14:creationId xmlns:p14="http://schemas.microsoft.com/office/powerpoint/2010/main" val="7603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0738339-09C4-4FCD-0099-CE4136D1F609}"/>
              </a:ext>
            </a:extLst>
          </p:cNvPr>
          <p:cNvGrpSpPr/>
          <p:nvPr/>
        </p:nvGrpSpPr>
        <p:grpSpPr>
          <a:xfrm>
            <a:off x="923576" y="244848"/>
            <a:ext cx="3856331" cy="1501222"/>
            <a:chOff x="7912205" y="244848"/>
            <a:chExt cx="3856331" cy="1501222"/>
          </a:xfrm>
        </p:grpSpPr>
        <p:sp>
          <p:nvSpPr>
            <p:cNvPr id="9" name="Oval 8">
              <a:extLst>
                <a:ext uri="{FF2B5EF4-FFF2-40B4-BE49-F238E27FC236}">
                  <a16:creationId xmlns:a16="http://schemas.microsoft.com/office/drawing/2014/main" id="{A7BF703F-4670-866F-D696-D03AA667DA43}"/>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11">
              <a:extLst>
                <a:ext uri="{FF2B5EF4-FFF2-40B4-BE49-F238E27FC236}">
                  <a16:creationId xmlns:a16="http://schemas.microsoft.com/office/drawing/2014/main" id="{2E11BB08-A7DD-525F-F680-2E8972180C15}"/>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Oval 12">
              <a:extLst>
                <a:ext uri="{FF2B5EF4-FFF2-40B4-BE49-F238E27FC236}">
                  <a16:creationId xmlns:a16="http://schemas.microsoft.com/office/drawing/2014/main" id="{2608232B-7B52-C7BC-3776-B2882C3C6307}"/>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5" name="Oval 14">
            <a:extLst>
              <a:ext uri="{FF2B5EF4-FFF2-40B4-BE49-F238E27FC236}">
                <a16:creationId xmlns:a16="http://schemas.microsoft.com/office/drawing/2014/main" id="{BA3AC8BD-E95F-98F6-342E-12F28A785995}"/>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Título 1">
            <a:extLst>
              <a:ext uri="{FF2B5EF4-FFF2-40B4-BE49-F238E27FC236}">
                <a16:creationId xmlns:a16="http://schemas.microsoft.com/office/drawing/2014/main" id="{FA938EED-089E-B8B8-01B1-956A68E0A50D}"/>
              </a:ext>
            </a:extLst>
          </p:cNvPr>
          <p:cNvSpPr txBox="1">
            <a:spLocks/>
          </p:cNvSpPr>
          <p:nvPr/>
        </p:nvSpPr>
        <p:spPr>
          <a:xfrm>
            <a:off x="-898789" y="237825"/>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Hidrógeno</a:t>
            </a:r>
          </a:p>
          <a:p>
            <a:endParaRPr lang="en-US" sz="4800" dirty="0">
              <a:solidFill>
                <a:schemeClr val="accent3">
                  <a:lumMod val="40000"/>
                  <a:lumOff val="60000"/>
                </a:schemeClr>
              </a:solidFill>
            </a:endParaRPr>
          </a:p>
        </p:txBody>
      </p:sp>
      <p:sp>
        <p:nvSpPr>
          <p:cNvPr id="17" name="Título 1">
            <a:extLst>
              <a:ext uri="{FF2B5EF4-FFF2-40B4-BE49-F238E27FC236}">
                <a16:creationId xmlns:a16="http://schemas.microsoft.com/office/drawing/2014/main" id="{FB9E485F-0645-EDF0-3756-1A108102DF21}"/>
              </a:ext>
            </a:extLst>
          </p:cNvPr>
          <p:cNvSpPr txBox="1">
            <a:spLocks/>
          </p:cNvSpPr>
          <p:nvPr/>
        </p:nvSpPr>
        <p:spPr>
          <a:xfrm>
            <a:off x="-898789" y="929417"/>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Verde</a:t>
            </a:r>
            <a:endParaRPr lang="en-US" sz="4800" dirty="0">
              <a:solidFill>
                <a:schemeClr val="accent3">
                  <a:lumMod val="40000"/>
                  <a:lumOff val="60000"/>
                </a:schemeClr>
              </a:solidFill>
            </a:endParaRPr>
          </a:p>
        </p:txBody>
      </p:sp>
      <p:pic>
        <p:nvPicPr>
          <p:cNvPr id="3" name="Picture 12" descr="White hydrogen filling station icon isolated Vector Image">
            <a:extLst>
              <a:ext uri="{FF2B5EF4-FFF2-40B4-BE49-F238E27FC236}">
                <a16:creationId xmlns:a16="http://schemas.microsoft.com/office/drawing/2014/main" id="{8FB584E3-0277-F419-7653-9B81B79DAB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62" t="10880" r="13182" b="19555"/>
          <a:stretch/>
        </p:blipFill>
        <p:spPr bwMode="auto">
          <a:xfrm>
            <a:off x="3444720" y="375478"/>
            <a:ext cx="1208923" cy="1209312"/>
          </a:xfrm>
          <a:prstGeom prst="ellipse">
            <a:avLst/>
          </a:prstGeom>
          <a:noFill/>
          <a:extLst>
            <a:ext uri="{909E8E84-426E-40DD-AFC4-6F175D3DCCD1}">
              <a14:hiddenFill xmlns:a14="http://schemas.microsoft.com/office/drawing/2010/main">
                <a:solidFill>
                  <a:srgbClr val="FFFFFF"/>
                </a:solidFill>
              </a14:hiddenFill>
            </a:ext>
          </a:extLst>
        </p:spPr>
      </p:pic>
      <p:pic>
        <p:nvPicPr>
          <p:cNvPr id="4" name="Picture 12" descr="4,723 New Zealand Flag Icon Stock Vectors, Images &amp; Vector Art |  Shutterstock">
            <a:extLst>
              <a:ext uri="{FF2B5EF4-FFF2-40B4-BE49-F238E27FC236}">
                <a16:creationId xmlns:a16="http://schemas.microsoft.com/office/drawing/2014/main" id="{4BF66A9B-C8E1-9DA8-40BB-634345D09E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68" t="8854" r="18513" b="15827"/>
          <a:stretch/>
        </p:blipFill>
        <p:spPr bwMode="auto">
          <a:xfrm>
            <a:off x="3987633" y="2138729"/>
            <a:ext cx="751437" cy="742345"/>
          </a:xfrm>
          <a:prstGeom prst="ellipse">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A3273B1F-DBC6-EF1B-A905-04463F10F956}"/>
              </a:ext>
            </a:extLst>
          </p:cNvPr>
          <p:cNvSpPr txBox="1">
            <a:spLocks/>
          </p:cNvSpPr>
          <p:nvPr/>
        </p:nvSpPr>
        <p:spPr>
          <a:xfrm>
            <a:off x="3493361" y="200443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NZ</a:t>
            </a:r>
          </a:p>
          <a:p>
            <a:endParaRPr lang="en-US" sz="4800" dirty="0">
              <a:solidFill>
                <a:schemeClr val="accent3">
                  <a:lumMod val="40000"/>
                  <a:lumOff val="60000"/>
                </a:schemeClr>
              </a:solidFill>
            </a:endParaRPr>
          </a:p>
        </p:txBody>
      </p:sp>
      <p:sp>
        <p:nvSpPr>
          <p:cNvPr id="7" name="TextBox 6">
            <a:extLst>
              <a:ext uri="{FF2B5EF4-FFF2-40B4-BE49-F238E27FC236}">
                <a16:creationId xmlns:a16="http://schemas.microsoft.com/office/drawing/2014/main" id="{B6B79378-833A-E903-6245-72BDB69DCDC7}"/>
              </a:ext>
            </a:extLst>
          </p:cNvPr>
          <p:cNvSpPr txBox="1"/>
          <p:nvPr/>
        </p:nvSpPr>
        <p:spPr>
          <a:xfrm>
            <a:off x="4931228" y="2724600"/>
            <a:ext cx="7260772" cy="3108543"/>
          </a:xfrm>
          <a:prstGeom prst="rect">
            <a:avLst/>
          </a:prstGeom>
          <a:noFill/>
        </p:spPr>
        <p:txBody>
          <a:bodyPr wrap="square" rtlCol="0">
            <a:spAutoFit/>
          </a:bodyPr>
          <a:lstStyle/>
          <a:p>
            <a:pPr marL="457200" indent="-457200">
              <a:buFont typeface="Arial" panose="020B0604020202020204" pitchFamily="34" charset="0"/>
              <a:buChar char="•"/>
            </a:pPr>
            <a:r>
              <a:rPr lang="es-ES" sz="2800" dirty="0">
                <a:solidFill>
                  <a:schemeClr val="accent3">
                    <a:lumMod val="40000"/>
                    <a:lumOff val="60000"/>
                  </a:schemeClr>
                </a:solidFill>
                <a:latin typeface="+mj-lt"/>
                <a:ea typeface="+mj-ea"/>
                <a:cs typeface="+mj-cs"/>
              </a:rPr>
              <a:t>NZ$18 millones para transporte de bajas emisiones</a:t>
            </a:r>
          </a:p>
          <a:p>
            <a:pPr marL="457200" indent="-457200">
              <a:buFont typeface="Arial" panose="020B0604020202020204" pitchFamily="34" charset="0"/>
              <a:buChar char="•"/>
            </a:pPr>
            <a:r>
              <a:rPr lang="es-ES" sz="2800" dirty="0">
                <a:solidFill>
                  <a:schemeClr val="accent3">
                    <a:lumMod val="40000"/>
                    <a:lumOff val="60000"/>
                  </a:schemeClr>
                </a:solidFill>
                <a:latin typeface="+mj-lt"/>
                <a:ea typeface="+mj-ea"/>
                <a:cs typeface="+mj-cs"/>
              </a:rPr>
              <a:t>Adecuación de la infraestructura: </a:t>
            </a:r>
          </a:p>
          <a:p>
            <a:pPr marL="914400" lvl="1" indent="-457200">
              <a:buFont typeface="Arial" panose="020B0604020202020204" pitchFamily="34" charset="0"/>
              <a:buChar char="•"/>
            </a:pPr>
            <a:r>
              <a:rPr lang="es-ES" sz="2800" dirty="0">
                <a:solidFill>
                  <a:schemeClr val="accent3">
                    <a:lumMod val="40000"/>
                    <a:lumOff val="60000"/>
                  </a:schemeClr>
                </a:solidFill>
                <a:latin typeface="+mj-lt"/>
                <a:ea typeface="+mj-ea"/>
                <a:cs typeface="+mj-cs"/>
              </a:rPr>
              <a:t>Red distribución de gas: </a:t>
            </a:r>
            <a:r>
              <a:rPr lang="es-ES" sz="2800" b="1" dirty="0">
                <a:solidFill>
                  <a:schemeClr val="accent3">
                    <a:lumMod val="40000"/>
                    <a:lumOff val="60000"/>
                  </a:schemeClr>
                </a:solidFill>
                <a:latin typeface="+mj-lt"/>
                <a:ea typeface="+mj-ea"/>
                <a:cs typeface="+mj-cs"/>
              </a:rPr>
              <a:t>100% H2 </a:t>
            </a:r>
            <a:r>
              <a:rPr lang="es-ES" sz="2800" dirty="0">
                <a:solidFill>
                  <a:schemeClr val="accent3">
                    <a:lumMod val="40000"/>
                    <a:lumOff val="60000"/>
                  </a:schemeClr>
                </a:solidFill>
                <a:latin typeface="+mj-lt"/>
                <a:ea typeface="+mj-ea"/>
                <a:cs typeface="+mj-cs"/>
              </a:rPr>
              <a:t>al 2035</a:t>
            </a:r>
          </a:p>
          <a:p>
            <a:pPr marL="914400" lvl="1" indent="-457200">
              <a:buFont typeface="Arial" panose="020B0604020202020204" pitchFamily="34" charset="0"/>
              <a:buChar char="•"/>
            </a:pPr>
            <a:r>
              <a:rPr lang="es-ES" sz="2800" dirty="0">
                <a:solidFill>
                  <a:schemeClr val="accent3">
                    <a:lumMod val="40000"/>
                    <a:lumOff val="60000"/>
                  </a:schemeClr>
                </a:solidFill>
                <a:latin typeface="+mj-lt"/>
                <a:ea typeface="+mj-ea"/>
                <a:cs typeface="+mj-cs"/>
              </a:rPr>
              <a:t>Reconversión de la única refinería de petróleo (Mardsen Point), incluyendo parque solar de 37 Ha.</a:t>
            </a:r>
            <a:endParaRPr lang="es-ES_tradnl" sz="2800" dirty="0">
              <a:solidFill>
                <a:schemeClr val="accent3">
                  <a:lumMod val="40000"/>
                  <a:lumOff val="60000"/>
                </a:schemeClr>
              </a:solidFill>
              <a:latin typeface="+mj-lt"/>
              <a:ea typeface="+mj-ea"/>
              <a:cs typeface="+mj-cs"/>
            </a:endParaRPr>
          </a:p>
        </p:txBody>
      </p:sp>
      <p:pic>
        <p:nvPicPr>
          <p:cNvPr id="7172" name="Picture 4" descr="Country's biggest solar farm to save Marsden Pt refinery millions of  dollars of electricity cost - NZ Herald">
            <a:extLst>
              <a:ext uri="{FF2B5EF4-FFF2-40B4-BE49-F238E27FC236}">
                <a16:creationId xmlns:a16="http://schemas.microsoft.com/office/drawing/2014/main" id="{00658297-8AEB-9528-79FF-CA97D6D6C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029438"/>
            <a:ext cx="3750590" cy="2912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86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0738339-09C4-4FCD-0099-CE4136D1F609}"/>
              </a:ext>
            </a:extLst>
          </p:cNvPr>
          <p:cNvGrpSpPr/>
          <p:nvPr/>
        </p:nvGrpSpPr>
        <p:grpSpPr>
          <a:xfrm>
            <a:off x="923576" y="244848"/>
            <a:ext cx="3856331" cy="1501222"/>
            <a:chOff x="7912205" y="244848"/>
            <a:chExt cx="3856331" cy="1501222"/>
          </a:xfrm>
        </p:grpSpPr>
        <p:sp>
          <p:nvSpPr>
            <p:cNvPr id="9" name="Oval 8">
              <a:extLst>
                <a:ext uri="{FF2B5EF4-FFF2-40B4-BE49-F238E27FC236}">
                  <a16:creationId xmlns:a16="http://schemas.microsoft.com/office/drawing/2014/main" id="{A7BF703F-4670-866F-D696-D03AA667DA43}"/>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11">
              <a:extLst>
                <a:ext uri="{FF2B5EF4-FFF2-40B4-BE49-F238E27FC236}">
                  <a16:creationId xmlns:a16="http://schemas.microsoft.com/office/drawing/2014/main" id="{2E11BB08-A7DD-525F-F680-2E8972180C15}"/>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Oval 12">
              <a:extLst>
                <a:ext uri="{FF2B5EF4-FFF2-40B4-BE49-F238E27FC236}">
                  <a16:creationId xmlns:a16="http://schemas.microsoft.com/office/drawing/2014/main" id="{2608232B-7B52-C7BC-3776-B2882C3C6307}"/>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5" name="Oval 14">
            <a:extLst>
              <a:ext uri="{FF2B5EF4-FFF2-40B4-BE49-F238E27FC236}">
                <a16:creationId xmlns:a16="http://schemas.microsoft.com/office/drawing/2014/main" id="{BA3AC8BD-E95F-98F6-342E-12F28A785995}"/>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Título 1">
            <a:extLst>
              <a:ext uri="{FF2B5EF4-FFF2-40B4-BE49-F238E27FC236}">
                <a16:creationId xmlns:a16="http://schemas.microsoft.com/office/drawing/2014/main" id="{FA938EED-089E-B8B8-01B1-956A68E0A50D}"/>
              </a:ext>
            </a:extLst>
          </p:cNvPr>
          <p:cNvSpPr txBox="1">
            <a:spLocks/>
          </p:cNvSpPr>
          <p:nvPr/>
        </p:nvSpPr>
        <p:spPr>
          <a:xfrm>
            <a:off x="-898789" y="237825"/>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Hidrógeno</a:t>
            </a:r>
          </a:p>
          <a:p>
            <a:endParaRPr lang="en-US" sz="4800" dirty="0">
              <a:solidFill>
                <a:schemeClr val="accent3">
                  <a:lumMod val="40000"/>
                  <a:lumOff val="60000"/>
                </a:schemeClr>
              </a:solidFill>
            </a:endParaRPr>
          </a:p>
        </p:txBody>
      </p:sp>
      <p:sp>
        <p:nvSpPr>
          <p:cNvPr id="17" name="Título 1">
            <a:extLst>
              <a:ext uri="{FF2B5EF4-FFF2-40B4-BE49-F238E27FC236}">
                <a16:creationId xmlns:a16="http://schemas.microsoft.com/office/drawing/2014/main" id="{FB9E485F-0645-EDF0-3756-1A108102DF21}"/>
              </a:ext>
            </a:extLst>
          </p:cNvPr>
          <p:cNvSpPr txBox="1">
            <a:spLocks/>
          </p:cNvSpPr>
          <p:nvPr/>
        </p:nvSpPr>
        <p:spPr>
          <a:xfrm>
            <a:off x="-898789" y="929417"/>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Verde</a:t>
            </a:r>
            <a:endParaRPr lang="en-US" sz="4800" dirty="0">
              <a:solidFill>
                <a:schemeClr val="accent3">
                  <a:lumMod val="40000"/>
                  <a:lumOff val="60000"/>
                </a:schemeClr>
              </a:solidFill>
            </a:endParaRPr>
          </a:p>
        </p:txBody>
      </p:sp>
      <p:pic>
        <p:nvPicPr>
          <p:cNvPr id="3" name="Picture 12" descr="White hydrogen filling station icon isolated Vector Image">
            <a:extLst>
              <a:ext uri="{FF2B5EF4-FFF2-40B4-BE49-F238E27FC236}">
                <a16:creationId xmlns:a16="http://schemas.microsoft.com/office/drawing/2014/main" id="{8FB584E3-0277-F419-7653-9B81B79DAB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62" t="10880" r="13182" b="19555"/>
          <a:stretch/>
        </p:blipFill>
        <p:spPr bwMode="auto">
          <a:xfrm>
            <a:off x="3444720" y="375478"/>
            <a:ext cx="1208923" cy="1209312"/>
          </a:xfrm>
          <a:prstGeom prst="ellipse">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A3273B1F-DBC6-EF1B-A905-04463F10F956}"/>
              </a:ext>
            </a:extLst>
          </p:cNvPr>
          <p:cNvSpPr txBox="1">
            <a:spLocks/>
          </p:cNvSpPr>
          <p:nvPr/>
        </p:nvSpPr>
        <p:spPr>
          <a:xfrm>
            <a:off x="3493361" y="200443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Australia</a:t>
            </a:r>
          </a:p>
          <a:p>
            <a:endParaRPr lang="en-US" sz="4800" dirty="0">
              <a:solidFill>
                <a:schemeClr val="accent3">
                  <a:lumMod val="40000"/>
                  <a:lumOff val="60000"/>
                </a:schemeClr>
              </a:solidFill>
            </a:endParaRPr>
          </a:p>
        </p:txBody>
      </p:sp>
      <p:sp>
        <p:nvSpPr>
          <p:cNvPr id="7" name="TextBox 6">
            <a:extLst>
              <a:ext uri="{FF2B5EF4-FFF2-40B4-BE49-F238E27FC236}">
                <a16:creationId xmlns:a16="http://schemas.microsoft.com/office/drawing/2014/main" id="{B6B79378-833A-E903-6245-72BDB69DCDC7}"/>
              </a:ext>
            </a:extLst>
          </p:cNvPr>
          <p:cNvSpPr txBox="1"/>
          <p:nvPr/>
        </p:nvSpPr>
        <p:spPr>
          <a:xfrm>
            <a:off x="4931228" y="2724600"/>
            <a:ext cx="7260772" cy="3539430"/>
          </a:xfrm>
          <a:prstGeom prst="rect">
            <a:avLst/>
          </a:prstGeom>
          <a:noFill/>
        </p:spPr>
        <p:txBody>
          <a:bodyPr wrap="square" rtlCol="0">
            <a:spAutoFit/>
          </a:bodyPr>
          <a:lstStyle/>
          <a:p>
            <a:pPr marL="457200" indent="-457200">
              <a:buFont typeface="Arial" panose="020B0604020202020204" pitchFamily="34" charset="0"/>
              <a:buChar char="•"/>
            </a:pPr>
            <a:r>
              <a:rPr lang="es-ES" sz="2800" dirty="0">
                <a:solidFill>
                  <a:schemeClr val="accent3">
                    <a:lumMod val="40000"/>
                    <a:lumOff val="60000"/>
                  </a:schemeClr>
                </a:solidFill>
                <a:latin typeface="+mj-lt"/>
                <a:ea typeface="+mj-ea"/>
                <a:cs typeface="+mj-cs"/>
              </a:rPr>
              <a:t>Objetivo: “H2 under 2”</a:t>
            </a:r>
          </a:p>
          <a:p>
            <a:pPr marL="457200" indent="-457200">
              <a:buFont typeface="Arial" panose="020B0604020202020204" pitchFamily="34" charset="0"/>
              <a:buChar char="•"/>
            </a:pPr>
            <a:r>
              <a:rPr lang="es-ES" sz="2800" dirty="0">
                <a:solidFill>
                  <a:schemeClr val="accent3">
                    <a:lumMod val="40000"/>
                    <a:lumOff val="60000"/>
                  </a:schemeClr>
                </a:solidFill>
                <a:latin typeface="+mj-lt"/>
                <a:ea typeface="+mj-ea"/>
                <a:cs typeface="+mj-cs"/>
              </a:rPr>
              <a:t>2019: 730 regulaciones y 119 estándares relevantes para la industria del hidrógeno: subsidios, créditos tributarios y mercados de carbono </a:t>
            </a:r>
            <a:r>
              <a:rPr lang="en-CL" sz="2800" dirty="0">
                <a:solidFill>
                  <a:schemeClr val="accent3">
                    <a:lumMod val="40000"/>
                    <a:lumOff val="60000"/>
                  </a:schemeClr>
                </a:solidFill>
                <a:latin typeface="+mj-lt"/>
                <a:ea typeface="+mj-ea"/>
                <a:cs typeface="+mj-cs"/>
              </a:rPr>
              <a:t> </a:t>
            </a:r>
          </a:p>
          <a:p>
            <a:pPr marL="457200" indent="-457200">
              <a:buFont typeface="Arial" panose="020B0604020202020204" pitchFamily="34" charset="0"/>
              <a:buChar char="•"/>
            </a:pPr>
            <a:r>
              <a:rPr lang="en-CL" sz="2800" dirty="0">
                <a:solidFill>
                  <a:schemeClr val="accent3">
                    <a:lumMod val="40000"/>
                    <a:lumOff val="60000"/>
                  </a:schemeClr>
                </a:solidFill>
                <a:latin typeface="+mj-lt"/>
                <a:ea typeface="+mj-ea"/>
                <a:cs typeface="+mj-cs"/>
              </a:rPr>
              <a:t>2022: </a:t>
            </a:r>
            <a:r>
              <a:rPr lang="en-US" sz="2800" dirty="0">
                <a:solidFill>
                  <a:schemeClr val="accent3">
                    <a:lumMod val="40000"/>
                    <a:lumOff val="60000"/>
                  </a:schemeClr>
                </a:solidFill>
                <a:latin typeface="+mj-lt"/>
                <a:ea typeface="+mj-ea"/>
                <a:cs typeface="+mj-cs"/>
              </a:rPr>
              <a:t>Unidades de Crédito de Carbono Australianas, que se pueden vender al regulador, para fomenter el H2</a:t>
            </a:r>
            <a:endParaRPr lang="es-ES_tradnl" sz="2800" dirty="0">
              <a:solidFill>
                <a:schemeClr val="accent3">
                  <a:lumMod val="40000"/>
                  <a:lumOff val="60000"/>
                </a:schemeClr>
              </a:solidFill>
              <a:latin typeface="+mj-lt"/>
              <a:ea typeface="+mj-ea"/>
              <a:cs typeface="+mj-cs"/>
            </a:endParaRPr>
          </a:p>
        </p:txBody>
      </p:sp>
      <p:pic>
        <p:nvPicPr>
          <p:cNvPr id="5" name="Picture 4" descr="Australia Flag Icon Vector Illustration Round Stock Illustration - Download  Image Now - Australian Flag, Circle, Australia">
            <a:extLst>
              <a:ext uri="{FF2B5EF4-FFF2-40B4-BE49-F238E27FC236}">
                <a16:creationId xmlns:a16="http://schemas.microsoft.com/office/drawing/2014/main" id="{3EE2D898-95C2-80A8-73CB-EE4ADBFFBE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80" t="14971" r="15380" b="15673"/>
          <a:stretch/>
        </p:blipFill>
        <p:spPr bwMode="auto">
          <a:xfrm>
            <a:off x="3987633" y="2138729"/>
            <a:ext cx="716638" cy="717847"/>
          </a:xfrm>
          <a:prstGeom prst="ellipse">
            <a:avLst/>
          </a:prstGeom>
          <a:noFill/>
          <a:extLst>
            <a:ext uri="{909E8E84-426E-40DD-AFC4-6F175D3DCCD1}">
              <a14:hiddenFill xmlns:a14="http://schemas.microsoft.com/office/drawing/2010/main">
                <a:solidFill>
                  <a:srgbClr val="FFFFFF"/>
                </a:solidFill>
              </a14:hiddenFill>
            </a:ext>
          </a:extLst>
        </p:spPr>
      </p:pic>
      <p:pic>
        <p:nvPicPr>
          <p:cNvPr id="8194" name="Picture 2" descr="Opportunities and challenges of developing hydrogen economy in Australia">
            <a:extLst>
              <a:ext uri="{FF2B5EF4-FFF2-40B4-BE49-F238E27FC236}">
                <a16:creationId xmlns:a16="http://schemas.microsoft.com/office/drawing/2014/main" id="{93FDF863-6A52-C202-3C45-8A5B4AB286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0" y="3229398"/>
            <a:ext cx="4529555" cy="250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85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0738339-09C4-4FCD-0099-CE4136D1F609}"/>
              </a:ext>
            </a:extLst>
          </p:cNvPr>
          <p:cNvGrpSpPr/>
          <p:nvPr/>
        </p:nvGrpSpPr>
        <p:grpSpPr>
          <a:xfrm>
            <a:off x="923576" y="244848"/>
            <a:ext cx="3856331" cy="1501222"/>
            <a:chOff x="7912205" y="244848"/>
            <a:chExt cx="3856331" cy="1501222"/>
          </a:xfrm>
        </p:grpSpPr>
        <p:sp>
          <p:nvSpPr>
            <p:cNvPr id="9" name="Oval 8">
              <a:extLst>
                <a:ext uri="{FF2B5EF4-FFF2-40B4-BE49-F238E27FC236}">
                  <a16:creationId xmlns:a16="http://schemas.microsoft.com/office/drawing/2014/main" id="{A7BF703F-4670-866F-D696-D03AA667DA43}"/>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11">
              <a:extLst>
                <a:ext uri="{FF2B5EF4-FFF2-40B4-BE49-F238E27FC236}">
                  <a16:creationId xmlns:a16="http://schemas.microsoft.com/office/drawing/2014/main" id="{2E11BB08-A7DD-525F-F680-2E8972180C15}"/>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Oval 12">
              <a:extLst>
                <a:ext uri="{FF2B5EF4-FFF2-40B4-BE49-F238E27FC236}">
                  <a16:creationId xmlns:a16="http://schemas.microsoft.com/office/drawing/2014/main" id="{2608232B-7B52-C7BC-3776-B2882C3C6307}"/>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5" name="Oval 14">
            <a:extLst>
              <a:ext uri="{FF2B5EF4-FFF2-40B4-BE49-F238E27FC236}">
                <a16:creationId xmlns:a16="http://schemas.microsoft.com/office/drawing/2014/main" id="{BA3AC8BD-E95F-98F6-342E-12F28A785995}"/>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Título 1">
            <a:extLst>
              <a:ext uri="{FF2B5EF4-FFF2-40B4-BE49-F238E27FC236}">
                <a16:creationId xmlns:a16="http://schemas.microsoft.com/office/drawing/2014/main" id="{FA938EED-089E-B8B8-01B1-956A68E0A50D}"/>
              </a:ext>
            </a:extLst>
          </p:cNvPr>
          <p:cNvSpPr txBox="1">
            <a:spLocks/>
          </p:cNvSpPr>
          <p:nvPr/>
        </p:nvSpPr>
        <p:spPr>
          <a:xfrm>
            <a:off x="-898789" y="237825"/>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Hidrógeno</a:t>
            </a:r>
          </a:p>
          <a:p>
            <a:endParaRPr lang="en-US" sz="4800" dirty="0">
              <a:solidFill>
                <a:schemeClr val="accent3">
                  <a:lumMod val="40000"/>
                  <a:lumOff val="60000"/>
                </a:schemeClr>
              </a:solidFill>
            </a:endParaRPr>
          </a:p>
        </p:txBody>
      </p:sp>
      <p:sp>
        <p:nvSpPr>
          <p:cNvPr id="17" name="Título 1">
            <a:extLst>
              <a:ext uri="{FF2B5EF4-FFF2-40B4-BE49-F238E27FC236}">
                <a16:creationId xmlns:a16="http://schemas.microsoft.com/office/drawing/2014/main" id="{FB9E485F-0645-EDF0-3756-1A108102DF21}"/>
              </a:ext>
            </a:extLst>
          </p:cNvPr>
          <p:cNvSpPr txBox="1">
            <a:spLocks/>
          </p:cNvSpPr>
          <p:nvPr/>
        </p:nvSpPr>
        <p:spPr>
          <a:xfrm>
            <a:off x="-898789" y="929417"/>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Verde</a:t>
            </a:r>
            <a:endParaRPr lang="en-US" sz="4800" dirty="0">
              <a:solidFill>
                <a:schemeClr val="accent3">
                  <a:lumMod val="40000"/>
                  <a:lumOff val="60000"/>
                </a:schemeClr>
              </a:solidFill>
            </a:endParaRPr>
          </a:p>
        </p:txBody>
      </p:sp>
      <p:pic>
        <p:nvPicPr>
          <p:cNvPr id="3" name="Picture 12" descr="White hydrogen filling station icon isolated Vector Image">
            <a:extLst>
              <a:ext uri="{FF2B5EF4-FFF2-40B4-BE49-F238E27FC236}">
                <a16:creationId xmlns:a16="http://schemas.microsoft.com/office/drawing/2014/main" id="{8FB584E3-0277-F419-7653-9B81B79DAB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62" t="10880" r="13182" b="19555"/>
          <a:stretch/>
        </p:blipFill>
        <p:spPr bwMode="auto">
          <a:xfrm>
            <a:off x="3444720" y="375478"/>
            <a:ext cx="1208923" cy="1209312"/>
          </a:xfrm>
          <a:prstGeom prst="ellipse">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A3273B1F-DBC6-EF1B-A905-04463F10F956}"/>
              </a:ext>
            </a:extLst>
          </p:cNvPr>
          <p:cNvSpPr txBox="1">
            <a:spLocks/>
          </p:cNvSpPr>
          <p:nvPr/>
        </p:nvSpPr>
        <p:spPr>
          <a:xfrm>
            <a:off x="3493361" y="200443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Australia</a:t>
            </a:r>
          </a:p>
          <a:p>
            <a:endParaRPr lang="en-US" sz="4800" dirty="0">
              <a:solidFill>
                <a:schemeClr val="accent3">
                  <a:lumMod val="40000"/>
                  <a:lumOff val="60000"/>
                </a:schemeClr>
              </a:solidFill>
            </a:endParaRPr>
          </a:p>
        </p:txBody>
      </p:sp>
      <p:sp>
        <p:nvSpPr>
          <p:cNvPr id="7" name="TextBox 6">
            <a:extLst>
              <a:ext uri="{FF2B5EF4-FFF2-40B4-BE49-F238E27FC236}">
                <a16:creationId xmlns:a16="http://schemas.microsoft.com/office/drawing/2014/main" id="{B6B79378-833A-E903-6245-72BDB69DCDC7}"/>
              </a:ext>
            </a:extLst>
          </p:cNvPr>
          <p:cNvSpPr txBox="1"/>
          <p:nvPr/>
        </p:nvSpPr>
        <p:spPr>
          <a:xfrm>
            <a:off x="4931228" y="2724600"/>
            <a:ext cx="7260772" cy="3108543"/>
          </a:xfrm>
          <a:prstGeom prst="rect">
            <a:avLst/>
          </a:prstGeom>
          <a:noFill/>
        </p:spPr>
        <p:txBody>
          <a:bodyPr wrap="square" rtlCol="0">
            <a:spAutoFit/>
          </a:bodyPr>
          <a:lstStyle/>
          <a:p>
            <a:pPr marL="457200" indent="-457200">
              <a:buFont typeface="Arial" panose="020B0604020202020204" pitchFamily="34" charset="0"/>
              <a:buChar char="•"/>
            </a:pPr>
            <a:r>
              <a:rPr lang="es-ES" sz="2800" dirty="0">
                <a:solidFill>
                  <a:schemeClr val="accent3">
                    <a:lumMod val="40000"/>
                    <a:lumOff val="60000"/>
                  </a:schemeClr>
                </a:solidFill>
                <a:latin typeface="+mj-lt"/>
                <a:ea typeface="+mj-ea"/>
                <a:cs typeface="+mj-cs"/>
              </a:rPr>
              <a:t>Reconversión de refinería (BP): gobierno federal aportó A$70 millones (US$52 millones) para estudio de factibilidad para convertir su refinería Kwinara para la producción de hidrógeno verde. Incluirá un electrolizador de al menos 75 MW . Costo total A$250 millones.</a:t>
            </a:r>
            <a:endParaRPr lang="es-ES_tradnl" sz="2800" dirty="0">
              <a:solidFill>
                <a:schemeClr val="accent3">
                  <a:lumMod val="40000"/>
                  <a:lumOff val="60000"/>
                </a:schemeClr>
              </a:solidFill>
              <a:latin typeface="+mj-lt"/>
              <a:ea typeface="+mj-ea"/>
              <a:cs typeface="+mj-cs"/>
            </a:endParaRPr>
          </a:p>
        </p:txBody>
      </p:sp>
      <p:pic>
        <p:nvPicPr>
          <p:cNvPr id="5" name="Picture 4" descr="Australia Flag Icon Vector Illustration Round Stock Illustration - Download  Image Now - Australian Flag, Circle, Australia">
            <a:extLst>
              <a:ext uri="{FF2B5EF4-FFF2-40B4-BE49-F238E27FC236}">
                <a16:creationId xmlns:a16="http://schemas.microsoft.com/office/drawing/2014/main" id="{3EE2D898-95C2-80A8-73CB-EE4ADBFFBE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80" t="14971" r="15380" b="15673"/>
          <a:stretch/>
        </p:blipFill>
        <p:spPr bwMode="auto">
          <a:xfrm>
            <a:off x="3987633" y="2138729"/>
            <a:ext cx="716638" cy="717847"/>
          </a:xfrm>
          <a:prstGeom prst="ellipse">
            <a:avLst/>
          </a:prstGeom>
          <a:noFill/>
          <a:extLst>
            <a:ext uri="{909E8E84-426E-40DD-AFC4-6F175D3DCCD1}">
              <a14:hiddenFill xmlns:a14="http://schemas.microsoft.com/office/drawing/2010/main">
                <a:solidFill>
                  <a:srgbClr val="FFFFFF"/>
                </a:solidFill>
              </a14:hiddenFill>
            </a:ext>
          </a:extLst>
        </p:spPr>
      </p:pic>
      <p:pic>
        <p:nvPicPr>
          <p:cNvPr id="9218" name="Picture 2" descr="Hundreds of WA jobs to go as BP shuts Kwinana refinery | PerthNow">
            <a:extLst>
              <a:ext uri="{FF2B5EF4-FFF2-40B4-BE49-F238E27FC236}">
                <a16:creationId xmlns:a16="http://schemas.microsoft.com/office/drawing/2014/main" id="{2DC48399-D67E-E1A3-1D51-293B5E0737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7" y="3079449"/>
            <a:ext cx="4332180" cy="2440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41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0738339-09C4-4FCD-0099-CE4136D1F609}"/>
              </a:ext>
            </a:extLst>
          </p:cNvPr>
          <p:cNvGrpSpPr/>
          <p:nvPr/>
        </p:nvGrpSpPr>
        <p:grpSpPr>
          <a:xfrm>
            <a:off x="923576" y="244848"/>
            <a:ext cx="3856331" cy="1501222"/>
            <a:chOff x="7912205" y="244848"/>
            <a:chExt cx="3856331" cy="1501222"/>
          </a:xfrm>
        </p:grpSpPr>
        <p:sp>
          <p:nvSpPr>
            <p:cNvPr id="9" name="Oval 8">
              <a:extLst>
                <a:ext uri="{FF2B5EF4-FFF2-40B4-BE49-F238E27FC236}">
                  <a16:creationId xmlns:a16="http://schemas.microsoft.com/office/drawing/2014/main" id="{A7BF703F-4670-866F-D696-D03AA667DA43}"/>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11">
              <a:extLst>
                <a:ext uri="{FF2B5EF4-FFF2-40B4-BE49-F238E27FC236}">
                  <a16:creationId xmlns:a16="http://schemas.microsoft.com/office/drawing/2014/main" id="{2E11BB08-A7DD-525F-F680-2E8972180C15}"/>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Oval 12">
              <a:extLst>
                <a:ext uri="{FF2B5EF4-FFF2-40B4-BE49-F238E27FC236}">
                  <a16:creationId xmlns:a16="http://schemas.microsoft.com/office/drawing/2014/main" id="{2608232B-7B52-C7BC-3776-B2882C3C6307}"/>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5" name="Oval 14">
            <a:extLst>
              <a:ext uri="{FF2B5EF4-FFF2-40B4-BE49-F238E27FC236}">
                <a16:creationId xmlns:a16="http://schemas.microsoft.com/office/drawing/2014/main" id="{BA3AC8BD-E95F-98F6-342E-12F28A785995}"/>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Título 1">
            <a:extLst>
              <a:ext uri="{FF2B5EF4-FFF2-40B4-BE49-F238E27FC236}">
                <a16:creationId xmlns:a16="http://schemas.microsoft.com/office/drawing/2014/main" id="{FA938EED-089E-B8B8-01B1-956A68E0A50D}"/>
              </a:ext>
            </a:extLst>
          </p:cNvPr>
          <p:cNvSpPr txBox="1">
            <a:spLocks/>
          </p:cNvSpPr>
          <p:nvPr/>
        </p:nvSpPr>
        <p:spPr>
          <a:xfrm>
            <a:off x="-898789" y="237825"/>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Hidrógeno</a:t>
            </a:r>
          </a:p>
          <a:p>
            <a:endParaRPr lang="en-US" sz="4800" dirty="0">
              <a:solidFill>
                <a:schemeClr val="accent3">
                  <a:lumMod val="40000"/>
                  <a:lumOff val="60000"/>
                </a:schemeClr>
              </a:solidFill>
            </a:endParaRPr>
          </a:p>
        </p:txBody>
      </p:sp>
      <p:sp>
        <p:nvSpPr>
          <p:cNvPr id="17" name="Título 1">
            <a:extLst>
              <a:ext uri="{FF2B5EF4-FFF2-40B4-BE49-F238E27FC236}">
                <a16:creationId xmlns:a16="http://schemas.microsoft.com/office/drawing/2014/main" id="{FB9E485F-0645-EDF0-3756-1A108102DF21}"/>
              </a:ext>
            </a:extLst>
          </p:cNvPr>
          <p:cNvSpPr txBox="1">
            <a:spLocks/>
          </p:cNvSpPr>
          <p:nvPr/>
        </p:nvSpPr>
        <p:spPr>
          <a:xfrm>
            <a:off x="-898789" y="929417"/>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Verde</a:t>
            </a:r>
            <a:endParaRPr lang="en-US" sz="4800" dirty="0">
              <a:solidFill>
                <a:schemeClr val="accent3">
                  <a:lumMod val="40000"/>
                  <a:lumOff val="60000"/>
                </a:schemeClr>
              </a:solidFill>
            </a:endParaRPr>
          </a:p>
        </p:txBody>
      </p:sp>
      <p:pic>
        <p:nvPicPr>
          <p:cNvPr id="3" name="Picture 12" descr="White hydrogen filling station icon isolated Vector Image">
            <a:extLst>
              <a:ext uri="{FF2B5EF4-FFF2-40B4-BE49-F238E27FC236}">
                <a16:creationId xmlns:a16="http://schemas.microsoft.com/office/drawing/2014/main" id="{8FB584E3-0277-F419-7653-9B81B79DAB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62" t="10880" r="13182" b="19555"/>
          <a:stretch/>
        </p:blipFill>
        <p:spPr bwMode="auto">
          <a:xfrm>
            <a:off x="3444720" y="375478"/>
            <a:ext cx="1208923" cy="1209312"/>
          </a:xfrm>
          <a:prstGeom prst="ellipse">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6B79378-833A-E903-6245-72BDB69DCDC7}"/>
              </a:ext>
            </a:extLst>
          </p:cNvPr>
          <p:cNvSpPr txBox="1"/>
          <p:nvPr/>
        </p:nvSpPr>
        <p:spPr>
          <a:xfrm>
            <a:off x="4931228" y="2724600"/>
            <a:ext cx="7260772" cy="1815882"/>
          </a:xfrm>
          <a:prstGeom prst="rect">
            <a:avLst/>
          </a:prstGeom>
          <a:noFill/>
        </p:spPr>
        <p:txBody>
          <a:bodyPr wrap="square" rtlCol="0">
            <a:spAutoFit/>
          </a:bodyPr>
          <a:lstStyle/>
          <a:p>
            <a:pPr marL="571500" indent="-571500">
              <a:buFont typeface="+mj-lt"/>
              <a:buAutoNum type="romanLcPeriod"/>
            </a:pPr>
            <a:r>
              <a:rPr lang="es-ES" sz="2800" dirty="0">
                <a:solidFill>
                  <a:schemeClr val="accent3">
                    <a:lumMod val="40000"/>
                    <a:lumOff val="60000"/>
                  </a:schemeClr>
                </a:solidFill>
                <a:latin typeface="+mj-lt"/>
                <a:ea typeface="+mj-ea"/>
                <a:cs typeface="+mj-cs"/>
              </a:rPr>
              <a:t> Importancia de la </a:t>
            </a:r>
            <a:r>
              <a:rPr lang="es-ES" sz="2800" b="1" dirty="0">
                <a:solidFill>
                  <a:schemeClr val="accent3">
                    <a:lumMod val="40000"/>
                    <a:lumOff val="60000"/>
                  </a:schemeClr>
                </a:solidFill>
                <a:latin typeface="+mj-lt"/>
                <a:ea typeface="+mj-ea"/>
                <a:cs typeface="+mj-cs"/>
              </a:rPr>
              <a:t>planificación</a:t>
            </a:r>
          </a:p>
          <a:p>
            <a:pPr marL="571500" indent="-571500">
              <a:buFont typeface="+mj-lt"/>
              <a:buAutoNum type="romanLcPeriod"/>
            </a:pPr>
            <a:r>
              <a:rPr lang="en-US" sz="2800" dirty="0">
                <a:solidFill>
                  <a:schemeClr val="accent3">
                    <a:lumMod val="40000"/>
                    <a:lumOff val="60000"/>
                  </a:schemeClr>
                </a:solidFill>
                <a:latin typeface="+mj-lt"/>
                <a:ea typeface="+mj-ea"/>
                <a:cs typeface="+mj-cs"/>
              </a:rPr>
              <a:t>Los proyectos deben tener </a:t>
            </a:r>
            <a:r>
              <a:rPr lang="en-US" sz="2800" b="1" dirty="0">
                <a:solidFill>
                  <a:schemeClr val="accent3">
                    <a:lumMod val="40000"/>
                    <a:lumOff val="60000"/>
                  </a:schemeClr>
                </a:solidFill>
                <a:latin typeface="+mj-lt"/>
                <a:ea typeface="+mj-ea"/>
                <a:cs typeface="+mj-cs"/>
              </a:rPr>
              <a:t>viabilidad económica</a:t>
            </a:r>
            <a:r>
              <a:rPr lang="en-US" sz="2800" dirty="0">
                <a:solidFill>
                  <a:schemeClr val="accent3">
                    <a:lumMod val="40000"/>
                    <a:lumOff val="60000"/>
                  </a:schemeClr>
                </a:solidFill>
                <a:latin typeface="+mj-lt"/>
                <a:ea typeface="+mj-ea"/>
                <a:cs typeface="+mj-cs"/>
              </a:rPr>
              <a:t> e</a:t>
            </a:r>
          </a:p>
          <a:p>
            <a:pPr marL="571500" indent="-571500">
              <a:buFont typeface="+mj-lt"/>
              <a:buAutoNum type="romanLcPeriod"/>
            </a:pPr>
            <a:r>
              <a:rPr lang="en-US" sz="2800" b="1" dirty="0">
                <a:solidFill>
                  <a:schemeClr val="accent3">
                    <a:lumMod val="40000"/>
                    <a:lumOff val="60000"/>
                  </a:schemeClr>
                </a:solidFill>
                <a:latin typeface="+mj-lt"/>
                <a:ea typeface="+mj-ea"/>
                <a:cs typeface="+mj-cs"/>
              </a:rPr>
              <a:t>Integración</a:t>
            </a:r>
            <a:r>
              <a:rPr lang="en-US" sz="2800" dirty="0">
                <a:solidFill>
                  <a:schemeClr val="accent3">
                    <a:lumMod val="40000"/>
                    <a:lumOff val="60000"/>
                  </a:schemeClr>
                </a:solidFill>
                <a:latin typeface="+mj-lt"/>
                <a:ea typeface="+mj-ea"/>
                <a:cs typeface="+mj-cs"/>
              </a:rPr>
              <a:t> de proyectos </a:t>
            </a:r>
            <a:r>
              <a:rPr lang="en-CL" sz="2800" dirty="0">
                <a:solidFill>
                  <a:schemeClr val="accent3">
                    <a:lumMod val="40000"/>
                    <a:lumOff val="60000"/>
                  </a:schemeClr>
                </a:solidFill>
                <a:latin typeface="+mj-lt"/>
                <a:ea typeface="+mj-ea"/>
                <a:cs typeface="+mj-cs"/>
              </a:rPr>
              <a:t> </a:t>
            </a:r>
            <a:endParaRPr lang="es-ES_tradnl" sz="2800" dirty="0">
              <a:solidFill>
                <a:schemeClr val="accent3">
                  <a:lumMod val="40000"/>
                  <a:lumOff val="60000"/>
                </a:schemeClr>
              </a:solidFill>
              <a:latin typeface="+mj-lt"/>
              <a:ea typeface="+mj-ea"/>
              <a:cs typeface="+mj-cs"/>
            </a:endParaRPr>
          </a:p>
        </p:txBody>
      </p:sp>
      <p:pic>
        <p:nvPicPr>
          <p:cNvPr id="2" name="Picture 1" descr="2,185 Chile Flag Button Images, Stock Photos &amp; Vectors ...">
            <a:extLst>
              <a:ext uri="{FF2B5EF4-FFF2-40B4-BE49-F238E27FC236}">
                <a16:creationId xmlns:a16="http://schemas.microsoft.com/office/drawing/2014/main" id="{81CED778-7F5F-38E2-119C-A4741BE7BD60}"/>
              </a:ext>
            </a:extLst>
          </p:cNvPr>
          <p:cNvPicPr>
            <a:picLocks noChangeAspect="1"/>
          </p:cNvPicPr>
          <p:nvPr/>
        </p:nvPicPr>
        <p:blipFill rotWithShape="1">
          <a:blip r:embed="rId3">
            <a:extLst>
              <a:ext uri="{28A0092B-C50C-407E-A947-70E740481C1C}">
                <a14:useLocalDpi xmlns:a14="http://schemas.microsoft.com/office/drawing/2010/main" val="0"/>
              </a:ext>
            </a:extLst>
          </a:blip>
          <a:srcRect l="13511" t="13361" r="13911" b="19795"/>
          <a:stretch/>
        </p:blipFill>
        <p:spPr bwMode="auto">
          <a:xfrm>
            <a:off x="9347330" y="378571"/>
            <a:ext cx="1253399" cy="1242438"/>
          </a:xfrm>
          <a:prstGeom prst="ellipse">
            <a:avLst/>
          </a:prstGeom>
          <a:noFill/>
          <a:ln>
            <a:no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CDCB59A1-544F-1050-0A7B-6B6196AFB339}"/>
              </a:ext>
            </a:extLst>
          </p:cNvPr>
          <p:cNvSpPr/>
          <p:nvPr/>
        </p:nvSpPr>
        <p:spPr>
          <a:xfrm>
            <a:off x="9202704" y="276676"/>
            <a:ext cx="1574609" cy="150122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Título 1">
            <a:extLst>
              <a:ext uri="{FF2B5EF4-FFF2-40B4-BE49-F238E27FC236}">
                <a16:creationId xmlns:a16="http://schemas.microsoft.com/office/drawing/2014/main" id="{D601F277-38E6-0E86-57D5-BCDF00BD60DC}"/>
              </a:ext>
            </a:extLst>
          </p:cNvPr>
          <p:cNvSpPr txBox="1">
            <a:spLocks/>
          </p:cNvSpPr>
          <p:nvPr/>
        </p:nvSpPr>
        <p:spPr>
          <a:xfrm>
            <a:off x="3758521" y="476900"/>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000" dirty="0">
                <a:solidFill>
                  <a:schemeClr val="tx1"/>
                </a:solidFill>
              </a:rPr>
              <a:t>Lección para Chile</a:t>
            </a:r>
            <a:endParaRPr lang="en-US" sz="4000" dirty="0">
              <a:solidFill>
                <a:schemeClr val="tx1"/>
              </a:solidFill>
            </a:endParaRPr>
          </a:p>
        </p:txBody>
      </p:sp>
    </p:spTree>
    <p:extLst>
      <p:ext uri="{BB962C8B-B14F-4D97-AF65-F5344CB8AC3E}">
        <p14:creationId xmlns:p14="http://schemas.microsoft.com/office/powerpoint/2010/main" val="174348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0738339-09C4-4FCD-0099-CE4136D1F609}"/>
              </a:ext>
            </a:extLst>
          </p:cNvPr>
          <p:cNvGrpSpPr/>
          <p:nvPr/>
        </p:nvGrpSpPr>
        <p:grpSpPr>
          <a:xfrm>
            <a:off x="923576" y="244848"/>
            <a:ext cx="3856331" cy="1501222"/>
            <a:chOff x="7912205" y="244848"/>
            <a:chExt cx="3856331" cy="1501222"/>
          </a:xfrm>
        </p:grpSpPr>
        <p:sp>
          <p:nvSpPr>
            <p:cNvPr id="9" name="Oval 8">
              <a:extLst>
                <a:ext uri="{FF2B5EF4-FFF2-40B4-BE49-F238E27FC236}">
                  <a16:creationId xmlns:a16="http://schemas.microsoft.com/office/drawing/2014/main" id="{A7BF703F-4670-866F-D696-D03AA667DA43}"/>
                </a:ext>
              </a:extLst>
            </p:cNvPr>
            <p:cNvSpPr/>
            <p:nvPr/>
          </p:nvSpPr>
          <p:spPr>
            <a:xfrm>
              <a:off x="10335377" y="272985"/>
              <a:ext cx="1433159" cy="14379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11">
              <a:extLst>
                <a:ext uri="{FF2B5EF4-FFF2-40B4-BE49-F238E27FC236}">
                  <a16:creationId xmlns:a16="http://schemas.microsoft.com/office/drawing/2014/main" id="{2E11BB08-A7DD-525F-F680-2E8972180C15}"/>
                </a:ext>
              </a:extLst>
            </p:cNvPr>
            <p:cNvSpPr/>
            <p:nvPr/>
          </p:nvSpPr>
          <p:spPr>
            <a:xfrm>
              <a:off x="7912205" y="244848"/>
              <a:ext cx="3204178" cy="1501222"/>
            </a:xfrm>
            <a:prstGeom prst="rect">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Oval 12">
              <a:extLst>
                <a:ext uri="{FF2B5EF4-FFF2-40B4-BE49-F238E27FC236}">
                  <a16:creationId xmlns:a16="http://schemas.microsoft.com/office/drawing/2014/main" id="{2608232B-7B52-C7BC-3776-B2882C3C6307}"/>
                </a:ext>
              </a:extLst>
            </p:cNvPr>
            <p:cNvSpPr/>
            <p:nvPr/>
          </p:nvSpPr>
          <p:spPr>
            <a:xfrm>
              <a:off x="10357147"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5" name="Oval 14">
            <a:extLst>
              <a:ext uri="{FF2B5EF4-FFF2-40B4-BE49-F238E27FC236}">
                <a16:creationId xmlns:a16="http://schemas.microsoft.com/office/drawing/2014/main" id="{BA3AC8BD-E95F-98F6-342E-12F28A785995}"/>
              </a:ext>
            </a:extLst>
          </p:cNvPr>
          <p:cNvSpPr/>
          <p:nvPr/>
        </p:nvSpPr>
        <p:spPr>
          <a:xfrm>
            <a:off x="195598" y="244848"/>
            <a:ext cx="1549411" cy="1501222"/>
          </a:xfrm>
          <a:prstGeom prst="ellipse">
            <a:avLst/>
          </a:prstGeom>
          <a:solidFill>
            <a:srgbClr val="2D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Título 1">
            <a:extLst>
              <a:ext uri="{FF2B5EF4-FFF2-40B4-BE49-F238E27FC236}">
                <a16:creationId xmlns:a16="http://schemas.microsoft.com/office/drawing/2014/main" id="{FA938EED-089E-B8B8-01B1-956A68E0A50D}"/>
              </a:ext>
            </a:extLst>
          </p:cNvPr>
          <p:cNvSpPr txBox="1">
            <a:spLocks/>
          </p:cNvSpPr>
          <p:nvPr/>
        </p:nvSpPr>
        <p:spPr>
          <a:xfrm>
            <a:off x="-898789" y="237825"/>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Hidrógeno</a:t>
            </a:r>
          </a:p>
          <a:p>
            <a:endParaRPr lang="en-US" sz="4800" dirty="0">
              <a:solidFill>
                <a:schemeClr val="accent3">
                  <a:lumMod val="40000"/>
                  <a:lumOff val="60000"/>
                </a:schemeClr>
              </a:solidFill>
            </a:endParaRPr>
          </a:p>
        </p:txBody>
      </p:sp>
      <p:sp>
        <p:nvSpPr>
          <p:cNvPr id="17" name="Título 1">
            <a:extLst>
              <a:ext uri="{FF2B5EF4-FFF2-40B4-BE49-F238E27FC236}">
                <a16:creationId xmlns:a16="http://schemas.microsoft.com/office/drawing/2014/main" id="{FB9E485F-0645-EDF0-3756-1A108102DF21}"/>
              </a:ext>
            </a:extLst>
          </p:cNvPr>
          <p:cNvSpPr txBox="1">
            <a:spLocks/>
          </p:cNvSpPr>
          <p:nvPr/>
        </p:nvSpPr>
        <p:spPr>
          <a:xfrm>
            <a:off x="-898789" y="929417"/>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Verde</a:t>
            </a:r>
            <a:endParaRPr lang="en-US" sz="4800" dirty="0">
              <a:solidFill>
                <a:schemeClr val="accent3">
                  <a:lumMod val="40000"/>
                  <a:lumOff val="60000"/>
                </a:schemeClr>
              </a:solidFill>
            </a:endParaRPr>
          </a:p>
        </p:txBody>
      </p:sp>
      <p:pic>
        <p:nvPicPr>
          <p:cNvPr id="3" name="Picture 12" descr="White hydrogen filling station icon isolated Vector Image">
            <a:extLst>
              <a:ext uri="{FF2B5EF4-FFF2-40B4-BE49-F238E27FC236}">
                <a16:creationId xmlns:a16="http://schemas.microsoft.com/office/drawing/2014/main" id="{8FB584E3-0277-F419-7653-9B81B79DAB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62" t="10880" r="13182" b="19555"/>
          <a:stretch/>
        </p:blipFill>
        <p:spPr bwMode="auto">
          <a:xfrm>
            <a:off x="3444720" y="375478"/>
            <a:ext cx="1208923" cy="1209312"/>
          </a:xfrm>
          <a:prstGeom prst="ellipse">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6B79378-833A-E903-6245-72BDB69DCDC7}"/>
              </a:ext>
            </a:extLst>
          </p:cNvPr>
          <p:cNvSpPr txBox="1"/>
          <p:nvPr/>
        </p:nvSpPr>
        <p:spPr>
          <a:xfrm>
            <a:off x="923576" y="2724600"/>
            <a:ext cx="11268424" cy="2246769"/>
          </a:xfrm>
          <a:prstGeom prst="rect">
            <a:avLst/>
          </a:prstGeom>
          <a:noFill/>
        </p:spPr>
        <p:txBody>
          <a:bodyPr wrap="square" rtlCol="0">
            <a:spAutoFit/>
          </a:bodyPr>
          <a:lstStyle/>
          <a:p>
            <a:pPr marL="571500" indent="-571500" algn="just">
              <a:buAutoNum type="romanLcParenBoth"/>
            </a:pPr>
            <a:r>
              <a:rPr lang="es-ES" sz="2800" dirty="0">
                <a:solidFill>
                  <a:schemeClr val="accent3">
                    <a:lumMod val="40000"/>
                    <a:lumOff val="60000"/>
                  </a:schemeClr>
                </a:solidFill>
                <a:latin typeface="+mj-lt"/>
                <a:ea typeface="+mj-ea"/>
                <a:cs typeface="+mj-cs"/>
              </a:rPr>
              <a:t>Rebajas arancelarias y tributarias a la importación de equipos </a:t>
            </a:r>
          </a:p>
          <a:p>
            <a:pPr algn="just"/>
            <a:r>
              <a:rPr lang="es-ES" sz="2800" dirty="0">
                <a:solidFill>
                  <a:schemeClr val="accent3">
                    <a:lumMod val="40000"/>
                    <a:lumOff val="60000"/>
                  </a:schemeClr>
                </a:solidFill>
                <a:latin typeface="+mj-lt"/>
                <a:ea typeface="+mj-ea"/>
                <a:cs typeface="+mj-cs"/>
              </a:rPr>
              <a:t>       para realizar la hidrólisis;</a:t>
            </a:r>
            <a:endParaRPr lang="en-CL" sz="2800" dirty="0">
              <a:solidFill>
                <a:schemeClr val="accent3">
                  <a:lumMod val="40000"/>
                  <a:lumOff val="60000"/>
                </a:schemeClr>
              </a:solidFill>
              <a:latin typeface="+mj-lt"/>
              <a:ea typeface="+mj-ea"/>
              <a:cs typeface="+mj-cs"/>
            </a:endParaRPr>
          </a:p>
          <a:p>
            <a:pPr algn="just"/>
            <a:r>
              <a:rPr lang="es-ES" sz="2800" dirty="0">
                <a:solidFill>
                  <a:schemeClr val="accent3">
                    <a:lumMod val="40000"/>
                    <a:lumOff val="60000"/>
                  </a:schemeClr>
                </a:solidFill>
                <a:latin typeface="+mj-lt"/>
                <a:ea typeface="+mj-ea"/>
                <a:cs typeface="+mj-cs"/>
              </a:rPr>
              <a:t>(ii)  Incentivos especiales para energía limpia en regiones productoras;</a:t>
            </a:r>
          </a:p>
          <a:p>
            <a:pPr algn="just"/>
            <a:r>
              <a:rPr lang="es-ES" sz="2800" dirty="0">
                <a:solidFill>
                  <a:schemeClr val="accent3">
                    <a:lumMod val="40000"/>
                    <a:lumOff val="60000"/>
                  </a:schemeClr>
                </a:solidFill>
                <a:latin typeface="+mj-lt"/>
                <a:ea typeface="+mj-ea"/>
                <a:cs typeface="+mj-cs"/>
              </a:rPr>
              <a:t>(iii) Incentivo a la compra de vehículos que utilicen hidrógeno verde;</a:t>
            </a:r>
            <a:endParaRPr lang="en-CL" sz="2800" dirty="0">
              <a:solidFill>
                <a:schemeClr val="accent3">
                  <a:lumMod val="40000"/>
                  <a:lumOff val="60000"/>
                </a:schemeClr>
              </a:solidFill>
              <a:latin typeface="+mj-lt"/>
              <a:ea typeface="+mj-ea"/>
              <a:cs typeface="+mj-cs"/>
            </a:endParaRPr>
          </a:p>
          <a:p>
            <a:pPr algn="just"/>
            <a:r>
              <a:rPr lang="es-ES" sz="2800" dirty="0">
                <a:solidFill>
                  <a:schemeClr val="accent3">
                    <a:lumMod val="40000"/>
                    <a:lumOff val="60000"/>
                  </a:schemeClr>
                </a:solidFill>
                <a:latin typeface="+mj-lt"/>
                <a:ea typeface="+mj-ea"/>
                <a:cs typeface="+mj-cs"/>
              </a:rPr>
              <a:t>(iv) Potenciar la formación de recursos humanos especializados.</a:t>
            </a:r>
            <a:endParaRPr lang="en-CL" sz="2800" dirty="0">
              <a:solidFill>
                <a:schemeClr val="accent3">
                  <a:lumMod val="40000"/>
                  <a:lumOff val="60000"/>
                </a:schemeClr>
              </a:solidFill>
              <a:latin typeface="+mj-lt"/>
              <a:ea typeface="+mj-ea"/>
              <a:cs typeface="+mj-cs"/>
            </a:endParaRPr>
          </a:p>
        </p:txBody>
      </p:sp>
      <p:pic>
        <p:nvPicPr>
          <p:cNvPr id="2" name="Picture 1" descr="2,185 Chile Flag Button Images, Stock Photos &amp; Vectors ...">
            <a:extLst>
              <a:ext uri="{FF2B5EF4-FFF2-40B4-BE49-F238E27FC236}">
                <a16:creationId xmlns:a16="http://schemas.microsoft.com/office/drawing/2014/main" id="{81CED778-7F5F-38E2-119C-A4741BE7BD60}"/>
              </a:ext>
            </a:extLst>
          </p:cNvPr>
          <p:cNvPicPr>
            <a:picLocks noChangeAspect="1"/>
          </p:cNvPicPr>
          <p:nvPr/>
        </p:nvPicPr>
        <p:blipFill rotWithShape="1">
          <a:blip r:embed="rId3">
            <a:extLst>
              <a:ext uri="{28A0092B-C50C-407E-A947-70E740481C1C}">
                <a14:useLocalDpi xmlns:a14="http://schemas.microsoft.com/office/drawing/2010/main" val="0"/>
              </a:ext>
            </a:extLst>
          </a:blip>
          <a:srcRect l="13511" t="13361" r="13911" b="19795"/>
          <a:stretch/>
        </p:blipFill>
        <p:spPr bwMode="auto">
          <a:xfrm>
            <a:off x="9347330" y="378571"/>
            <a:ext cx="1253399" cy="1242438"/>
          </a:xfrm>
          <a:prstGeom prst="ellipse">
            <a:avLst/>
          </a:prstGeom>
          <a:noFill/>
          <a:ln>
            <a:no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CDCB59A1-544F-1050-0A7B-6B6196AFB339}"/>
              </a:ext>
            </a:extLst>
          </p:cNvPr>
          <p:cNvSpPr/>
          <p:nvPr/>
        </p:nvSpPr>
        <p:spPr>
          <a:xfrm>
            <a:off x="9202704" y="276676"/>
            <a:ext cx="1574609" cy="150122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Título 1">
            <a:extLst>
              <a:ext uri="{FF2B5EF4-FFF2-40B4-BE49-F238E27FC236}">
                <a16:creationId xmlns:a16="http://schemas.microsoft.com/office/drawing/2014/main" id="{D601F277-38E6-0E86-57D5-BCDF00BD60DC}"/>
              </a:ext>
            </a:extLst>
          </p:cNvPr>
          <p:cNvSpPr txBox="1">
            <a:spLocks/>
          </p:cNvSpPr>
          <p:nvPr/>
        </p:nvSpPr>
        <p:spPr>
          <a:xfrm>
            <a:off x="3758521" y="476900"/>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000" dirty="0">
                <a:solidFill>
                  <a:schemeClr val="tx1"/>
                </a:solidFill>
              </a:rPr>
              <a:t>Recomendaciones</a:t>
            </a:r>
          </a:p>
          <a:p>
            <a:r>
              <a:rPr lang="es-ES" sz="4000" dirty="0">
                <a:solidFill>
                  <a:schemeClr val="tx1"/>
                </a:solidFill>
              </a:rPr>
              <a:t>de políticas</a:t>
            </a:r>
            <a:endParaRPr lang="en-US" sz="4000" dirty="0">
              <a:solidFill>
                <a:schemeClr val="tx1"/>
              </a:solidFill>
            </a:endParaRPr>
          </a:p>
        </p:txBody>
      </p:sp>
    </p:spTree>
    <p:extLst>
      <p:ext uri="{BB962C8B-B14F-4D97-AF65-F5344CB8AC3E}">
        <p14:creationId xmlns:p14="http://schemas.microsoft.com/office/powerpoint/2010/main" val="156236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3273B1F-DBC6-EF1B-A905-04463F10F956}"/>
              </a:ext>
            </a:extLst>
          </p:cNvPr>
          <p:cNvSpPr txBox="1">
            <a:spLocks/>
          </p:cNvSpPr>
          <p:nvPr/>
        </p:nvSpPr>
        <p:spPr>
          <a:xfrm>
            <a:off x="3493361" y="200443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endParaRPr lang="en-US" sz="4800" dirty="0">
              <a:solidFill>
                <a:schemeClr val="accent3">
                  <a:lumMod val="40000"/>
                  <a:lumOff val="60000"/>
                </a:schemeClr>
              </a:solidFill>
            </a:endParaRPr>
          </a:p>
        </p:txBody>
      </p:sp>
      <p:sp>
        <p:nvSpPr>
          <p:cNvPr id="3" name="Oval 2">
            <a:extLst>
              <a:ext uri="{FF2B5EF4-FFF2-40B4-BE49-F238E27FC236}">
                <a16:creationId xmlns:a16="http://schemas.microsoft.com/office/drawing/2014/main" id="{2589A890-46F5-9106-D86A-FE6731539EAA}"/>
              </a:ext>
            </a:extLst>
          </p:cNvPr>
          <p:cNvSpPr/>
          <p:nvPr/>
        </p:nvSpPr>
        <p:spPr>
          <a:xfrm>
            <a:off x="3346748" y="272985"/>
            <a:ext cx="1433159" cy="1437925"/>
          </a:xfrm>
          <a:prstGeom prst="ellipse">
            <a:avLst/>
          </a:prstGeom>
          <a:solidFill>
            <a:srgbClr val="174781"/>
          </a:solidFill>
          <a:ln w="76200">
            <a:solidFill>
              <a:srgbClr val="174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 name="Rectangle 3">
            <a:extLst>
              <a:ext uri="{FF2B5EF4-FFF2-40B4-BE49-F238E27FC236}">
                <a16:creationId xmlns:a16="http://schemas.microsoft.com/office/drawing/2014/main" id="{8FDB3BBB-D516-878F-9047-5C9A379E2342}"/>
              </a:ext>
            </a:extLst>
          </p:cNvPr>
          <p:cNvSpPr/>
          <p:nvPr/>
        </p:nvSpPr>
        <p:spPr>
          <a:xfrm>
            <a:off x="841237" y="262935"/>
            <a:ext cx="3204178" cy="1501222"/>
          </a:xfrm>
          <a:prstGeom prst="rect">
            <a:avLst/>
          </a:prstGeom>
          <a:solidFill>
            <a:srgbClr val="1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Oval 4">
            <a:extLst>
              <a:ext uri="{FF2B5EF4-FFF2-40B4-BE49-F238E27FC236}">
                <a16:creationId xmlns:a16="http://schemas.microsoft.com/office/drawing/2014/main" id="{510BD061-DC1A-67E7-5855-277D2B6D5B57}"/>
              </a:ext>
            </a:extLst>
          </p:cNvPr>
          <p:cNvSpPr/>
          <p:nvPr/>
        </p:nvSpPr>
        <p:spPr>
          <a:xfrm>
            <a:off x="3368518"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Oval 9">
            <a:extLst>
              <a:ext uri="{FF2B5EF4-FFF2-40B4-BE49-F238E27FC236}">
                <a16:creationId xmlns:a16="http://schemas.microsoft.com/office/drawing/2014/main" id="{5332DF62-2E1E-A666-FC17-8AD408343E2B}"/>
              </a:ext>
            </a:extLst>
          </p:cNvPr>
          <p:cNvSpPr/>
          <p:nvPr/>
        </p:nvSpPr>
        <p:spPr>
          <a:xfrm>
            <a:off x="195598" y="244848"/>
            <a:ext cx="1549411" cy="1501222"/>
          </a:xfrm>
          <a:prstGeom prst="ellipse">
            <a:avLst/>
          </a:prstGeom>
          <a:solidFill>
            <a:srgbClr val="1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8" name="Título 1">
            <a:extLst>
              <a:ext uri="{FF2B5EF4-FFF2-40B4-BE49-F238E27FC236}">
                <a16:creationId xmlns:a16="http://schemas.microsoft.com/office/drawing/2014/main" id="{61B3878F-422B-AEC5-1B21-4DA6791ABDD8}"/>
              </a:ext>
            </a:extLst>
          </p:cNvPr>
          <p:cNvSpPr txBox="1">
            <a:spLocks/>
          </p:cNvSpPr>
          <p:nvPr/>
        </p:nvSpPr>
        <p:spPr>
          <a:xfrm>
            <a:off x="-598557" y="132306"/>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dirty="0">
                <a:solidFill>
                  <a:schemeClr val="accent3">
                    <a:lumMod val="40000"/>
                    <a:lumOff val="60000"/>
                  </a:schemeClr>
                </a:solidFill>
              </a:rPr>
              <a:t>PPP para las</a:t>
            </a:r>
          </a:p>
          <a:p>
            <a:endParaRPr lang="en-US" sz="4800" dirty="0">
              <a:solidFill>
                <a:schemeClr val="accent3">
                  <a:lumMod val="40000"/>
                  <a:lumOff val="60000"/>
                </a:schemeClr>
              </a:solidFill>
            </a:endParaRPr>
          </a:p>
        </p:txBody>
      </p:sp>
      <p:pic>
        <p:nvPicPr>
          <p:cNvPr id="8" name="Picture 2" descr="Faucet icon button logo symbol concept Royalty Free Vector">
            <a:extLst>
              <a:ext uri="{FF2B5EF4-FFF2-40B4-BE49-F238E27FC236}">
                <a16:creationId xmlns:a16="http://schemas.microsoft.com/office/drawing/2014/main" id="{AB837415-B8E2-F23A-4CB2-B8466C2C76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34" t="14760" r="15602" b="21913"/>
          <a:stretch/>
        </p:blipFill>
        <p:spPr bwMode="auto">
          <a:xfrm>
            <a:off x="3437411" y="374063"/>
            <a:ext cx="1216008" cy="1222896"/>
          </a:xfrm>
          <a:prstGeom prst="ellipse">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id="{2BBFCD79-036F-9492-8AC6-8D218BF2A405}"/>
              </a:ext>
            </a:extLst>
          </p:cNvPr>
          <p:cNvSpPr txBox="1">
            <a:spLocks/>
          </p:cNvSpPr>
          <p:nvPr/>
        </p:nvSpPr>
        <p:spPr>
          <a:xfrm>
            <a:off x="-621646" y="546555"/>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dirty="0">
                <a:solidFill>
                  <a:schemeClr val="accent3">
                    <a:lumMod val="40000"/>
                    <a:lumOff val="60000"/>
                  </a:schemeClr>
                </a:solidFill>
              </a:rPr>
              <a:t>Necesidades</a:t>
            </a:r>
          </a:p>
          <a:p>
            <a:r>
              <a:rPr lang="es-ES" dirty="0">
                <a:solidFill>
                  <a:schemeClr val="accent3">
                    <a:lumMod val="40000"/>
                    <a:lumOff val="60000"/>
                  </a:schemeClr>
                </a:solidFill>
              </a:rPr>
              <a:t>Sociales </a:t>
            </a:r>
          </a:p>
          <a:p>
            <a:endParaRPr lang="en-US" sz="4800" dirty="0">
              <a:solidFill>
                <a:schemeClr val="accent3">
                  <a:lumMod val="40000"/>
                  <a:lumOff val="60000"/>
                </a:schemeClr>
              </a:solidFill>
            </a:endParaRPr>
          </a:p>
        </p:txBody>
      </p:sp>
      <p:sp>
        <p:nvSpPr>
          <p:cNvPr id="9" name="TextBox 8">
            <a:extLst>
              <a:ext uri="{FF2B5EF4-FFF2-40B4-BE49-F238E27FC236}">
                <a16:creationId xmlns:a16="http://schemas.microsoft.com/office/drawing/2014/main" id="{7970937B-103C-7143-B771-5EC34ECF0D75}"/>
              </a:ext>
            </a:extLst>
          </p:cNvPr>
          <p:cNvSpPr txBox="1"/>
          <p:nvPr/>
        </p:nvSpPr>
        <p:spPr>
          <a:xfrm>
            <a:off x="4045415" y="1764157"/>
            <a:ext cx="7658959" cy="2677656"/>
          </a:xfrm>
          <a:prstGeom prst="rect">
            <a:avLst/>
          </a:prstGeom>
          <a:noFill/>
        </p:spPr>
        <p:txBody>
          <a:bodyPr wrap="square" rtlCol="0">
            <a:spAutoFit/>
          </a:bodyPr>
          <a:lstStyle/>
          <a:p>
            <a:r>
              <a:rPr lang="es-ES_tradnl" sz="2800" dirty="0">
                <a:solidFill>
                  <a:schemeClr val="accent3">
                    <a:lumMod val="40000"/>
                    <a:lumOff val="60000"/>
                  </a:schemeClr>
                </a:solidFill>
                <a:latin typeface="+mj-lt"/>
                <a:ea typeface="+mj-ea"/>
                <a:cs typeface="+mj-cs"/>
              </a:rPr>
              <a:t>Los PPP generalmente se asocian a grandes proyectos de infraestructura (carreteras, plantas de energía, aeropuertos).</a:t>
            </a:r>
          </a:p>
          <a:p>
            <a:endParaRPr lang="es-ES_tradnl" sz="2800" dirty="0">
              <a:solidFill>
                <a:schemeClr val="accent3">
                  <a:lumMod val="40000"/>
                  <a:lumOff val="60000"/>
                </a:schemeClr>
              </a:solidFill>
              <a:latin typeface="+mj-lt"/>
              <a:ea typeface="+mj-ea"/>
              <a:cs typeface="+mj-cs"/>
            </a:endParaRPr>
          </a:p>
          <a:p>
            <a:endParaRPr lang="es-ES_tradnl" sz="2800" dirty="0">
              <a:solidFill>
                <a:schemeClr val="accent3">
                  <a:lumMod val="40000"/>
                  <a:lumOff val="60000"/>
                </a:schemeClr>
              </a:solidFill>
              <a:latin typeface="+mj-lt"/>
              <a:ea typeface="+mj-ea"/>
              <a:cs typeface="+mj-cs"/>
            </a:endParaRPr>
          </a:p>
          <a:p>
            <a:endParaRPr lang="es-ES_tradnl" sz="2800" dirty="0">
              <a:solidFill>
                <a:schemeClr val="accent3">
                  <a:lumMod val="40000"/>
                  <a:lumOff val="60000"/>
                </a:schemeClr>
              </a:solidFill>
              <a:latin typeface="+mj-lt"/>
              <a:ea typeface="+mj-ea"/>
              <a:cs typeface="+mj-cs"/>
            </a:endParaRPr>
          </a:p>
        </p:txBody>
      </p:sp>
      <p:sp>
        <p:nvSpPr>
          <p:cNvPr id="14" name="TextBox 13">
            <a:extLst>
              <a:ext uri="{FF2B5EF4-FFF2-40B4-BE49-F238E27FC236}">
                <a16:creationId xmlns:a16="http://schemas.microsoft.com/office/drawing/2014/main" id="{7B501C99-2BE3-7DE4-9C99-0CDA77593EA4}"/>
              </a:ext>
            </a:extLst>
          </p:cNvPr>
          <p:cNvSpPr txBox="1"/>
          <p:nvPr/>
        </p:nvSpPr>
        <p:spPr>
          <a:xfrm>
            <a:off x="4045415" y="3264490"/>
            <a:ext cx="7308062" cy="1384995"/>
          </a:xfrm>
          <a:prstGeom prst="rect">
            <a:avLst/>
          </a:prstGeom>
          <a:noFill/>
        </p:spPr>
        <p:txBody>
          <a:bodyPr wrap="square">
            <a:spAutoFit/>
          </a:bodyPr>
          <a:lstStyle/>
          <a:p>
            <a:r>
              <a:rPr lang="es-ES_tradnl" sz="2800" dirty="0">
                <a:solidFill>
                  <a:schemeClr val="accent3">
                    <a:lumMod val="40000"/>
                    <a:lumOff val="60000"/>
                  </a:schemeClr>
                </a:solidFill>
                <a:latin typeface="+mj-lt"/>
                <a:ea typeface="+mj-ea"/>
                <a:cs typeface="+mj-cs"/>
              </a:rPr>
              <a:t>UNESCAP: “300 millones de personas no tenían acceso a agua potable y 1.500 millones carecían de infraestructura sanitaria básica” </a:t>
            </a:r>
          </a:p>
        </p:txBody>
      </p:sp>
      <p:sp>
        <p:nvSpPr>
          <p:cNvPr id="16" name="TextBox 15">
            <a:extLst>
              <a:ext uri="{FF2B5EF4-FFF2-40B4-BE49-F238E27FC236}">
                <a16:creationId xmlns:a16="http://schemas.microsoft.com/office/drawing/2014/main" id="{D5265E58-4847-5289-05E1-490CDC5181A7}"/>
              </a:ext>
            </a:extLst>
          </p:cNvPr>
          <p:cNvSpPr txBox="1"/>
          <p:nvPr/>
        </p:nvSpPr>
        <p:spPr>
          <a:xfrm>
            <a:off x="4045415" y="4725990"/>
            <a:ext cx="7308062" cy="1384995"/>
          </a:xfrm>
          <a:prstGeom prst="rect">
            <a:avLst/>
          </a:prstGeom>
          <a:noFill/>
        </p:spPr>
        <p:txBody>
          <a:bodyPr wrap="square">
            <a:spAutoFit/>
          </a:bodyPr>
          <a:lstStyle/>
          <a:p>
            <a:r>
              <a:rPr lang="es-ES_tradnl" sz="2800" dirty="0">
                <a:solidFill>
                  <a:schemeClr val="accent3">
                    <a:lumMod val="40000"/>
                    <a:lumOff val="60000"/>
                  </a:schemeClr>
                </a:solidFill>
                <a:latin typeface="+mj-lt"/>
                <a:ea typeface="+mj-ea"/>
                <a:cs typeface="+mj-cs"/>
              </a:rPr>
              <a:t>Los mecanismos público-privados pueden ser útiles para enfrentar necesidades sociales en que la iniciativa privada no alcanza.</a:t>
            </a:r>
          </a:p>
        </p:txBody>
      </p:sp>
    </p:spTree>
    <p:extLst>
      <p:ext uri="{BB962C8B-B14F-4D97-AF65-F5344CB8AC3E}">
        <p14:creationId xmlns:p14="http://schemas.microsoft.com/office/powerpoint/2010/main" val="86233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3273B1F-DBC6-EF1B-A905-04463F10F956}"/>
              </a:ext>
            </a:extLst>
          </p:cNvPr>
          <p:cNvSpPr txBox="1">
            <a:spLocks/>
          </p:cNvSpPr>
          <p:nvPr/>
        </p:nvSpPr>
        <p:spPr>
          <a:xfrm>
            <a:off x="3493361" y="200443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endParaRPr lang="en-US" sz="4800" dirty="0">
              <a:solidFill>
                <a:schemeClr val="accent3">
                  <a:lumMod val="40000"/>
                  <a:lumOff val="60000"/>
                </a:schemeClr>
              </a:solidFill>
            </a:endParaRPr>
          </a:p>
        </p:txBody>
      </p:sp>
      <p:sp>
        <p:nvSpPr>
          <p:cNvPr id="7" name="TextBox 6">
            <a:extLst>
              <a:ext uri="{FF2B5EF4-FFF2-40B4-BE49-F238E27FC236}">
                <a16:creationId xmlns:a16="http://schemas.microsoft.com/office/drawing/2014/main" id="{B6B79378-833A-E903-6245-72BDB69DCDC7}"/>
              </a:ext>
            </a:extLst>
          </p:cNvPr>
          <p:cNvSpPr txBox="1"/>
          <p:nvPr/>
        </p:nvSpPr>
        <p:spPr>
          <a:xfrm>
            <a:off x="5094513" y="3007356"/>
            <a:ext cx="7050955" cy="3108543"/>
          </a:xfrm>
          <a:prstGeom prst="rect">
            <a:avLst/>
          </a:prstGeom>
          <a:noFill/>
        </p:spPr>
        <p:txBody>
          <a:bodyPr wrap="square" rtlCol="0">
            <a:spAutoFit/>
          </a:bodyPr>
          <a:lstStyle/>
          <a:p>
            <a:r>
              <a:rPr lang="es-ES_tradnl" sz="2800" dirty="0">
                <a:solidFill>
                  <a:schemeClr val="accent3">
                    <a:lumMod val="40000"/>
                    <a:lumOff val="60000"/>
                  </a:schemeClr>
                </a:solidFill>
                <a:latin typeface="+mj-lt"/>
                <a:ea typeface="+mj-ea"/>
                <a:cs typeface="+mj-cs"/>
              </a:rPr>
              <a:t>Uso de PPP para satisfacer necesidades sociales que no serían rentables de otra forma:</a:t>
            </a:r>
          </a:p>
          <a:p>
            <a:r>
              <a:rPr lang="es-ES_tradnl" sz="2800" dirty="0">
                <a:solidFill>
                  <a:schemeClr val="accent3">
                    <a:lumMod val="40000"/>
                    <a:lumOff val="60000"/>
                  </a:schemeClr>
                </a:solidFill>
                <a:latin typeface="+mj-lt"/>
                <a:ea typeface="+mj-ea"/>
                <a:cs typeface="+mj-cs"/>
              </a:rPr>
              <a:t>Proyectos “pro-pobre”</a:t>
            </a:r>
          </a:p>
          <a:p>
            <a:endParaRPr lang="es-ES_tradnl" sz="2800" dirty="0">
              <a:solidFill>
                <a:schemeClr val="accent3">
                  <a:lumMod val="40000"/>
                  <a:lumOff val="60000"/>
                </a:schemeClr>
              </a:solidFill>
              <a:latin typeface="+mj-lt"/>
              <a:ea typeface="+mj-ea"/>
              <a:cs typeface="+mj-cs"/>
            </a:endParaRPr>
          </a:p>
          <a:p>
            <a:r>
              <a:rPr lang="es-ES_tradnl" sz="2800" dirty="0">
                <a:solidFill>
                  <a:schemeClr val="accent3">
                    <a:lumMod val="40000"/>
                    <a:lumOff val="60000"/>
                  </a:schemeClr>
                </a:solidFill>
                <a:latin typeface="+mj-lt"/>
                <a:ea typeface="+mj-ea"/>
                <a:cs typeface="+mj-cs"/>
              </a:rPr>
              <a:t>Indonesia: 275 millones de habitantes; </a:t>
            </a:r>
          </a:p>
          <a:p>
            <a:r>
              <a:rPr lang="es-ES_tradnl" sz="2800" dirty="0">
                <a:solidFill>
                  <a:schemeClr val="accent3">
                    <a:lumMod val="40000"/>
                    <a:lumOff val="60000"/>
                  </a:schemeClr>
                </a:solidFill>
                <a:latin typeface="+mj-lt"/>
                <a:ea typeface="+mj-ea"/>
                <a:cs typeface="+mj-cs"/>
              </a:rPr>
              <a:t>			   18 millones sin agua potable</a:t>
            </a:r>
          </a:p>
          <a:p>
            <a:r>
              <a:rPr lang="es-ES_tradnl" sz="2800" dirty="0">
                <a:solidFill>
                  <a:schemeClr val="accent3">
                    <a:lumMod val="40000"/>
                    <a:lumOff val="60000"/>
                  </a:schemeClr>
                </a:solidFill>
                <a:latin typeface="+mj-lt"/>
                <a:ea typeface="+mj-ea"/>
                <a:cs typeface="+mj-cs"/>
              </a:rPr>
              <a:t>			   20 millones sin sanidad adecuada</a:t>
            </a:r>
          </a:p>
        </p:txBody>
      </p:sp>
      <p:sp>
        <p:nvSpPr>
          <p:cNvPr id="3" name="Oval 2">
            <a:extLst>
              <a:ext uri="{FF2B5EF4-FFF2-40B4-BE49-F238E27FC236}">
                <a16:creationId xmlns:a16="http://schemas.microsoft.com/office/drawing/2014/main" id="{2589A890-46F5-9106-D86A-FE6731539EAA}"/>
              </a:ext>
            </a:extLst>
          </p:cNvPr>
          <p:cNvSpPr/>
          <p:nvPr/>
        </p:nvSpPr>
        <p:spPr>
          <a:xfrm>
            <a:off x="3346748" y="272985"/>
            <a:ext cx="1433159" cy="1437925"/>
          </a:xfrm>
          <a:prstGeom prst="ellipse">
            <a:avLst/>
          </a:prstGeom>
          <a:solidFill>
            <a:srgbClr val="174781"/>
          </a:solidFill>
          <a:ln w="76200">
            <a:solidFill>
              <a:srgbClr val="174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 name="Rectangle 3">
            <a:extLst>
              <a:ext uri="{FF2B5EF4-FFF2-40B4-BE49-F238E27FC236}">
                <a16:creationId xmlns:a16="http://schemas.microsoft.com/office/drawing/2014/main" id="{8FDB3BBB-D516-878F-9047-5C9A379E2342}"/>
              </a:ext>
            </a:extLst>
          </p:cNvPr>
          <p:cNvSpPr/>
          <p:nvPr/>
        </p:nvSpPr>
        <p:spPr>
          <a:xfrm>
            <a:off x="859149" y="248880"/>
            <a:ext cx="3204178" cy="1501222"/>
          </a:xfrm>
          <a:prstGeom prst="rect">
            <a:avLst/>
          </a:prstGeom>
          <a:solidFill>
            <a:srgbClr val="1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Oval 4">
            <a:extLst>
              <a:ext uri="{FF2B5EF4-FFF2-40B4-BE49-F238E27FC236}">
                <a16:creationId xmlns:a16="http://schemas.microsoft.com/office/drawing/2014/main" id="{510BD061-DC1A-67E7-5855-277D2B6D5B57}"/>
              </a:ext>
            </a:extLst>
          </p:cNvPr>
          <p:cNvSpPr/>
          <p:nvPr/>
        </p:nvSpPr>
        <p:spPr>
          <a:xfrm>
            <a:off x="3368518"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Oval 9">
            <a:extLst>
              <a:ext uri="{FF2B5EF4-FFF2-40B4-BE49-F238E27FC236}">
                <a16:creationId xmlns:a16="http://schemas.microsoft.com/office/drawing/2014/main" id="{5332DF62-2E1E-A666-FC17-8AD408343E2B}"/>
              </a:ext>
            </a:extLst>
          </p:cNvPr>
          <p:cNvSpPr/>
          <p:nvPr/>
        </p:nvSpPr>
        <p:spPr>
          <a:xfrm>
            <a:off x="195598" y="244848"/>
            <a:ext cx="1549411" cy="1501222"/>
          </a:xfrm>
          <a:prstGeom prst="ellipse">
            <a:avLst/>
          </a:prstGeom>
          <a:solidFill>
            <a:srgbClr val="1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8" name="Título 1">
            <a:extLst>
              <a:ext uri="{FF2B5EF4-FFF2-40B4-BE49-F238E27FC236}">
                <a16:creationId xmlns:a16="http://schemas.microsoft.com/office/drawing/2014/main" id="{61B3878F-422B-AEC5-1B21-4DA6791ABDD8}"/>
              </a:ext>
            </a:extLst>
          </p:cNvPr>
          <p:cNvSpPr txBox="1">
            <a:spLocks/>
          </p:cNvSpPr>
          <p:nvPr/>
        </p:nvSpPr>
        <p:spPr>
          <a:xfrm>
            <a:off x="-1044095" y="472957"/>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dirty="0">
                <a:solidFill>
                  <a:schemeClr val="accent3">
                    <a:lumMod val="40000"/>
                    <a:lumOff val="60000"/>
                  </a:schemeClr>
                </a:solidFill>
              </a:rPr>
              <a:t>Infraestructura</a:t>
            </a:r>
          </a:p>
          <a:p>
            <a:endParaRPr lang="en-US" sz="4800" dirty="0">
              <a:solidFill>
                <a:schemeClr val="accent3">
                  <a:lumMod val="40000"/>
                  <a:lumOff val="60000"/>
                </a:schemeClr>
              </a:solidFill>
            </a:endParaRPr>
          </a:p>
        </p:txBody>
      </p:sp>
      <p:sp>
        <p:nvSpPr>
          <p:cNvPr id="11" name="Título 1">
            <a:extLst>
              <a:ext uri="{FF2B5EF4-FFF2-40B4-BE49-F238E27FC236}">
                <a16:creationId xmlns:a16="http://schemas.microsoft.com/office/drawing/2014/main" id="{98558129-3A5B-591A-FA41-114AA3935F22}"/>
              </a:ext>
            </a:extLst>
          </p:cNvPr>
          <p:cNvSpPr txBox="1">
            <a:spLocks/>
          </p:cNvSpPr>
          <p:nvPr/>
        </p:nvSpPr>
        <p:spPr>
          <a:xfrm>
            <a:off x="3645761" y="215683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Indonesia</a:t>
            </a:r>
          </a:p>
        </p:txBody>
      </p:sp>
      <p:pic>
        <p:nvPicPr>
          <p:cNvPr id="8" name="Picture 2" descr="Faucet icon button logo symbol concept Royalty Free Vector">
            <a:extLst>
              <a:ext uri="{FF2B5EF4-FFF2-40B4-BE49-F238E27FC236}">
                <a16:creationId xmlns:a16="http://schemas.microsoft.com/office/drawing/2014/main" id="{AB837415-B8E2-F23A-4CB2-B8466C2C76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34" t="14760" r="15602" b="21913"/>
          <a:stretch/>
        </p:blipFill>
        <p:spPr bwMode="auto">
          <a:xfrm>
            <a:off x="3437411" y="374063"/>
            <a:ext cx="1216008" cy="1222896"/>
          </a:xfrm>
          <a:prstGeom prst="ellipse">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id="{2BBFCD79-036F-9492-8AC6-8D218BF2A405}"/>
              </a:ext>
            </a:extLst>
          </p:cNvPr>
          <p:cNvSpPr txBox="1">
            <a:spLocks/>
          </p:cNvSpPr>
          <p:nvPr/>
        </p:nvSpPr>
        <p:spPr>
          <a:xfrm>
            <a:off x="-989779" y="843434"/>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dirty="0">
                <a:solidFill>
                  <a:schemeClr val="accent3">
                    <a:lumMod val="40000"/>
                    <a:lumOff val="60000"/>
                  </a:schemeClr>
                </a:solidFill>
              </a:rPr>
              <a:t>de agua potable</a:t>
            </a:r>
          </a:p>
          <a:p>
            <a:endParaRPr lang="en-US" sz="4800" dirty="0">
              <a:solidFill>
                <a:schemeClr val="accent3">
                  <a:lumMod val="40000"/>
                  <a:lumOff val="60000"/>
                </a:schemeClr>
              </a:solidFill>
            </a:endParaRPr>
          </a:p>
        </p:txBody>
      </p:sp>
      <p:pic>
        <p:nvPicPr>
          <p:cNvPr id="16386" name="Picture 2" descr="Indonesia Flat Rounded National Flag Icon Vector 4712179 Vector Art at  Vecteezy">
            <a:extLst>
              <a:ext uri="{FF2B5EF4-FFF2-40B4-BE49-F238E27FC236}">
                <a16:creationId xmlns:a16="http://schemas.microsoft.com/office/drawing/2014/main" id="{D843F6B9-3F5B-CCFB-B012-7AE8F8157F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40" t="7522" r="8402" b="7441"/>
          <a:stretch/>
        </p:blipFill>
        <p:spPr bwMode="auto">
          <a:xfrm>
            <a:off x="3768428" y="2219509"/>
            <a:ext cx="833257" cy="852077"/>
          </a:xfrm>
          <a:prstGeom prst="ellipse">
            <a:avLst/>
          </a:prstGeom>
          <a:noFill/>
          <a:extLst>
            <a:ext uri="{909E8E84-426E-40DD-AFC4-6F175D3DCCD1}">
              <a14:hiddenFill xmlns:a14="http://schemas.microsoft.com/office/drawing/2010/main">
                <a:solidFill>
                  <a:srgbClr val="FFFFFF"/>
                </a:solidFill>
              </a14:hiddenFill>
            </a:ext>
          </a:extLst>
        </p:spPr>
      </p:pic>
      <p:pic>
        <p:nvPicPr>
          <p:cNvPr id="16388" name="Picture 4" descr="DUPC2 Deliverable Enabling the assessment of alternative water supply  systems to promote urban water security in the Global Sout">
            <a:extLst>
              <a:ext uri="{FF2B5EF4-FFF2-40B4-BE49-F238E27FC236}">
                <a16:creationId xmlns:a16="http://schemas.microsoft.com/office/drawing/2014/main" id="{48EDAC23-1B3C-5D39-2E34-8DDA96DB5F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190"/>
          <a:stretch/>
        </p:blipFill>
        <p:spPr bwMode="auto">
          <a:xfrm flipH="1">
            <a:off x="28677" y="3301902"/>
            <a:ext cx="4434840" cy="2367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32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3273B1F-DBC6-EF1B-A905-04463F10F956}"/>
              </a:ext>
            </a:extLst>
          </p:cNvPr>
          <p:cNvSpPr txBox="1">
            <a:spLocks/>
          </p:cNvSpPr>
          <p:nvPr/>
        </p:nvSpPr>
        <p:spPr>
          <a:xfrm>
            <a:off x="3493361" y="200443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endParaRPr lang="en-US" sz="4800" dirty="0">
              <a:solidFill>
                <a:schemeClr val="accent3">
                  <a:lumMod val="40000"/>
                  <a:lumOff val="60000"/>
                </a:schemeClr>
              </a:solidFill>
            </a:endParaRPr>
          </a:p>
        </p:txBody>
      </p:sp>
      <p:sp>
        <p:nvSpPr>
          <p:cNvPr id="7" name="TextBox 6">
            <a:extLst>
              <a:ext uri="{FF2B5EF4-FFF2-40B4-BE49-F238E27FC236}">
                <a16:creationId xmlns:a16="http://schemas.microsoft.com/office/drawing/2014/main" id="{B6B79378-833A-E903-6245-72BDB69DCDC7}"/>
              </a:ext>
            </a:extLst>
          </p:cNvPr>
          <p:cNvSpPr txBox="1"/>
          <p:nvPr/>
        </p:nvSpPr>
        <p:spPr>
          <a:xfrm>
            <a:off x="5094513" y="3007356"/>
            <a:ext cx="7050955" cy="1384995"/>
          </a:xfrm>
          <a:prstGeom prst="rect">
            <a:avLst/>
          </a:prstGeom>
          <a:noFill/>
        </p:spPr>
        <p:txBody>
          <a:bodyPr wrap="square" rtlCol="0">
            <a:spAutoFit/>
          </a:bodyPr>
          <a:lstStyle/>
          <a:p>
            <a:r>
              <a:rPr lang="es-ES_tradnl" sz="2800" dirty="0">
                <a:solidFill>
                  <a:schemeClr val="accent3">
                    <a:lumMod val="40000"/>
                    <a:lumOff val="60000"/>
                  </a:schemeClr>
                </a:solidFill>
                <a:latin typeface="+mj-lt"/>
                <a:ea typeface="+mj-ea"/>
                <a:cs typeface="+mj-cs"/>
              </a:rPr>
              <a:t>Surabaya: 9,5 millones de habitantes</a:t>
            </a:r>
          </a:p>
          <a:p>
            <a:r>
              <a:rPr lang="es-ES_tradnl" sz="2800" dirty="0">
                <a:solidFill>
                  <a:schemeClr val="accent3">
                    <a:lumMod val="40000"/>
                    <a:lumOff val="60000"/>
                  </a:schemeClr>
                </a:solidFill>
                <a:latin typeface="+mj-lt"/>
                <a:ea typeface="+mj-ea"/>
                <a:cs typeface="+mj-cs"/>
              </a:rPr>
              <a:t>Agua de empresas públicas: US$0,25 m</a:t>
            </a:r>
            <a:r>
              <a:rPr lang="es-ES_tradnl" sz="2800" baseline="30000" dirty="0">
                <a:solidFill>
                  <a:schemeClr val="accent3">
                    <a:lumMod val="40000"/>
                    <a:lumOff val="60000"/>
                  </a:schemeClr>
                </a:solidFill>
                <a:latin typeface="+mj-lt"/>
                <a:ea typeface="+mj-ea"/>
                <a:cs typeface="+mj-cs"/>
              </a:rPr>
              <a:t>3</a:t>
            </a:r>
            <a:r>
              <a:rPr lang="es-ES_tradnl" sz="2800" dirty="0">
                <a:solidFill>
                  <a:schemeClr val="accent3">
                    <a:lumMod val="40000"/>
                    <a:lumOff val="60000"/>
                  </a:schemeClr>
                </a:solidFill>
                <a:latin typeface="+mj-lt"/>
                <a:ea typeface="+mj-ea"/>
                <a:cs typeface="+mj-cs"/>
              </a:rPr>
              <a:t> </a:t>
            </a:r>
          </a:p>
          <a:p>
            <a:r>
              <a:rPr lang="es-ES_tradnl" sz="2800" dirty="0">
                <a:solidFill>
                  <a:schemeClr val="accent3">
                    <a:lumMod val="40000"/>
                    <a:lumOff val="60000"/>
                  </a:schemeClr>
                </a:solidFill>
                <a:latin typeface="+mj-lt"/>
                <a:ea typeface="+mj-ea"/>
                <a:cs typeface="+mj-cs"/>
              </a:rPr>
              <a:t>Agua de empresas privadas: US$2,70 m</a:t>
            </a:r>
            <a:r>
              <a:rPr lang="es-ES_tradnl" sz="2800" baseline="30000" dirty="0">
                <a:solidFill>
                  <a:schemeClr val="accent3">
                    <a:lumMod val="40000"/>
                    <a:lumOff val="60000"/>
                  </a:schemeClr>
                </a:solidFill>
                <a:latin typeface="+mj-lt"/>
                <a:ea typeface="+mj-ea"/>
                <a:cs typeface="+mj-cs"/>
              </a:rPr>
              <a:t>3</a:t>
            </a:r>
            <a:r>
              <a:rPr lang="es-ES_tradnl" sz="2800" dirty="0">
                <a:solidFill>
                  <a:schemeClr val="accent3">
                    <a:lumMod val="40000"/>
                    <a:lumOff val="60000"/>
                  </a:schemeClr>
                </a:solidFill>
                <a:latin typeface="+mj-lt"/>
                <a:ea typeface="+mj-ea"/>
                <a:cs typeface="+mj-cs"/>
              </a:rPr>
              <a:t> </a:t>
            </a:r>
          </a:p>
        </p:txBody>
      </p:sp>
      <p:sp>
        <p:nvSpPr>
          <p:cNvPr id="3" name="Oval 2">
            <a:extLst>
              <a:ext uri="{FF2B5EF4-FFF2-40B4-BE49-F238E27FC236}">
                <a16:creationId xmlns:a16="http://schemas.microsoft.com/office/drawing/2014/main" id="{2589A890-46F5-9106-D86A-FE6731539EAA}"/>
              </a:ext>
            </a:extLst>
          </p:cNvPr>
          <p:cNvSpPr/>
          <p:nvPr/>
        </p:nvSpPr>
        <p:spPr>
          <a:xfrm>
            <a:off x="3346748" y="272985"/>
            <a:ext cx="1433159" cy="1437925"/>
          </a:xfrm>
          <a:prstGeom prst="ellipse">
            <a:avLst/>
          </a:prstGeom>
          <a:solidFill>
            <a:srgbClr val="174781"/>
          </a:solidFill>
          <a:ln w="76200">
            <a:solidFill>
              <a:srgbClr val="174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 name="Rectangle 3">
            <a:extLst>
              <a:ext uri="{FF2B5EF4-FFF2-40B4-BE49-F238E27FC236}">
                <a16:creationId xmlns:a16="http://schemas.microsoft.com/office/drawing/2014/main" id="{8FDB3BBB-D516-878F-9047-5C9A379E2342}"/>
              </a:ext>
            </a:extLst>
          </p:cNvPr>
          <p:cNvSpPr/>
          <p:nvPr/>
        </p:nvSpPr>
        <p:spPr>
          <a:xfrm>
            <a:off x="859149" y="248880"/>
            <a:ext cx="3204178" cy="1501222"/>
          </a:xfrm>
          <a:prstGeom prst="rect">
            <a:avLst/>
          </a:prstGeom>
          <a:solidFill>
            <a:srgbClr val="1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Oval 4">
            <a:extLst>
              <a:ext uri="{FF2B5EF4-FFF2-40B4-BE49-F238E27FC236}">
                <a16:creationId xmlns:a16="http://schemas.microsoft.com/office/drawing/2014/main" id="{510BD061-DC1A-67E7-5855-277D2B6D5B57}"/>
              </a:ext>
            </a:extLst>
          </p:cNvPr>
          <p:cNvSpPr/>
          <p:nvPr/>
        </p:nvSpPr>
        <p:spPr>
          <a:xfrm>
            <a:off x="3368518"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Oval 9">
            <a:extLst>
              <a:ext uri="{FF2B5EF4-FFF2-40B4-BE49-F238E27FC236}">
                <a16:creationId xmlns:a16="http://schemas.microsoft.com/office/drawing/2014/main" id="{5332DF62-2E1E-A666-FC17-8AD408343E2B}"/>
              </a:ext>
            </a:extLst>
          </p:cNvPr>
          <p:cNvSpPr/>
          <p:nvPr/>
        </p:nvSpPr>
        <p:spPr>
          <a:xfrm>
            <a:off x="195598" y="244848"/>
            <a:ext cx="1549411" cy="1501222"/>
          </a:xfrm>
          <a:prstGeom prst="ellipse">
            <a:avLst/>
          </a:prstGeom>
          <a:solidFill>
            <a:srgbClr val="1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8" name="Título 1">
            <a:extLst>
              <a:ext uri="{FF2B5EF4-FFF2-40B4-BE49-F238E27FC236}">
                <a16:creationId xmlns:a16="http://schemas.microsoft.com/office/drawing/2014/main" id="{61B3878F-422B-AEC5-1B21-4DA6791ABDD8}"/>
              </a:ext>
            </a:extLst>
          </p:cNvPr>
          <p:cNvSpPr txBox="1">
            <a:spLocks/>
          </p:cNvSpPr>
          <p:nvPr/>
        </p:nvSpPr>
        <p:spPr>
          <a:xfrm>
            <a:off x="-1044095" y="472957"/>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dirty="0">
                <a:solidFill>
                  <a:schemeClr val="accent3">
                    <a:lumMod val="40000"/>
                    <a:lumOff val="60000"/>
                  </a:schemeClr>
                </a:solidFill>
              </a:rPr>
              <a:t>Infraestructura</a:t>
            </a:r>
          </a:p>
          <a:p>
            <a:endParaRPr lang="en-US" sz="4800" dirty="0">
              <a:solidFill>
                <a:schemeClr val="accent3">
                  <a:lumMod val="40000"/>
                  <a:lumOff val="60000"/>
                </a:schemeClr>
              </a:solidFill>
            </a:endParaRPr>
          </a:p>
        </p:txBody>
      </p:sp>
      <p:sp>
        <p:nvSpPr>
          <p:cNvPr id="11" name="Título 1">
            <a:extLst>
              <a:ext uri="{FF2B5EF4-FFF2-40B4-BE49-F238E27FC236}">
                <a16:creationId xmlns:a16="http://schemas.microsoft.com/office/drawing/2014/main" id="{98558129-3A5B-591A-FA41-114AA3935F22}"/>
              </a:ext>
            </a:extLst>
          </p:cNvPr>
          <p:cNvSpPr txBox="1">
            <a:spLocks/>
          </p:cNvSpPr>
          <p:nvPr/>
        </p:nvSpPr>
        <p:spPr>
          <a:xfrm>
            <a:off x="3645761" y="215683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Indonesia</a:t>
            </a:r>
          </a:p>
        </p:txBody>
      </p:sp>
      <p:pic>
        <p:nvPicPr>
          <p:cNvPr id="8" name="Picture 2" descr="Faucet icon button logo symbol concept Royalty Free Vector">
            <a:extLst>
              <a:ext uri="{FF2B5EF4-FFF2-40B4-BE49-F238E27FC236}">
                <a16:creationId xmlns:a16="http://schemas.microsoft.com/office/drawing/2014/main" id="{AB837415-B8E2-F23A-4CB2-B8466C2C76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34" t="14760" r="15602" b="21913"/>
          <a:stretch/>
        </p:blipFill>
        <p:spPr bwMode="auto">
          <a:xfrm>
            <a:off x="3437411" y="374063"/>
            <a:ext cx="1216008" cy="1222896"/>
          </a:xfrm>
          <a:prstGeom prst="ellipse">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id="{2BBFCD79-036F-9492-8AC6-8D218BF2A405}"/>
              </a:ext>
            </a:extLst>
          </p:cNvPr>
          <p:cNvSpPr txBox="1">
            <a:spLocks/>
          </p:cNvSpPr>
          <p:nvPr/>
        </p:nvSpPr>
        <p:spPr>
          <a:xfrm>
            <a:off x="-989779" y="843434"/>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dirty="0">
                <a:solidFill>
                  <a:schemeClr val="accent3">
                    <a:lumMod val="40000"/>
                    <a:lumOff val="60000"/>
                  </a:schemeClr>
                </a:solidFill>
              </a:rPr>
              <a:t>de agua potable</a:t>
            </a:r>
          </a:p>
          <a:p>
            <a:endParaRPr lang="en-US" sz="4800" dirty="0">
              <a:solidFill>
                <a:schemeClr val="accent3">
                  <a:lumMod val="40000"/>
                  <a:lumOff val="60000"/>
                </a:schemeClr>
              </a:solidFill>
            </a:endParaRPr>
          </a:p>
        </p:txBody>
      </p:sp>
      <p:pic>
        <p:nvPicPr>
          <p:cNvPr id="16386" name="Picture 2" descr="Indonesia Flat Rounded National Flag Icon Vector 4712179 Vector Art at  Vecteezy">
            <a:extLst>
              <a:ext uri="{FF2B5EF4-FFF2-40B4-BE49-F238E27FC236}">
                <a16:creationId xmlns:a16="http://schemas.microsoft.com/office/drawing/2014/main" id="{D843F6B9-3F5B-CCFB-B012-7AE8F8157F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40" t="7522" r="8402" b="7441"/>
          <a:stretch/>
        </p:blipFill>
        <p:spPr bwMode="auto">
          <a:xfrm>
            <a:off x="3768428" y="2219509"/>
            <a:ext cx="833257" cy="852077"/>
          </a:xfrm>
          <a:prstGeom prst="ellipse">
            <a:avLst/>
          </a:prstGeom>
          <a:noFill/>
          <a:extLst>
            <a:ext uri="{909E8E84-426E-40DD-AFC4-6F175D3DCCD1}">
              <a14:hiddenFill xmlns:a14="http://schemas.microsoft.com/office/drawing/2010/main">
                <a:solidFill>
                  <a:srgbClr val="FFFFFF"/>
                </a:solidFill>
              </a14:hiddenFill>
            </a:ext>
          </a:extLst>
        </p:spPr>
      </p:pic>
      <p:pic>
        <p:nvPicPr>
          <p:cNvPr id="16388" name="Picture 4" descr="DUPC2 Deliverable Enabling the assessment of alternative water supply  systems to promote urban water security in the Global Sout">
            <a:extLst>
              <a:ext uri="{FF2B5EF4-FFF2-40B4-BE49-F238E27FC236}">
                <a16:creationId xmlns:a16="http://schemas.microsoft.com/office/drawing/2014/main" id="{48EDAC23-1B3C-5D39-2E34-8DDA96DB5F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190"/>
          <a:stretch/>
        </p:blipFill>
        <p:spPr bwMode="auto">
          <a:xfrm flipH="1">
            <a:off x="28677" y="3301902"/>
            <a:ext cx="4434840" cy="23678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7B73409-BB2A-8A40-A0EA-F680D88C7D93}"/>
              </a:ext>
            </a:extLst>
          </p:cNvPr>
          <p:cNvSpPr txBox="1"/>
          <p:nvPr/>
        </p:nvSpPr>
        <p:spPr>
          <a:xfrm>
            <a:off x="5094512" y="4629571"/>
            <a:ext cx="7050955" cy="1384995"/>
          </a:xfrm>
          <a:prstGeom prst="rect">
            <a:avLst/>
          </a:prstGeom>
          <a:noFill/>
        </p:spPr>
        <p:txBody>
          <a:bodyPr wrap="square" rtlCol="0">
            <a:spAutoFit/>
          </a:bodyPr>
          <a:lstStyle/>
          <a:p>
            <a:r>
              <a:rPr lang="es-ES_tradnl" sz="2800" dirty="0">
                <a:solidFill>
                  <a:schemeClr val="accent3">
                    <a:lumMod val="40000"/>
                    <a:lumOff val="60000"/>
                  </a:schemeClr>
                </a:solidFill>
                <a:latin typeface="+mj-lt"/>
                <a:ea typeface="+mj-ea"/>
                <a:cs typeface="+mj-cs"/>
              </a:rPr>
              <a:t>Proyecto: 93 kms de cañerías</a:t>
            </a:r>
          </a:p>
          <a:p>
            <a:r>
              <a:rPr lang="es-ES_tradnl" sz="2800" dirty="0">
                <a:solidFill>
                  <a:schemeClr val="accent3">
                    <a:lumMod val="40000"/>
                    <a:lumOff val="60000"/>
                  </a:schemeClr>
                </a:solidFill>
                <a:latin typeface="+mj-lt"/>
                <a:ea typeface="+mj-ea"/>
                <a:cs typeface="+mj-cs"/>
              </a:rPr>
              <a:t>		        1,3 millones de beneficiados</a:t>
            </a:r>
          </a:p>
          <a:p>
            <a:r>
              <a:rPr lang="es-ES_tradnl" sz="2800" dirty="0">
                <a:solidFill>
                  <a:schemeClr val="accent3">
                    <a:lumMod val="40000"/>
                    <a:lumOff val="60000"/>
                  </a:schemeClr>
                </a:solidFill>
                <a:latin typeface="+mj-lt"/>
                <a:ea typeface="+mj-ea"/>
                <a:cs typeface="+mj-cs"/>
              </a:rPr>
              <a:t>			 US$143 millones de costo total</a:t>
            </a:r>
          </a:p>
        </p:txBody>
      </p:sp>
    </p:spTree>
    <p:extLst>
      <p:ext uri="{BB962C8B-B14F-4D97-AF65-F5344CB8AC3E}">
        <p14:creationId xmlns:p14="http://schemas.microsoft.com/office/powerpoint/2010/main" val="24577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3273B1F-DBC6-EF1B-A905-04463F10F956}"/>
              </a:ext>
            </a:extLst>
          </p:cNvPr>
          <p:cNvSpPr txBox="1">
            <a:spLocks/>
          </p:cNvSpPr>
          <p:nvPr/>
        </p:nvSpPr>
        <p:spPr>
          <a:xfrm>
            <a:off x="3493361" y="200443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endParaRPr lang="en-US" sz="4800" dirty="0">
              <a:solidFill>
                <a:schemeClr val="accent3">
                  <a:lumMod val="40000"/>
                  <a:lumOff val="60000"/>
                </a:schemeClr>
              </a:solidFill>
            </a:endParaRPr>
          </a:p>
        </p:txBody>
      </p:sp>
      <p:sp>
        <p:nvSpPr>
          <p:cNvPr id="7" name="TextBox 6">
            <a:extLst>
              <a:ext uri="{FF2B5EF4-FFF2-40B4-BE49-F238E27FC236}">
                <a16:creationId xmlns:a16="http://schemas.microsoft.com/office/drawing/2014/main" id="{B6B79378-833A-E903-6245-72BDB69DCDC7}"/>
              </a:ext>
            </a:extLst>
          </p:cNvPr>
          <p:cNvSpPr txBox="1"/>
          <p:nvPr/>
        </p:nvSpPr>
        <p:spPr>
          <a:xfrm>
            <a:off x="5094513" y="3007356"/>
            <a:ext cx="7050955" cy="2246769"/>
          </a:xfrm>
          <a:prstGeom prst="rect">
            <a:avLst/>
          </a:prstGeom>
          <a:noFill/>
        </p:spPr>
        <p:txBody>
          <a:bodyPr wrap="square" rtlCol="0">
            <a:spAutoFit/>
          </a:bodyPr>
          <a:lstStyle/>
          <a:p>
            <a:r>
              <a:rPr lang="es-ES_tradnl" sz="2800" dirty="0">
                <a:solidFill>
                  <a:schemeClr val="accent3">
                    <a:lumMod val="40000"/>
                    <a:lumOff val="60000"/>
                  </a:schemeClr>
                </a:solidFill>
                <a:latin typeface="+mj-lt"/>
                <a:ea typeface="+mj-ea"/>
                <a:cs typeface="+mj-cs"/>
              </a:rPr>
              <a:t>Licitación: </a:t>
            </a:r>
          </a:p>
          <a:p>
            <a:pPr marL="457200" indent="-457200">
              <a:buFont typeface="Arial" panose="020B0604020202020204" pitchFamily="34" charset="0"/>
              <a:buChar char="•"/>
            </a:pPr>
            <a:r>
              <a:rPr lang="es-ES_tradnl" sz="2800" dirty="0">
                <a:solidFill>
                  <a:schemeClr val="accent3">
                    <a:lumMod val="40000"/>
                    <a:lumOff val="60000"/>
                  </a:schemeClr>
                </a:solidFill>
                <a:latin typeface="+mj-lt"/>
                <a:ea typeface="+mj-ea"/>
                <a:cs typeface="+mj-cs"/>
              </a:rPr>
              <a:t>Trabajo conjunto de gobierno central, regional y local, más bancos y privados</a:t>
            </a:r>
          </a:p>
          <a:p>
            <a:pPr marL="457200" indent="-457200">
              <a:buFont typeface="Arial" panose="020B0604020202020204" pitchFamily="34" charset="0"/>
              <a:buChar char="•"/>
            </a:pPr>
            <a:r>
              <a:rPr lang="es-ES_tradnl" sz="2800" dirty="0">
                <a:solidFill>
                  <a:schemeClr val="accent3">
                    <a:lumMod val="40000"/>
                    <a:lumOff val="60000"/>
                  </a:schemeClr>
                </a:solidFill>
                <a:latin typeface="+mj-lt"/>
                <a:ea typeface="+mj-ea"/>
                <a:cs typeface="+mj-cs"/>
              </a:rPr>
              <a:t>Gobierno financió US$52 millones</a:t>
            </a:r>
          </a:p>
          <a:p>
            <a:pPr marL="457200" indent="-457200">
              <a:buFont typeface="Arial" panose="020B0604020202020204" pitchFamily="34" charset="0"/>
              <a:buChar char="•"/>
            </a:pPr>
            <a:r>
              <a:rPr lang="es-ES_tradnl" sz="2800" dirty="0">
                <a:solidFill>
                  <a:schemeClr val="accent3">
                    <a:lumMod val="40000"/>
                    <a:lumOff val="60000"/>
                  </a:schemeClr>
                </a:solidFill>
                <a:latin typeface="+mj-lt"/>
                <a:ea typeface="+mj-ea"/>
                <a:cs typeface="+mj-cs"/>
              </a:rPr>
              <a:t>Precio final del agua: US$0,50 m</a:t>
            </a:r>
            <a:r>
              <a:rPr lang="es-ES_tradnl" sz="2800" baseline="30000" dirty="0">
                <a:solidFill>
                  <a:schemeClr val="accent3">
                    <a:lumMod val="40000"/>
                    <a:lumOff val="60000"/>
                  </a:schemeClr>
                </a:solidFill>
                <a:latin typeface="+mj-lt"/>
                <a:ea typeface="+mj-ea"/>
                <a:cs typeface="+mj-cs"/>
              </a:rPr>
              <a:t>3</a:t>
            </a:r>
            <a:r>
              <a:rPr lang="es-ES_tradnl" sz="2800" dirty="0">
                <a:solidFill>
                  <a:schemeClr val="accent3">
                    <a:lumMod val="40000"/>
                    <a:lumOff val="60000"/>
                  </a:schemeClr>
                </a:solidFill>
                <a:latin typeface="+mj-lt"/>
                <a:ea typeface="+mj-ea"/>
                <a:cs typeface="+mj-cs"/>
              </a:rPr>
              <a:t> </a:t>
            </a:r>
          </a:p>
        </p:txBody>
      </p:sp>
      <p:sp>
        <p:nvSpPr>
          <p:cNvPr id="3" name="Oval 2">
            <a:extLst>
              <a:ext uri="{FF2B5EF4-FFF2-40B4-BE49-F238E27FC236}">
                <a16:creationId xmlns:a16="http://schemas.microsoft.com/office/drawing/2014/main" id="{2589A890-46F5-9106-D86A-FE6731539EAA}"/>
              </a:ext>
            </a:extLst>
          </p:cNvPr>
          <p:cNvSpPr/>
          <p:nvPr/>
        </p:nvSpPr>
        <p:spPr>
          <a:xfrm>
            <a:off x="3346748" y="272985"/>
            <a:ext cx="1433159" cy="1437925"/>
          </a:xfrm>
          <a:prstGeom prst="ellipse">
            <a:avLst/>
          </a:prstGeom>
          <a:solidFill>
            <a:srgbClr val="174781"/>
          </a:solidFill>
          <a:ln w="76200">
            <a:solidFill>
              <a:srgbClr val="174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 name="Rectangle 3">
            <a:extLst>
              <a:ext uri="{FF2B5EF4-FFF2-40B4-BE49-F238E27FC236}">
                <a16:creationId xmlns:a16="http://schemas.microsoft.com/office/drawing/2014/main" id="{8FDB3BBB-D516-878F-9047-5C9A379E2342}"/>
              </a:ext>
            </a:extLst>
          </p:cNvPr>
          <p:cNvSpPr/>
          <p:nvPr/>
        </p:nvSpPr>
        <p:spPr>
          <a:xfrm>
            <a:off x="859149" y="248880"/>
            <a:ext cx="3204178" cy="1501222"/>
          </a:xfrm>
          <a:prstGeom prst="rect">
            <a:avLst/>
          </a:prstGeom>
          <a:solidFill>
            <a:srgbClr val="1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Oval 4">
            <a:extLst>
              <a:ext uri="{FF2B5EF4-FFF2-40B4-BE49-F238E27FC236}">
                <a16:creationId xmlns:a16="http://schemas.microsoft.com/office/drawing/2014/main" id="{510BD061-DC1A-67E7-5855-277D2B6D5B57}"/>
              </a:ext>
            </a:extLst>
          </p:cNvPr>
          <p:cNvSpPr/>
          <p:nvPr/>
        </p:nvSpPr>
        <p:spPr>
          <a:xfrm>
            <a:off x="3368518"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Oval 9">
            <a:extLst>
              <a:ext uri="{FF2B5EF4-FFF2-40B4-BE49-F238E27FC236}">
                <a16:creationId xmlns:a16="http://schemas.microsoft.com/office/drawing/2014/main" id="{5332DF62-2E1E-A666-FC17-8AD408343E2B}"/>
              </a:ext>
            </a:extLst>
          </p:cNvPr>
          <p:cNvSpPr/>
          <p:nvPr/>
        </p:nvSpPr>
        <p:spPr>
          <a:xfrm>
            <a:off x="195598" y="244848"/>
            <a:ext cx="1549411" cy="1501222"/>
          </a:xfrm>
          <a:prstGeom prst="ellipse">
            <a:avLst/>
          </a:prstGeom>
          <a:solidFill>
            <a:srgbClr val="1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8" name="Título 1">
            <a:extLst>
              <a:ext uri="{FF2B5EF4-FFF2-40B4-BE49-F238E27FC236}">
                <a16:creationId xmlns:a16="http://schemas.microsoft.com/office/drawing/2014/main" id="{61B3878F-422B-AEC5-1B21-4DA6791ABDD8}"/>
              </a:ext>
            </a:extLst>
          </p:cNvPr>
          <p:cNvSpPr txBox="1">
            <a:spLocks/>
          </p:cNvSpPr>
          <p:nvPr/>
        </p:nvSpPr>
        <p:spPr>
          <a:xfrm>
            <a:off x="-1044095" y="472957"/>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dirty="0">
                <a:solidFill>
                  <a:schemeClr val="accent3">
                    <a:lumMod val="40000"/>
                    <a:lumOff val="60000"/>
                  </a:schemeClr>
                </a:solidFill>
              </a:rPr>
              <a:t>Infraestructura</a:t>
            </a:r>
          </a:p>
          <a:p>
            <a:endParaRPr lang="en-US" sz="4800" dirty="0">
              <a:solidFill>
                <a:schemeClr val="accent3">
                  <a:lumMod val="40000"/>
                  <a:lumOff val="60000"/>
                </a:schemeClr>
              </a:solidFill>
            </a:endParaRPr>
          </a:p>
        </p:txBody>
      </p:sp>
      <p:sp>
        <p:nvSpPr>
          <p:cNvPr id="11" name="Título 1">
            <a:extLst>
              <a:ext uri="{FF2B5EF4-FFF2-40B4-BE49-F238E27FC236}">
                <a16:creationId xmlns:a16="http://schemas.microsoft.com/office/drawing/2014/main" id="{98558129-3A5B-591A-FA41-114AA3935F22}"/>
              </a:ext>
            </a:extLst>
          </p:cNvPr>
          <p:cNvSpPr txBox="1">
            <a:spLocks/>
          </p:cNvSpPr>
          <p:nvPr/>
        </p:nvSpPr>
        <p:spPr>
          <a:xfrm>
            <a:off x="3645761" y="215683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Indonesia</a:t>
            </a:r>
          </a:p>
        </p:txBody>
      </p:sp>
      <p:pic>
        <p:nvPicPr>
          <p:cNvPr id="8" name="Picture 2" descr="Faucet icon button logo symbol concept Royalty Free Vector">
            <a:extLst>
              <a:ext uri="{FF2B5EF4-FFF2-40B4-BE49-F238E27FC236}">
                <a16:creationId xmlns:a16="http://schemas.microsoft.com/office/drawing/2014/main" id="{AB837415-B8E2-F23A-4CB2-B8466C2C76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34" t="14760" r="15602" b="21913"/>
          <a:stretch/>
        </p:blipFill>
        <p:spPr bwMode="auto">
          <a:xfrm>
            <a:off x="3437411" y="374063"/>
            <a:ext cx="1216008" cy="1222896"/>
          </a:xfrm>
          <a:prstGeom prst="ellipse">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id="{2BBFCD79-036F-9492-8AC6-8D218BF2A405}"/>
              </a:ext>
            </a:extLst>
          </p:cNvPr>
          <p:cNvSpPr txBox="1">
            <a:spLocks/>
          </p:cNvSpPr>
          <p:nvPr/>
        </p:nvSpPr>
        <p:spPr>
          <a:xfrm>
            <a:off x="-989779" y="843434"/>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dirty="0">
                <a:solidFill>
                  <a:schemeClr val="accent3">
                    <a:lumMod val="40000"/>
                    <a:lumOff val="60000"/>
                  </a:schemeClr>
                </a:solidFill>
              </a:rPr>
              <a:t>de agua potable</a:t>
            </a:r>
          </a:p>
          <a:p>
            <a:endParaRPr lang="en-US" sz="4800" dirty="0">
              <a:solidFill>
                <a:schemeClr val="accent3">
                  <a:lumMod val="40000"/>
                  <a:lumOff val="60000"/>
                </a:schemeClr>
              </a:solidFill>
            </a:endParaRPr>
          </a:p>
        </p:txBody>
      </p:sp>
      <p:pic>
        <p:nvPicPr>
          <p:cNvPr id="16386" name="Picture 2" descr="Indonesia Flat Rounded National Flag Icon Vector 4712179 Vector Art at  Vecteezy">
            <a:extLst>
              <a:ext uri="{FF2B5EF4-FFF2-40B4-BE49-F238E27FC236}">
                <a16:creationId xmlns:a16="http://schemas.microsoft.com/office/drawing/2014/main" id="{D843F6B9-3F5B-CCFB-B012-7AE8F8157F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40" t="7522" r="8402" b="7441"/>
          <a:stretch/>
        </p:blipFill>
        <p:spPr bwMode="auto">
          <a:xfrm>
            <a:off x="3768428" y="2219509"/>
            <a:ext cx="833257" cy="852077"/>
          </a:xfrm>
          <a:prstGeom prst="ellipse">
            <a:avLst/>
          </a:prstGeom>
          <a:noFill/>
          <a:extLst>
            <a:ext uri="{909E8E84-426E-40DD-AFC4-6F175D3DCCD1}">
              <a14:hiddenFill xmlns:a14="http://schemas.microsoft.com/office/drawing/2010/main">
                <a:solidFill>
                  <a:srgbClr val="FFFFFF"/>
                </a:solidFill>
              </a14:hiddenFill>
            </a:ext>
          </a:extLst>
        </p:spPr>
      </p:pic>
      <p:pic>
        <p:nvPicPr>
          <p:cNvPr id="16388" name="Picture 4" descr="DUPC2 Deliverable Enabling the assessment of alternative water supply  systems to promote urban water security in the Global Sout">
            <a:extLst>
              <a:ext uri="{FF2B5EF4-FFF2-40B4-BE49-F238E27FC236}">
                <a16:creationId xmlns:a16="http://schemas.microsoft.com/office/drawing/2014/main" id="{48EDAC23-1B3C-5D39-2E34-8DDA96DB5F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190"/>
          <a:stretch/>
        </p:blipFill>
        <p:spPr bwMode="auto">
          <a:xfrm flipH="1">
            <a:off x="28677" y="3301902"/>
            <a:ext cx="4434840" cy="2367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34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3273B1F-DBC6-EF1B-A905-04463F10F956}"/>
              </a:ext>
            </a:extLst>
          </p:cNvPr>
          <p:cNvSpPr txBox="1">
            <a:spLocks/>
          </p:cNvSpPr>
          <p:nvPr/>
        </p:nvSpPr>
        <p:spPr>
          <a:xfrm>
            <a:off x="3493361" y="200443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endParaRPr lang="en-US" sz="4800" dirty="0">
              <a:solidFill>
                <a:schemeClr val="accent3">
                  <a:lumMod val="40000"/>
                  <a:lumOff val="60000"/>
                </a:schemeClr>
              </a:solidFill>
            </a:endParaRPr>
          </a:p>
        </p:txBody>
      </p:sp>
      <p:sp>
        <p:nvSpPr>
          <p:cNvPr id="3" name="Oval 2">
            <a:extLst>
              <a:ext uri="{FF2B5EF4-FFF2-40B4-BE49-F238E27FC236}">
                <a16:creationId xmlns:a16="http://schemas.microsoft.com/office/drawing/2014/main" id="{2589A890-46F5-9106-D86A-FE6731539EAA}"/>
              </a:ext>
            </a:extLst>
          </p:cNvPr>
          <p:cNvSpPr/>
          <p:nvPr/>
        </p:nvSpPr>
        <p:spPr>
          <a:xfrm>
            <a:off x="3346748" y="272985"/>
            <a:ext cx="1433159" cy="1437925"/>
          </a:xfrm>
          <a:prstGeom prst="ellipse">
            <a:avLst/>
          </a:prstGeom>
          <a:solidFill>
            <a:srgbClr val="174781"/>
          </a:solidFill>
          <a:ln w="76200">
            <a:solidFill>
              <a:srgbClr val="174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 name="Rectangle 3">
            <a:extLst>
              <a:ext uri="{FF2B5EF4-FFF2-40B4-BE49-F238E27FC236}">
                <a16:creationId xmlns:a16="http://schemas.microsoft.com/office/drawing/2014/main" id="{8FDB3BBB-D516-878F-9047-5C9A379E2342}"/>
              </a:ext>
            </a:extLst>
          </p:cNvPr>
          <p:cNvSpPr/>
          <p:nvPr/>
        </p:nvSpPr>
        <p:spPr>
          <a:xfrm>
            <a:off x="859149" y="248880"/>
            <a:ext cx="3204178" cy="1501222"/>
          </a:xfrm>
          <a:prstGeom prst="rect">
            <a:avLst/>
          </a:prstGeom>
          <a:solidFill>
            <a:srgbClr val="1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Oval 4">
            <a:extLst>
              <a:ext uri="{FF2B5EF4-FFF2-40B4-BE49-F238E27FC236}">
                <a16:creationId xmlns:a16="http://schemas.microsoft.com/office/drawing/2014/main" id="{510BD061-DC1A-67E7-5855-277D2B6D5B57}"/>
              </a:ext>
            </a:extLst>
          </p:cNvPr>
          <p:cNvSpPr/>
          <p:nvPr/>
        </p:nvSpPr>
        <p:spPr>
          <a:xfrm>
            <a:off x="3368518"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Oval 9">
            <a:extLst>
              <a:ext uri="{FF2B5EF4-FFF2-40B4-BE49-F238E27FC236}">
                <a16:creationId xmlns:a16="http://schemas.microsoft.com/office/drawing/2014/main" id="{5332DF62-2E1E-A666-FC17-8AD408343E2B}"/>
              </a:ext>
            </a:extLst>
          </p:cNvPr>
          <p:cNvSpPr/>
          <p:nvPr/>
        </p:nvSpPr>
        <p:spPr>
          <a:xfrm>
            <a:off x="195598" y="244848"/>
            <a:ext cx="1549411" cy="1501222"/>
          </a:xfrm>
          <a:prstGeom prst="ellipse">
            <a:avLst/>
          </a:prstGeom>
          <a:solidFill>
            <a:srgbClr val="1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8" name="Título 1">
            <a:extLst>
              <a:ext uri="{FF2B5EF4-FFF2-40B4-BE49-F238E27FC236}">
                <a16:creationId xmlns:a16="http://schemas.microsoft.com/office/drawing/2014/main" id="{61B3878F-422B-AEC5-1B21-4DA6791ABDD8}"/>
              </a:ext>
            </a:extLst>
          </p:cNvPr>
          <p:cNvSpPr txBox="1">
            <a:spLocks/>
          </p:cNvSpPr>
          <p:nvPr/>
        </p:nvSpPr>
        <p:spPr>
          <a:xfrm>
            <a:off x="-1044095" y="472957"/>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dirty="0">
                <a:solidFill>
                  <a:schemeClr val="accent3">
                    <a:lumMod val="40000"/>
                    <a:lumOff val="60000"/>
                  </a:schemeClr>
                </a:solidFill>
              </a:rPr>
              <a:t>Infraestructura</a:t>
            </a:r>
          </a:p>
          <a:p>
            <a:endParaRPr lang="en-US" sz="4800" dirty="0">
              <a:solidFill>
                <a:schemeClr val="accent3">
                  <a:lumMod val="40000"/>
                  <a:lumOff val="60000"/>
                </a:schemeClr>
              </a:solidFill>
            </a:endParaRPr>
          </a:p>
        </p:txBody>
      </p:sp>
      <p:pic>
        <p:nvPicPr>
          <p:cNvPr id="8" name="Picture 2" descr="Faucet icon button logo symbol concept Royalty Free Vector">
            <a:extLst>
              <a:ext uri="{FF2B5EF4-FFF2-40B4-BE49-F238E27FC236}">
                <a16:creationId xmlns:a16="http://schemas.microsoft.com/office/drawing/2014/main" id="{AB837415-B8E2-F23A-4CB2-B8466C2C76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34" t="14760" r="15602" b="21913"/>
          <a:stretch/>
        </p:blipFill>
        <p:spPr bwMode="auto">
          <a:xfrm>
            <a:off x="3437411" y="374063"/>
            <a:ext cx="1216008" cy="1222896"/>
          </a:xfrm>
          <a:prstGeom prst="ellipse">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id="{2BBFCD79-036F-9492-8AC6-8D218BF2A405}"/>
              </a:ext>
            </a:extLst>
          </p:cNvPr>
          <p:cNvSpPr txBox="1">
            <a:spLocks/>
          </p:cNvSpPr>
          <p:nvPr/>
        </p:nvSpPr>
        <p:spPr>
          <a:xfrm>
            <a:off x="-989779" y="843434"/>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dirty="0">
                <a:solidFill>
                  <a:schemeClr val="accent3">
                    <a:lumMod val="40000"/>
                    <a:lumOff val="60000"/>
                  </a:schemeClr>
                </a:solidFill>
              </a:rPr>
              <a:t>de agua potable</a:t>
            </a:r>
          </a:p>
          <a:p>
            <a:endParaRPr lang="en-US" sz="4800" dirty="0">
              <a:solidFill>
                <a:schemeClr val="accent3">
                  <a:lumMod val="40000"/>
                  <a:lumOff val="60000"/>
                </a:schemeClr>
              </a:solidFill>
            </a:endParaRPr>
          </a:p>
        </p:txBody>
      </p:sp>
      <p:pic>
        <p:nvPicPr>
          <p:cNvPr id="2" name="Picture 1" descr="2,185 Chile Flag Button Images, Stock Photos &amp; Vectors ...">
            <a:extLst>
              <a:ext uri="{FF2B5EF4-FFF2-40B4-BE49-F238E27FC236}">
                <a16:creationId xmlns:a16="http://schemas.microsoft.com/office/drawing/2014/main" id="{D11F587F-7D86-256D-420C-868460F4E701}"/>
              </a:ext>
            </a:extLst>
          </p:cNvPr>
          <p:cNvPicPr>
            <a:picLocks noChangeAspect="1"/>
          </p:cNvPicPr>
          <p:nvPr/>
        </p:nvPicPr>
        <p:blipFill rotWithShape="1">
          <a:blip r:embed="rId3">
            <a:extLst>
              <a:ext uri="{28A0092B-C50C-407E-A947-70E740481C1C}">
                <a14:useLocalDpi xmlns:a14="http://schemas.microsoft.com/office/drawing/2010/main" val="0"/>
              </a:ext>
            </a:extLst>
          </a:blip>
          <a:srcRect l="13511" t="13361" r="13911" b="19795"/>
          <a:stretch/>
        </p:blipFill>
        <p:spPr bwMode="auto">
          <a:xfrm>
            <a:off x="9347330" y="378571"/>
            <a:ext cx="1253399" cy="1242438"/>
          </a:xfrm>
          <a:prstGeom prst="ellipse">
            <a:avLst/>
          </a:prstGeom>
          <a:noFill/>
          <a:ln>
            <a:noFill/>
          </a:ln>
          <a:extLst>
            <a:ext uri="{53640926-AAD7-44D8-BBD7-CCE9431645EC}">
              <a14:shadowObscured xmlns:a14="http://schemas.microsoft.com/office/drawing/2010/main"/>
            </a:ext>
          </a:extLst>
        </p:spPr>
      </p:pic>
      <p:sp>
        <p:nvSpPr>
          <p:cNvPr id="9" name="Oval 8">
            <a:extLst>
              <a:ext uri="{FF2B5EF4-FFF2-40B4-BE49-F238E27FC236}">
                <a16:creationId xmlns:a16="http://schemas.microsoft.com/office/drawing/2014/main" id="{4F68D413-25B7-48CD-2CEB-C9A03770C9F9}"/>
              </a:ext>
            </a:extLst>
          </p:cNvPr>
          <p:cNvSpPr/>
          <p:nvPr/>
        </p:nvSpPr>
        <p:spPr>
          <a:xfrm>
            <a:off x="9202704" y="276676"/>
            <a:ext cx="1574609" cy="150122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Título 1">
            <a:extLst>
              <a:ext uri="{FF2B5EF4-FFF2-40B4-BE49-F238E27FC236}">
                <a16:creationId xmlns:a16="http://schemas.microsoft.com/office/drawing/2014/main" id="{ED61377D-1522-327D-E06D-480F11B366C7}"/>
              </a:ext>
            </a:extLst>
          </p:cNvPr>
          <p:cNvSpPr txBox="1">
            <a:spLocks/>
          </p:cNvSpPr>
          <p:nvPr/>
        </p:nvSpPr>
        <p:spPr>
          <a:xfrm>
            <a:off x="3758521" y="476900"/>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000" dirty="0">
                <a:solidFill>
                  <a:schemeClr val="tx1"/>
                </a:solidFill>
              </a:rPr>
              <a:t>Lección para Chile</a:t>
            </a:r>
            <a:endParaRPr lang="en-US" sz="4000" dirty="0">
              <a:solidFill>
                <a:schemeClr val="tx1"/>
              </a:solidFill>
            </a:endParaRPr>
          </a:p>
        </p:txBody>
      </p:sp>
      <p:sp>
        <p:nvSpPr>
          <p:cNvPr id="15" name="TextBox 14">
            <a:extLst>
              <a:ext uri="{FF2B5EF4-FFF2-40B4-BE49-F238E27FC236}">
                <a16:creationId xmlns:a16="http://schemas.microsoft.com/office/drawing/2014/main" id="{FFE1C79A-2A06-4753-A01A-802B0C081081}"/>
              </a:ext>
            </a:extLst>
          </p:cNvPr>
          <p:cNvSpPr txBox="1"/>
          <p:nvPr/>
        </p:nvSpPr>
        <p:spPr>
          <a:xfrm>
            <a:off x="2879547" y="1945924"/>
            <a:ext cx="7094482" cy="3539430"/>
          </a:xfrm>
          <a:prstGeom prst="rect">
            <a:avLst/>
          </a:prstGeom>
          <a:noFill/>
        </p:spPr>
        <p:txBody>
          <a:bodyPr wrap="square">
            <a:spAutoFit/>
          </a:bodyPr>
          <a:lstStyle/>
          <a:p>
            <a:r>
              <a:rPr lang="es-ES_tradnl" sz="2800" dirty="0">
                <a:solidFill>
                  <a:schemeClr val="accent3">
                    <a:lumMod val="40000"/>
                    <a:lumOff val="60000"/>
                  </a:schemeClr>
                </a:solidFill>
                <a:latin typeface="+mj-lt"/>
                <a:ea typeface="+mj-ea"/>
                <a:cs typeface="+mj-cs"/>
              </a:rPr>
              <a:t>i. Necesidad de coordinación entre autoridades de planificación y financiamiento a nivel central, gobiernos locales y entes privados de financiamiento y construcción. </a:t>
            </a:r>
          </a:p>
          <a:p>
            <a:r>
              <a:rPr lang="es-ES_tradnl" sz="2800" dirty="0">
                <a:solidFill>
                  <a:schemeClr val="accent3">
                    <a:lumMod val="40000"/>
                    <a:lumOff val="60000"/>
                  </a:schemeClr>
                </a:solidFill>
                <a:latin typeface="+mj-lt"/>
                <a:ea typeface="+mj-ea"/>
                <a:cs typeface="+mj-cs"/>
              </a:rPr>
              <a:t> </a:t>
            </a:r>
          </a:p>
          <a:p>
            <a:r>
              <a:rPr lang="es-ES_tradnl" sz="2800" dirty="0">
                <a:solidFill>
                  <a:schemeClr val="accent3">
                    <a:lumMod val="40000"/>
                    <a:lumOff val="60000"/>
                  </a:schemeClr>
                </a:solidFill>
                <a:latin typeface="+mj-lt"/>
                <a:ea typeface="+mj-ea"/>
                <a:cs typeface="+mj-cs"/>
              </a:rPr>
              <a:t>ii. Posible resistencia al modelo por “privatización” de las soluciones sociales y elemento de lucro</a:t>
            </a:r>
          </a:p>
        </p:txBody>
      </p:sp>
    </p:spTree>
    <p:extLst>
      <p:ext uri="{BB962C8B-B14F-4D97-AF65-F5344CB8AC3E}">
        <p14:creationId xmlns:p14="http://schemas.microsoft.com/office/powerpoint/2010/main" val="395366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Dibujo de una persona&#10;&#10;Descripción generada automáticamente con confianza baja">
            <a:extLst>
              <a:ext uri="{FF2B5EF4-FFF2-40B4-BE49-F238E27FC236}">
                <a16:creationId xmlns:a16="http://schemas.microsoft.com/office/drawing/2014/main" id="{B171F486-1676-CFB7-282C-4EF1A8DAFCB7}"/>
              </a:ext>
            </a:extLst>
          </p:cNvPr>
          <p:cNvPicPr>
            <a:picLocks noChangeAspect="1"/>
          </p:cNvPicPr>
          <p:nvPr/>
        </p:nvPicPr>
        <p:blipFill rotWithShape="1">
          <a:blip r:embed="rId2">
            <a:alphaModFix amt="12000"/>
            <a:grayscl/>
          </a:blip>
          <a:srcRect t="34176"/>
          <a:stretch/>
        </p:blipFill>
        <p:spPr>
          <a:xfrm>
            <a:off x="20" y="0"/>
            <a:ext cx="12191980" cy="6858000"/>
          </a:xfrm>
          <a:prstGeom prst="rect">
            <a:avLst/>
          </a:prstGeom>
          <a:effectLst>
            <a:reflection blurRad="38100" stA="55000" endPos="15000" dir="5400000" sy="-100000" algn="bl" rotWithShape="0"/>
          </a:effectLst>
        </p:spPr>
      </p:pic>
      <p:sp>
        <p:nvSpPr>
          <p:cNvPr id="11" name="Título 1">
            <a:extLst>
              <a:ext uri="{FF2B5EF4-FFF2-40B4-BE49-F238E27FC236}">
                <a16:creationId xmlns:a16="http://schemas.microsoft.com/office/drawing/2014/main" id="{DAE898BC-C39B-A944-064A-66427A36FD99}"/>
              </a:ext>
            </a:extLst>
          </p:cNvPr>
          <p:cNvSpPr>
            <a:spLocks noGrp="1"/>
          </p:cNvSpPr>
          <p:nvPr>
            <p:ph type="title"/>
          </p:nvPr>
        </p:nvSpPr>
        <p:spPr>
          <a:xfrm>
            <a:off x="469136" y="519988"/>
            <a:ext cx="9144000" cy="669833"/>
          </a:xfrm>
        </p:spPr>
        <p:txBody>
          <a:bodyPr vert="horz" wrap="none" lIns="91440" tIns="45720" rIns="91440" bIns="45720" rtlCol="0" anchor="t">
            <a:noAutofit/>
          </a:bodyPr>
          <a:lstStyle/>
          <a:p>
            <a:r>
              <a:rPr lang="es-ES" sz="4000" b="1" dirty="0">
                <a:solidFill>
                  <a:schemeClr val="accent3">
                    <a:lumMod val="40000"/>
                    <a:lumOff val="60000"/>
                  </a:schemeClr>
                </a:solidFill>
                <a:latin typeface="Corbel" panose="020B0503020204020204" pitchFamily="34" charset="0"/>
              </a:rPr>
              <a:t>2. Panorama Económico Asia Pacífico </a:t>
            </a:r>
            <a:br>
              <a:rPr lang="es-ES" sz="4000" b="1" dirty="0">
                <a:solidFill>
                  <a:schemeClr val="accent3">
                    <a:lumMod val="40000"/>
                    <a:lumOff val="60000"/>
                  </a:schemeClr>
                </a:solidFill>
                <a:latin typeface="Corbel" panose="020B0503020204020204" pitchFamily="34" charset="0"/>
              </a:rPr>
            </a:br>
            <a:br>
              <a:rPr lang="es-ES" sz="4000" b="1" dirty="0">
                <a:solidFill>
                  <a:schemeClr val="accent3">
                    <a:lumMod val="40000"/>
                    <a:lumOff val="60000"/>
                  </a:schemeClr>
                </a:solidFill>
                <a:latin typeface="Corbel" panose="020B0503020204020204" pitchFamily="34" charset="0"/>
              </a:rPr>
            </a:br>
            <a:endParaRPr lang="en-US" sz="4000" b="1"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endParaRPr>
          </a:p>
        </p:txBody>
      </p:sp>
      <p:sp>
        <p:nvSpPr>
          <p:cNvPr id="12" name="CuadroTexto 11">
            <a:extLst>
              <a:ext uri="{FF2B5EF4-FFF2-40B4-BE49-F238E27FC236}">
                <a16:creationId xmlns:a16="http://schemas.microsoft.com/office/drawing/2014/main" id="{90E2D126-64A7-F746-CA89-848996BD5064}"/>
              </a:ext>
            </a:extLst>
          </p:cNvPr>
          <p:cNvSpPr txBox="1"/>
          <p:nvPr/>
        </p:nvSpPr>
        <p:spPr>
          <a:xfrm>
            <a:off x="469136" y="1322268"/>
            <a:ext cx="11396030" cy="4462760"/>
          </a:xfrm>
          <a:prstGeom prst="rect">
            <a:avLst/>
          </a:prstGeom>
          <a:noFill/>
        </p:spPr>
        <p:txBody>
          <a:bodyPr wrap="square">
            <a:spAutoFit/>
          </a:bodyPr>
          <a:lstStyle/>
          <a:p>
            <a:pPr marL="285750" indent="-285750">
              <a:buFont typeface="Arial" panose="020B0604020202020204" pitchFamily="34" charset="0"/>
              <a:buChar char="•"/>
            </a:pPr>
            <a:r>
              <a:rPr lang="es-ES" sz="2200" dirty="0">
                <a:effectLst/>
                <a:latin typeface="Calibri" panose="020F0502020204030204" pitchFamily="34" charset="0"/>
                <a:ea typeface="Calibri" panose="020F0502020204030204" pitchFamily="34" charset="0"/>
              </a:rPr>
              <a:t>El crecimiento se ha desacelerado más de lo estimado, aunque sigue siendo la región más dinámica del mundo.</a:t>
            </a:r>
          </a:p>
          <a:p>
            <a:pPr marL="285750" indent="-285750">
              <a:buFont typeface="Arial" panose="020B0604020202020204" pitchFamily="34" charset="0"/>
              <a:buChar char="•"/>
            </a:pPr>
            <a:endParaRPr lang="es-ES" sz="22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s-ES" sz="2200" dirty="0">
                <a:effectLst/>
                <a:latin typeface="Calibri" panose="020F0502020204030204" pitchFamily="34" charset="0"/>
                <a:ea typeface="Calibri" panose="020F0502020204030204" pitchFamily="34" charset="0"/>
              </a:rPr>
              <a:t>Los impactos de la guerra, interrupción cadenas de suministro, inflación, nuevos cierres por  resurgimiento de nuevos focos y variantes del COVID, especialmente en China, y endurecimiento condiciones financieras han hecho que las proyecciones de crecimiento sean poco auspiciosas.</a:t>
            </a:r>
          </a:p>
          <a:p>
            <a:pPr marL="285750" indent="-285750">
              <a:buFont typeface="Arial" panose="020B0604020202020204" pitchFamily="34" charset="0"/>
              <a:buChar char="•"/>
            </a:pPr>
            <a:endParaRPr lang="es-ES" sz="2200" dirty="0">
              <a:latin typeface="Calibri" panose="020F0502020204030204" pitchFamily="34" charset="0"/>
            </a:endParaRPr>
          </a:p>
          <a:p>
            <a:pPr marL="285750" indent="-285750">
              <a:buFont typeface="Arial" panose="020B0604020202020204" pitchFamily="34" charset="0"/>
              <a:buChar char="•"/>
            </a:pPr>
            <a:r>
              <a:rPr lang="es-ES" sz="2200" dirty="0">
                <a:effectLst/>
                <a:latin typeface="Calibri" panose="020F0502020204030204" pitchFamily="34" charset="0"/>
                <a:ea typeface="Calibri" panose="020F0502020204030204" pitchFamily="34" charset="0"/>
              </a:rPr>
              <a:t>El FMI corrigió su estimación de crecimiento para 2022  a sólo un 4% desde un 6,5% en 2021.</a:t>
            </a:r>
          </a:p>
          <a:p>
            <a:pPr marL="285750" indent="-285750">
              <a:buFont typeface="Arial" panose="020B0604020202020204" pitchFamily="34" charset="0"/>
              <a:buChar char="•"/>
            </a:pPr>
            <a:endParaRPr lang="es-ES" sz="22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s-ES" sz="2200" dirty="0">
                <a:latin typeface="Calibri" panose="020F0502020204030204" pitchFamily="34" charset="0"/>
                <a:ea typeface="Calibri" panose="020F0502020204030204" pitchFamily="34" charset="0"/>
              </a:rPr>
              <a:t>Para 2023, se estima una recuperación leve del orden </a:t>
            </a:r>
            <a:r>
              <a:rPr lang="es-ES" sz="2200" dirty="0">
                <a:effectLst/>
                <a:latin typeface="Calibri" panose="020F0502020204030204" pitchFamily="34" charset="0"/>
                <a:ea typeface="Calibri" panose="020F0502020204030204" pitchFamily="34" charset="0"/>
              </a:rPr>
              <a:t>de 4,3%.</a:t>
            </a:r>
          </a:p>
          <a:p>
            <a:pPr marL="285750" indent="-285750">
              <a:buFont typeface="Arial" panose="020B0604020202020204" pitchFamily="34" charset="0"/>
              <a:buChar char="•"/>
            </a:pPr>
            <a:endParaRPr lang="es-ES" sz="22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s-ES" sz="2200" dirty="0">
                <a:effectLst/>
                <a:latin typeface="Calibri" panose="020F0502020204030204" pitchFamily="34" charset="0"/>
                <a:ea typeface="Calibri" panose="020F0502020204030204" pitchFamily="34" charset="0"/>
              </a:rPr>
              <a:t>La inflación, se anticipa aumenten desde un 2,8% en 2021 a un 4,5% en 2022 y un 4% en 2023</a:t>
            </a:r>
            <a:r>
              <a:rPr lang="en-US" sz="2200" dirty="0">
                <a:latin typeface="Calibri" panose="020F0502020204030204" pitchFamily="34" charset="0"/>
                <a:ea typeface="Calibri" panose="020F0502020204030204" pitchFamily="34"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endParaRPr lang="en-US" sz="2000" dirty="0"/>
          </a:p>
        </p:txBody>
      </p:sp>
      <p:cxnSp>
        <p:nvCxnSpPr>
          <p:cNvPr id="2" name="Conector recto 1">
            <a:extLst>
              <a:ext uri="{FF2B5EF4-FFF2-40B4-BE49-F238E27FC236}">
                <a16:creationId xmlns:a16="http://schemas.microsoft.com/office/drawing/2014/main" id="{E93662E0-CE9B-6436-964D-C37D078BFF55}"/>
              </a:ext>
            </a:extLst>
          </p:cNvPr>
          <p:cNvCxnSpPr>
            <a:cxnSpLocks/>
          </p:cNvCxnSpPr>
          <p:nvPr/>
        </p:nvCxnSpPr>
        <p:spPr>
          <a:xfrm>
            <a:off x="1084886" y="1189821"/>
            <a:ext cx="1078028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5072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3273B1F-DBC6-EF1B-A905-04463F10F956}"/>
              </a:ext>
            </a:extLst>
          </p:cNvPr>
          <p:cNvSpPr txBox="1">
            <a:spLocks/>
          </p:cNvSpPr>
          <p:nvPr/>
        </p:nvSpPr>
        <p:spPr>
          <a:xfrm>
            <a:off x="3493361" y="200443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endParaRPr lang="en-US" sz="4800" dirty="0">
              <a:solidFill>
                <a:schemeClr val="accent3">
                  <a:lumMod val="40000"/>
                  <a:lumOff val="60000"/>
                </a:schemeClr>
              </a:solidFill>
            </a:endParaRPr>
          </a:p>
        </p:txBody>
      </p:sp>
      <p:sp>
        <p:nvSpPr>
          <p:cNvPr id="3" name="Oval 2">
            <a:extLst>
              <a:ext uri="{FF2B5EF4-FFF2-40B4-BE49-F238E27FC236}">
                <a16:creationId xmlns:a16="http://schemas.microsoft.com/office/drawing/2014/main" id="{2589A890-46F5-9106-D86A-FE6731539EAA}"/>
              </a:ext>
            </a:extLst>
          </p:cNvPr>
          <p:cNvSpPr/>
          <p:nvPr/>
        </p:nvSpPr>
        <p:spPr>
          <a:xfrm>
            <a:off x="3346748" y="272985"/>
            <a:ext cx="1433159" cy="1437925"/>
          </a:xfrm>
          <a:prstGeom prst="ellipse">
            <a:avLst/>
          </a:prstGeom>
          <a:solidFill>
            <a:srgbClr val="174781"/>
          </a:solidFill>
          <a:ln w="76200">
            <a:solidFill>
              <a:srgbClr val="174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 name="Rectangle 3">
            <a:extLst>
              <a:ext uri="{FF2B5EF4-FFF2-40B4-BE49-F238E27FC236}">
                <a16:creationId xmlns:a16="http://schemas.microsoft.com/office/drawing/2014/main" id="{8FDB3BBB-D516-878F-9047-5C9A379E2342}"/>
              </a:ext>
            </a:extLst>
          </p:cNvPr>
          <p:cNvSpPr/>
          <p:nvPr/>
        </p:nvSpPr>
        <p:spPr>
          <a:xfrm>
            <a:off x="859149" y="248880"/>
            <a:ext cx="3204178" cy="1501222"/>
          </a:xfrm>
          <a:prstGeom prst="rect">
            <a:avLst/>
          </a:prstGeom>
          <a:solidFill>
            <a:srgbClr val="1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Oval 4">
            <a:extLst>
              <a:ext uri="{FF2B5EF4-FFF2-40B4-BE49-F238E27FC236}">
                <a16:creationId xmlns:a16="http://schemas.microsoft.com/office/drawing/2014/main" id="{510BD061-DC1A-67E7-5855-277D2B6D5B57}"/>
              </a:ext>
            </a:extLst>
          </p:cNvPr>
          <p:cNvSpPr/>
          <p:nvPr/>
        </p:nvSpPr>
        <p:spPr>
          <a:xfrm>
            <a:off x="3368518"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Oval 9">
            <a:extLst>
              <a:ext uri="{FF2B5EF4-FFF2-40B4-BE49-F238E27FC236}">
                <a16:creationId xmlns:a16="http://schemas.microsoft.com/office/drawing/2014/main" id="{5332DF62-2E1E-A666-FC17-8AD408343E2B}"/>
              </a:ext>
            </a:extLst>
          </p:cNvPr>
          <p:cNvSpPr/>
          <p:nvPr/>
        </p:nvSpPr>
        <p:spPr>
          <a:xfrm>
            <a:off x="195598" y="244848"/>
            <a:ext cx="1549411" cy="1501222"/>
          </a:xfrm>
          <a:prstGeom prst="ellipse">
            <a:avLst/>
          </a:prstGeom>
          <a:solidFill>
            <a:srgbClr val="1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8" name="Título 1">
            <a:extLst>
              <a:ext uri="{FF2B5EF4-FFF2-40B4-BE49-F238E27FC236}">
                <a16:creationId xmlns:a16="http://schemas.microsoft.com/office/drawing/2014/main" id="{61B3878F-422B-AEC5-1B21-4DA6791ABDD8}"/>
              </a:ext>
            </a:extLst>
          </p:cNvPr>
          <p:cNvSpPr txBox="1">
            <a:spLocks/>
          </p:cNvSpPr>
          <p:nvPr/>
        </p:nvSpPr>
        <p:spPr>
          <a:xfrm>
            <a:off x="-1044095" y="472957"/>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dirty="0">
                <a:solidFill>
                  <a:schemeClr val="accent3">
                    <a:lumMod val="40000"/>
                    <a:lumOff val="60000"/>
                  </a:schemeClr>
                </a:solidFill>
              </a:rPr>
              <a:t>Infraestructura</a:t>
            </a:r>
          </a:p>
          <a:p>
            <a:endParaRPr lang="en-US" sz="4800" dirty="0">
              <a:solidFill>
                <a:schemeClr val="accent3">
                  <a:lumMod val="40000"/>
                  <a:lumOff val="60000"/>
                </a:schemeClr>
              </a:solidFill>
            </a:endParaRPr>
          </a:p>
        </p:txBody>
      </p:sp>
      <p:pic>
        <p:nvPicPr>
          <p:cNvPr id="8" name="Picture 2" descr="Faucet icon button logo symbol concept Royalty Free Vector">
            <a:extLst>
              <a:ext uri="{FF2B5EF4-FFF2-40B4-BE49-F238E27FC236}">
                <a16:creationId xmlns:a16="http://schemas.microsoft.com/office/drawing/2014/main" id="{AB837415-B8E2-F23A-4CB2-B8466C2C76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34" t="14760" r="15602" b="21913"/>
          <a:stretch/>
        </p:blipFill>
        <p:spPr bwMode="auto">
          <a:xfrm>
            <a:off x="3437411" y="374063"/>
            <a:ext cx="1216008" cy="1222896"/>
          </a:xfrm>
          <a:prstGeom prst="ellipse">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id="{2BBFCD79-036F-9492-8AC6-8D218BF2A405}"/>
              </a:ext>
            </a:extLst>
          </p:cNvPr>
          <p:cNvSpPr txBox="1">
            <a:spLocks/>
          </p:cNvSpPr>
          <p:nvPr/>
        </p:nvSpPr>
        <p:spPr>
          <a:xfrm>
            <a:off x="-989779" y="843434"/>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dirty="0">
                <a:solidFill>
                  <a:schemeClr val="accent3">
                    <a:lumMod val="40000"/>
                    <a:lumOff val="60000"/>
                  </a:schemeClr>
                </a:solidFill>
              </a:rPr>
              <a:t>de agua potable</a:t>
            </a:r>
          </a:p>
          <a:p>
            <a:endParaRPr lang="en-US" sz="4800" dirty="0">
              <a:solidFill>
                <a:schemeClr val="accent3">
                  <a:lumMod val="40000"/>
                  <a:lumOff val="60000"/>
                </a:schemeClr>
              </a:solidFill>
            </a:endParaRPr>
          </a:p>
        </p:txBody>
      </p:sp>
      <p:pic>
        <p:nvPicPr>
          <p:cNvPr id="2" name="Picture 1" descr="2,185 Chile Flag Button Images, Stock Photos &amp; Vectors ...">
            <a:extLst>
              <a:ext uri="{FF2B5EF4-FFF2-40B4-BE49-F238E27FC236}">
                <a16:creationId xmlns:a16="http://schemas.microsoft.com/office/drawing/2014/main" id="{D11F587F-7D86-256D-420C-868460F4E701}"/>
              </a:ext>
            </a:extLst>
          </p:cNvPr>
          <p:cNvPicPr>
            <a:picLocks noChangeAspect="1"/>
          </p:cNvPicPr>
          <p:nvPr/>
        </p:nvPicPr>
        <p:blipFill rotWithShape="1">
          <a:blip r:embed="rId3">
            <a:extLst>
              <a:ext uri="{28A0092B-C50C-407E-A947-70E740481C1C}">
                <a14:useLocalDpi xmlns:a14="http://schemas.microsoft.com/office/drawing/2010/main" val="0"/>
              </a:ext>
            </a:extLst>
          </a:blip>
          <a:srcRect l="13511" t="13361" r="13911" b="19795"/>
          <a:stretch/>
        </p:blipFill>
        <p:spPr bwMode="auto">
          <a:xfrm>
            <a:off x="9347330" y="378571"/>
            <a:ext cx="1253399" cy="1242438"/>
          </a:xfrm>
          <a:prstGeom prst="ellipse">
            <a:avLst/>
          </a:prstGeom>
          <a:noFill/>
          <a:ln>
            <a:noFill/>
          </a:ln>
          <a:extLst>
            <a:ext uri="{53640926-AAD7-44D8-BBD7-CCE9431645EC}">
              <a14:shadowObscured xmlns:a14="http://schemas.microsoft.com/office/drawing/2010/main"/>
            </a:ext>
          </a:extLst>
        </p:spPr>
      </p:pic>
      <p:sp>
        <p:nvSpPr>
          <p:cNvPr id="9" name="Oval 8">
            <a:extLst>
              <a:ext uri="{FF2B5EF4-FFF2-40B4-BE49-F238E27FC236}">
                <a16:creationId xmlns:a16="http://schemas.microsoft.com/office/drawing/2014/main" id="{4F68D413-25B7-48CD-2CEB-C9A03770C9F9}"/>
              </a:ext>
            </a:extLst>
          </p:cNvPr>
          <p:cNvSpPr/>
          <p:nvPr/>
        </p:nvSpPr>
        <p:spPr>
          <a:xfrm>
            <a:off x="9202704" y="276676"/>
            <a:ext cx="1574609" cy="150122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TextBox 14">
            <a:extLst>
              <a:ext uri="{FF2B5EF4-FFF2-40B4-BE49-F238E27FC236}">
                <a16:creationId xmlns:a16="http://schemas.microsoft.com/office/drawing/2014/main" id="{FFE1C79A-2A06-4753-A01A-802B0C081081}"/>
              </a:ext>
            </a:extLst>
          </p:cNvPr>
          <p:cNvSpPr txBox="1"/>
          <p:nvPr/>
        </p:nvSpPr>
        <p:spPr>
          <a:xfrm>
            <a:off x="3227277" y="2350229"/>
            <a:ext cx="7094482" cy="3785652"/>
          </a:xfrm>
          <a:prstGeom prst="rect">
            <a:avLst/>
          </a:prstGeom>
          <a:noFill/>
        </p:spPr>
        <p:txBody>
          <a:bodyPr wrap="square">
            <a:spAutoFit/>
          </a:bodyPr>
          <a:lstStyle/>
          <a:p>
            <a:r>
              <a:rPr lang="es-ES_tradnl" sz="2400" dirty="0">
                <a:solidFill>
                  <a:schemeClr val="accent3">
                    <a:lumMod val="40000"/>
                    <a:lumOff val="60000"/>
                  </a:schemeClr>
                </a:solidFill>
                <a:latin typeface="+mj-lt"/>
                <a:ea typeface="+mj-ea"/>
                <a:cs typeface="+mj-cs"/>
              </a:rPr>
              <a:t>i)	Usar PPP incluso para cubrir necesidades </a:t>
            </a:r>
          </a:p>
          <a:p>
            <a:r>
              <a:rPr lang="es-ES_tradnl" sz="2400" dirty="0">
                <a:solidFill>
                  <a:schemeClr val="accent3">
                    <a:lumMod val="40000"/>
                    <a:lumOff val="60000"/>
                  </a:schemeClr>
                </a:solidFill>
                <a:latin typeface="+mj-lt"/>
                <a:ea typeface="+mj-ea"/>
                <a:cs typeface="+mj-cs"/>
              </a:rPr>
              <a:t>	sociales básicas, como los servicios públicos. </a:t>
            </a:r>
          </a:p>
          <a:p>
            <a:r>
              <a:rPr lang="es-ES_tradnl" sz="2400" dirty="0">
                <a:solidFill>
                  <a:schemeClr val="accent3">
                    <a:lumMod val="40000"/>
                    <a:lumOff val="60000"/>
                  </a:schemeClr>
                </a:solidFill>
                <a:latin typeface="+mj-lt"/>
                <a:ea typeface="+mj-ea"/>
                <a:cs typeface="+mj-cs"/>
              </a:rPr>
              <a:t>ii)	Priorizar la inversión extranjera en </a:t>
            </a:r>
          </a:p>
          <a:p>
            <a:r>
              <a:rPr lang="es-ES_tradnl" sz="2400" dirty="0">
                <a:solidFill>
                  <a:schemeClr val="accent3">
                    <a:lumMod val="40000"/>
                    <a:lumOff val="60000"/>
                  </a:schemeClr>
                </a:solidFill>
                <a:latin typeface="+mj-lt"/>
                <a:ea typeface="+mj-ea"/>
                <a:cs typeface="+mj-cs"/>
              </a:rPr>
              <a:t>	proyectos que busquen cubrir necesidades </a:t>
            </a:r>
          </a:p>
          <a:p>
            <a:r>
              <a:rPr lang="es-ES_tradnl" sz="2400" dirty="0">
                <a:solidFill>
                  <a:schemeClr val="accent3">
                    <a:lumMod val="40000"/>
                    <a:lumOff val="60000"/>
                  </a:schemeClr>
                </a:solidFill>
                <a:latin typeface="+mj-lt"/>
                <a:ea typeface="+mj-ea"/>
                <a:cs typeface="+mj-cs"/>
              </a:rPr>
              <a:t>	básicas de la población.</a:t>
            </a:r>
          </a:p>
          <a:p>
            <a:r>
              <a:rPr lang="es-ES_tradnl" sz="2400" dirty="0">
                <a:solidFill>
                  <a:schemeClr val="accent3">
                    <a:lumMod val="40000"/>
                    <a:lumOff val="60000"/>
                  </a:schemeClr>
                </a:solidFill>
                <a:latin typeface="+mj-lt"/>
                <a:ea typeface="+mj-ea"/>
                <a:cs typeface="+mj-cs"/>
              </a:rPr>
              <a:t>iii)	Levantar necesidades a nivel regional e </a:t>
            </a:r>
          </a:p>
          <a:p>
            <a:r>
              <a:rPr lang="es-ES_tradnl" sz="2400" dirty="0">
                <a:solidFill>
                  <a:schemeClr val="accent3">
                    <a:lumMod val="40000"/>
                    <a:lumOff val="60000"/>
                  </a:schemeClr>
                </a:solidFill>
                <a:latin typeface="+mj-lt"/>
                <a:ea typeface="+mj-ea"/>
                <a:cs typeface="+mj-cs"/>
              </a:rPr>
              <a:t>	incluso local.</a:t>
            </a:r>
          </a:p>
          <a:p>
            <a:r>
              <a:rPr lang="es-ES_tradnl" sz="2400" dirty="0">
                <a:solidFill>
                  <a:schemeClr val="accent3">
                    <a:lumMod val="40000"/>
                    <a:lumOff val="60000"/>
                  </a:schemeClr>
                </a:solidFill>
                <a:latin typeface="+mj-lt"/>
                <a:ea typeface="+mj-ea"/>
                <a:cs typeface="+mj-cs"/>
              </a:rPr>
              <a:t>iv)	Considerar aportes directos de fondos </a:t>
            </a:r>
          </a:p>
          <a:p>
            <a:r>
              <a:rPr lang="es-ES_tradnl" sz="2400" dirty="0">
                <a:solidFill>
                  <a:schemeClr val="accent3">
                    <a:lumMod val="40000"/>
                    <a:lumOff val="60000"/>
                  </a:schemeClr>
                </a:solidFill>
                <a:latin typeface="+mj-lt"/>
                <a:ea typeface="+mj-ea"/>
                <a:cs typeface="+mj-cs"/>
              </a:rPr>
              <a:t>	públicos que complementen las fuentes 	privadas y </a:t>
            </a:r>
          </a:p>
          <a:p>
            <a:r>
              <a:rPr lang="es-ES_tradnl" sz="2400" dirty="0">
                <a:solidFill>
                  <a:schemeClr val="accent3">
                    <a:lumMod val="40000"/>
                    <a:lumOff val="60000"/>
                  </a:schemeClr>
                </a:solidFill>
                <a:latin typeface="+mj-lt"/>
                <a:ea typeface="+mj-ea"/>
                <a:cs typeface="+mj-cs"/>
              </a:rPr>
              <a:t>	hagan viables las licitaciones.</a:t>
            </a:r>
          </a:p>
        </p:txBody>
      </p:sp>
      <p:sp>
        <p:nvSpPr>
          <p:cNvPr id="7" name="Título 1">
            <a:extLst>
              <a:ext uri="{FF2B5EF4-FFF2-40B4-BE49-F238E27FC236}">
                <a16:creationId xmlns:a16="http://schemas.microsoft.com/office/drawing/2014/main" id="{805CE4BD-DEC3-38D8-FB75-45482F2DBE8B}"/>
              </a:ext>
            </a:extLst>
          </p:cNvPr>
          <p:cNvSpPr txBox="1">
            <a:spLocks/>
          </p:cNvSpPr>
          <p:nvPr/>
        </p:nvSpPr>
        <p:spPr>
          <a:xfrm>
            <a:off x="3758521" y="476900"/>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000" dirty="0">
                <a:solidFill>
                  <a:schemeClr val="tx1"/>
                </a:solidFill>
              </a:rPr>
              <a:t>Recomendaciones</a:t>
            </a:r>
          </a:p>
          <a:p>
            <a:r>
              <a:rPr lang="es-ES" sz="4000" dirty="0">
                <a:solidFill>
                  <a:schemeClr val="tx1"/>
                </a:solidFill>
              </a:rPr>
              <a:t>de políticas</a:t>
            </a:r>
            <a:endParaRPr lang="en-US" sz="4000" dirty="0">
              <a:solidFill>
                <a:schemeClr val="tx1"/>
              </a:solidFill>
            </a:endParaRPr>
          </a:p>
        </p:txBody>
      </p:sp>
    </p:spTree>
    <p:extLst>
      <p:ext uri="{BB962C8B-B14F-4D97-AF65-F5344CB8AC3E}">
        <p14:creationId xmlns:p14="http://schemas.microsoft.com/office/powerpoint/2010/main" val="190914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3273B1F-DBC6-EF1B-A905-04463F10F956}"/>
              </a:ext>
            </a:extLst>
          </p:cNvPr>
          <p:cNvSpPr txBox="1">
            <a:spLocks/>
          </p:cNvSpPr>
          <p:nvPr/>
        </p:nvSpPr>
        <p:spPr>
          <a:xfrm>
            <a:off x="3493361" y="200443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endParaRPr lang="en-US" sz="4800" dirty="0">
              <a:solidFill>
                <a:schemeClr val="accent3">
                  <a:lumMod val="40000"/>
                  <a:lumOff val="60000"/>
                </a:schemeClr>
              </a:solidFill>
            </a:endParaRPr>
          </a:p>
        </p:txBody>
      </p:sp>
      <p:sp>
        <p:nvSpPr>
          <p:cNvPr id="7" name="TextBox 6">
            <a:extLst>
              <a:ext uri="{FF2B5EF4-FFF2-40B4-BE49-F238E27FC236}">
                <a16:creationId xmlns:a16="http://schemas.microsoft.com/office/drawing/2014/main" id="{B6B79378-833A-E903-6245-72BDB69DCDC7}"/>
              </a:ext>
            </a:extLst>
          </p:cNvPr>
          <p:cNvSpPr txBox="1"/>
          <p:nvPr/>
        </p:nvSpPr>
        <p:spPr>
          <a:xfrm>
            <a:off x="4884697" y="1923411"/>
            <a:ext cx="7260772" cy="4216539"/>
          </a:xfrm>
          <a:prstGeom prst="rect">
            <a:avLst/>
          </a:prstGeom>
          <a:noFill/>
        </p:spPr>
        <p:txBody>
          <a:bodyPr wrap="square" rtlCol="0">
            <a:spAutoFit/>
          </a:bodyPr>
          <a:lstStyle/>
          <a:p>
            <a:pPr marL="285750" indent="-285750">
              <a:buFont typeface="Arial" panose="020B0604020202020204" pitchFamily="34" charset="0"/>
              <a:buChar char="•"/>
            </a:pPr>
            <a:r>
              <a:rPr lang="es-ES" sz="2400" dirty="0">
                <a:solidFill>
                  <a:schemeClr val="accent3">
                    <a:lumMod val="40000"/>
                    <a:lumOff val="60000"/>
                  </a:schemeClr>
                </a:solidFill>
                <a:latin typeface="+mj-lt"/>
                <a:ea typeface="+mj-ea"/>
                <a:cs typeface="+mj-cs"/>
              </a:rPr>
              <a:t>Concentración de empresas productivas, auxiliares y de servicios, junto a soporte público para la creación o ampliación de infraestructura de apoyo, incluyendo caminos y puertos, conexión eléctrica, telecomunicaciones y medios de transporte público.</a:t>
            </a:r>
          </a:p>
          <a:p>
            <a:pPr marL="285750" indent="-285750">
              <a:buFont typeface="Arial" panose="020B0604020202020204" pitchFamily="34" charset="0"/>
              <a:buChar char="•"/>
            </a:pPr>
            <a:endParaRPr lang="es-ES" sz="2400" dirty="0">
              <a:solidFill>
                <a:schemeClr val="accent3">
                  <a:lumMod val="40000"/>
                  <a:lumOff val="60000"/>
                </a:schemeClr>
              </a:solidFill>
              <a:latin typeface="+mj-lt"/>
              <a:ea typeface="+mj-ea"/>
              <a:cs typeface="+mj-cs"/>
            </a:endParaRPr>
          </a:p>
          <a:p>
            <a:pPr marL="285750" indent="-285750">
              <a:buFont typeface="Arial" panose="020B0604020202020204" pitchFamily="34" charset="0"/>
              <a:buChar char="•"/>
            </a:pPr>
            <a:r>
              <a:rPr lang="es-ES" sz="2400" dirty="0">
                <a:solidFill>
                  <a:schemeClr val="accent3">
                    <a:lumMod val="40000"/>
                    <a:lumOff val="60000"/>
                  </a:schemeClr>
                </a:solidFill>
                <a:latin typeface="+mj-lt"/>
                <a:ea typeface="+mj-ea"/>
                <a:cs typeface="+mj-cs"/>
              </a:rPr>
              <a:t>Alianza Europea de Clústeres (2020): “los clústeres son probablemente el marco más eficiente para apoyar el Desarrollo de las PYMEs, por su cercanía a las actividades diarias de las PYME</a:t>
            </a:r>
            <a:r>
              <a:rPr lang="en-CL" sz="2400">
                <a:solidFill>
                  <a:schemeClr val="accent3">
                    <a:lumMod val="40000"/>
                    <a:lumOff val="60000"/>
                  </a:schemeClr>
                </a:solidFill>
                <a:latin typeface="+mj-lt"/>
                <a:ea typeface="+mj-ea"/>
                <a:cs typeface="+mj-cs"/>
              </a:rPr>
              <a:t>”</a:t>
            </a:r>
            <a:r>
              <a:rPr lang="es-ES" sz="2400" dirty="0">
                <a:solidFill>
                  <a:schemeClr val="accent3">
                    <a:lumMod val="40000"/>
                    <a:lumOff val="60000"/>
                  </a:schemeClr>
                </a:solidFill>
                <a:latin typeface="+mj-lt"/>
                <a:ea typeface="+mj-ea"/>
                <a:cs typeface="+mj-cs"/>
              </a:rPr>
              <a:t>.</a:t>
            </a:r>
          </a:p>
          <a:p>
            <a:endParaRPr lang="es-ES_tradnl" sz="2800" dirty="0">
              <a:solidFill>
                <a:schemeClr val="accent3">
                  <a:lumMod val="40000"/>
                  <a:lumOff val="60000"/>
                </a:schemeClr>
              </a:solidFill>
              <a:latin typeface="+mj-lt"/>
              <a:ea typeface="+mj-ea"/>
              <a:cs typeface="+mj-cs"/>
            </a:endParaRPr>
          </a:p>
        </p:txBody>
      </p:sp>
      <p:pic>
        <p:nvPicPr>
          <p:cNvPr id="8" name="Picture 6" descr="Asia and Australia. Vector Map Icon of the World Globe, Earth. All elements  are on individual layers in the vector file Stock Vector Image &amp; Art - Alamy">
            <a:extLst>
              <a:ext uri="{FF2B5EF4-FFF2-40B4-BE49-F238E27FC236}">
                <a16:creationId xmlns:a16="http://schemas.microsoft.com/office/drawing/2014/main" id="{325A17E8-7316-8332-E2AC-0EA0F01B1B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28" t="5113" r="9354" b="15940"/>
          <a:stretch/>
        </p:blipFill>
        <p:spPr bwMode="auto">
          <a:xfrm>
            <a:off x="3879543" y="2039593"/>
            <a:ext cx="761795" cy="770602"/>
          </a:xfrm>
          <a:prstGeom prst="ellipse">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2589A890-46F5-9106-D86A-FE6731539EAA}"/>
              </a:ext>
            </a:extLst>
          </p:cNvPr>
          <p:cNvSpPr/>
          <p:nvPr/>
        </p:nvSpPr>
        <p:spPr>
          <a:xfrm>
            <a:off x="3346748" y="272985"/>
            <a:ext cx="1433159" cy="1437925"/>
          </a:xfrm>
          <a:prstGeom prst="ellipse">
            <a:avLst/>
          </a:prstGeom>
          <a:solidFill>
            <a:srgbClr val="174781"/>
          </a:solidFill>
          <a:ln w="76200">
            <a:solidFill>
              <a:srgbClr val="174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 name="Rectangle 3">
            <a:extLst>
              <a:ext uri="{FF2B5EF4-FFF2-40B4-BE49-F238E27FC236}">
                <a16:creationId xmlns:a16="http://schemas.microsoft.com/office/drawing/2014/main" id="{8FDB3BBB-D516-878F-9047-5C9A379E2342}"/>
              </a:ext>
            </a:extLst>
          </p:cNvPr>
          <p:cNvSpPr/>
          <p:nvPr/>
        </p:nvSpPr>
        <p:spPr>
          <a:xfrm>
            <a:off x="859149" y="248880"/>
            <a:ext cx="3204178" cy="1501222"/>
          </a:xfrm>
          <a:prstGeom prst="rect">
            <a:avLst/>
          </a:prstGeom>
          <a:solidFill>
            <a:srgbClr val="1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Oval 4">
            <a:extLst>
              <a:ext uri="{FF2B5EF4-FFF2-40B4-BE49-F238E27FC236}">
                <a16:creationId xmlns:a16="http://schemas.microsoft.com/office/drawing/2014/main" id="{510BD061-DC1A-67E7-5855-277D2B6D5B57}"/>
              </a:ext>
            </a:extLst>
          </p:cNvPr>
          <p:cNvSpPr/>
          <p:nvPr/>
        </p:nvSpPr>
        <p:spPr>
          <a:xfrm>
            <a:off x="3368518"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Oval 9">
            <a:extLst>
              <a:ext uri="{FF2B5EF4-FFF2-40B4-BE49-F238E27FC236}">
                <a16:creationId xmlns:a16="http://schemas.microsoft.com/office/drawing/2014/main" id="{5332DF62-2E1E-A666-FC17-8AD408343E2B}"/>
              </a:ext>
            </a:extLst>
          </p:cNvPr>
          <p:cNvSpPr/>
          <p:nvPr/>
        </p:nvSpPr>
        <p:spPr>
          <a:xfrm>
            <a:off x="195598" y="244848"/>
            <a:ext cx="1549411" cy="1501222"/>
          </a:xfrm>
          <a:prstGeom prst="ellipse">
            <a:avLst/>
          </a:prstGeom>
          <a:solidFill>
            <a:srgbClr val="1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8" name="Título 1">
            <a:extLst>
              <a:ext uri="{FF2B5EF4-FFF2-40B4-BE49-F238E27FC236}">
                <a16:creationId xmlns:a16="http://schemas.microsoft.com/office/drawing/2014/main" id="{61B3878F-422B-AEC5-1B21-4DA6791ABDD8}"/>
              </a:ext>
            </a:extLst>
          </p:cNvPr>
          <p:cNvSpPr txBox="1">
            <a:spLocks/>
          </p:cNvSpPr>
          <p:nvPr/>
        </p:nvSpPr>
        <p:spPr>
          <a:xfrm>
            <a:off x="-755997" y="472957"/>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Clústeres</a:t>
            </a:r>
          </a:p>
          <a:p>
            <a:endParaRPr lang="en-US" sz="4800" dirty="0">
              <a:solidFill>
                <a:schemeClr val="accent3">
                  <a:lumMod val="40000"/>
                  <a:lumOff val="60000"/>
                </a:schemeClr>
              </a:solidFill>
            </a:endParaRPr>
          </a:p>
        </p:txBody>
      </p:sp>
      <p:pic>
        <p:nvPicPr>
          <p:cNvPr id="2" name="Picture 8" descr="Vlab Ecotech Icon Round - Eco Tech Png PNG Image | Transparent PNG Free  Download on SeekPNG">
            <a:extLst>
              <a:ext uri="{FF2B5EF4-FFF2-40B4-BE49-F238E27FC236}">
                <a16:creationId xmlns:a16="http://schemas.microsoft.com/office/drawing/2014/main" id="{0A0ECAE7-A284-3E50-E1D6-4C27BC95D8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23" t="7582" r="4500" b="5075"/>
          <a:stretch/>
        </p:blipFill>
        <p:spPr bwMode="auto">
          <a:xfrm>
            <a:off x="3462889" y="393205"/>
            <a:ext cx="1178449" cy="1186595"/>
          </a:xfrm>
          <a:prstGeom prst="ellipse">
            <a:avLst/>
          </a:prstGeom>
          <a:noFill/>
          <a:extLst>
            <a:ext uri="{909E8E84-426E-40DD-AFC4-6F175D3DCCD1}">
              <a14:hiddenFill xmlns:a14="http://schemas.microsoft.com/office/drawing/2010/main">
                <a:solidFill>
                  <a:srgbClr val="FFFFFF"/>
                </a:solidFill>
              </a14:hiddenFill>
            </a:ext>
          </a:extLst>
        </p:spPr>
      </p:pic>
      <p:pic>
        <p:nvPicPr>
          <p:cNvPr id="2050" name="Picture 2" descr="Eugene Regional Accelerator – Building successful technology clusters">
            <a:extLst>
              <a:ext uri="{FF2B5EF4-FFF2-40B4-BE49-F238E27FC236}">
                <a16:creationId xmlns:a16="http://schemas.microsoft.com/office/drawing/2014/main" id="{CD8B83F7-D50C-42BA-731C-A21B15A11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1" y="2696025"/>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93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3273B1F-DBC6-EF1B-A905-04463F10F956}"/>
              </a:ext>
            </a:extLst>
          </p:cNvPr>
          <p:cNvSpPr txBox="1">
            <a:spLocks/>
          </p:cNvSpPr>
          <p:nvPr/>
        </p:nvSpPr>
        <p:spPr>
          <a:xfrm>
            <a:off x="3493361" y="200443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endParaRPr lang="en-US" sz="4800" dirty="0">
              <a:solidFill>
                <a:schemeClr val="accent3">
                  <a:lumMod val="40000"/>
                  <a:lumOff val="60000"/>
                </a:schemeClr>
              </a:solidFill>
            </a:endParaRPr>
          </a:p>
        </p:txBody>
      </p:sp>
      <p:sp>
        <p:nvSpPr>
          <p:cNvPr id="7" name="TextBox 6">
            <a:extLst>
              <a:ext uri="{FF2B5EF4-FFF2-40B4-BE49-F238E27FC236}">
                <a16:creationId xmlns:a16="http://schemas.microsoft.com/office/drawing/2014/main" id="{B6B79378-833A-E903-6245-72BDB69DCDC7}"/>
              </a:ext>
            </a:extLst>
          </p:cNvPr>
          <p:cNvSpPr txBox="1"/>
          <p:nvPr/>
        </p:nvSpPr>
        <p:spPr>
          <a:xfrm>
            <a:off x="5094513" y="3007356"/>
            <a:ext cx="7050955" cy="4216539"/>
          </a:xfrm>
          <a:prstGeom prst="rect">
            <a:avLst/>
          </a:prstGeom>
          <a:noFill/>
        </p:spPr>
        <p:txBody>
          <a:bodyPr wrap="square" rtlCol="0">
            <a:spAutoFit/>
          </a:bodyPr>
          <a:lstStyle/>
          <a:p>
            <a:r>
              <a:rPr lang="es-ES" sz="2400" dirty="0">
                <a:solidFill>
                  <a:schemeClr val="accent3">
                    <a:lumMod val="40000"/>
                    <a:lumOff val="60000"/>
                  </a:schemeClr>
                </a:solidFill>
                <a:latin typeface="+mj-lt"/>
                <a:ea typeface="+mj-ea"/>
                <a:cs typeface="+mj-cs"/>
              </a:rPr>
              <a:t>Cluster Agroindustrial “</a:t>
            </a:r>
            <a:r>
              <a:rPr lang="es-ES" sz="2400" b="1" dirty="0">
                <a:solidFill>
                  <a:schemeClr val="accent3">
                    <a:lumMod val="40000"/>
                    <a:lumOff val="60000"/>
                  </a:schemeClr>
                </a:solidFill>
                <a:latin typeface="+mj-lt"/>
                <a:ea typeface="+mj-ea"/>
                <a:cs typeface="+mj-cs"/>
              </a:rPr>
              <a:t>Food Innopolis</a:t>
            </a:r>
            <a:r>
              <a:rPr lang="es-ES" sz="2400" dirty="0">
                <a:solidFill>
                  <a:schemeClr val="accent3">
                    <a:lumMod val="40000"/>
                    <a:lumOff val="60000"/>
                  </a:schemeClr>
                </a:solidFill>
                <a:latin typeface="+mj-lt"/>
                <a:ea typeface="+mj-ea"/>
                <a:cs typeface="+mj-cs"/>
              </a:rPr>
              <a:t>”</a:t>
            </a:r>
          </a:p>
          <a:p>
            <a:pPr marL="285750" indent="-285750">
              <a:buFont typeface="Arial" panose="020B0604020202020204" pitchFamily="34" charset="0"/>
              <a:buChar char="•"/>
            </a:pPr>
            <a:r>
              <a:rPr lang="es-ES" sz="2400" dirty="0">
                <a:solidFill>
                  <a:schemeClr val="accent3">
                    <a:lumMod val="40000"/>
                    <a:lumOff val="60000"/>
                  </a:schemeClr>
                </a:solidFill>
                <a:latin typeface="+mj-lt"/>
                <a:ea typeface="+mj-ea"/>
                <a:cs typeface="+mj-cs"/>
              </a:rPr>
              <a:t>Iniciativa de “Tailandia 4.0”</a:t>
            </a:r>
          </a:p>
          <a:p>
            <a:pPr marL="285750" indent="-285750">
              <a:buFont typeface="Arial" panose="020B0604020202020204" pitchFamily="34" charset="0"/>
              <a:buChar char="•"/>
            </a:pPr>
            <a:r>
              <a:rPr lang="es-ES" sz="2400" dirty="0">
                <a:solidFill>
                  <a:schemeClr val="accent3">
                    <a:lumMod val="40000"/>
                    <a:lumOff val="60000"/>
                  </a:schemeClr>
                </a:solidFill>
                <a:latin typeface="+mj-lt"/>
                <a:ea typeface="+mj-ea"/>
                <a:cs typeface="+mj-cs"/>
              </a:rPr>
              <a:t>Subsidio de US$239 millones</a:t>
            </a:r>
          </a:p>
          <a:p>
            <a:pPr marL="285750" indent="-285750">
              <a:buFont typeface="Arial" panose="020B0604020202020204" pitchFamily="34" charset="0"/>
              <a:buChar char="•"/>
            </a:pPr>
            <a:r>
              <a:rPr lang="es-ES" sz="2400" dirty="0">
                <a:solidFill>
                  <a:schemeClr val="accent3">
                    <a:lumMod val="40000"/>
                    <a:lumOff val="60000"/>
                  </a:schemeClr>
                </a:solidFill>
                <a:latin typeface="+mj-lt"/>
                <a:ea typeface="+mj-ea"/>
                <a:cs typeface="+mj-cs"/>
              </a:rPr>
              <a:t>Objetivo:</a:t>
            </a:r>
          </a:p>
          <a:p>
            <a:pPr marL="742950" lvl="1" indent="-285750">
              <a:buFont typeface="Arial" panose="020B0604020202020204" pitchFamily="34" charset="0"/>
              <a:buChar char="•"/>
            </a:pPr>
            <a:r>
              <a:rPr lang="es-ES" sz="2400" b="1" dirty="0">
                <a:solidFill>
                  <a:schemeClr val="accent3">
                    <a:lumMod val="40000"/>
                    <a:lumOff val="60000"/>
                  </a:schemeClr>
                </a:solidFill>
                <a:latin typeface="+mj-lt"/>
                <a:ea typeface="+mj-ea"/>
                <a:cs typeface="+mj-cs"/>
              </a:rPr>
              <a:t>3.000</a:t>
            </a:r>
            <a:r>
              <a:rPr lang="es-ES" sz="2400" dirty="0">
                <a:solidFill>
                  <a:schemeClr val="accent3">
                    <a:lumMod val="40000"/>
                    <a:lumOff val="60000"/>
                  </a:schemeClr>
                </a:solidFill>
                <a:latin typeface="+mj-lt"/>
                <a:ea typeface="+mj-ea"/>
                <a:cs typeface="+mj-cs"/>
              </a:rPr>
              <a:t> investigadores; </a:t>
            </a:r>
          </a:p>
          <a:p>
            <a:pPr marL="742950" lvl="1" indent="-285750">
              <a:buFont typeface="Arial" panose="020B0604020202020204" pitchFamily="34" charset="0"/>
              <a:buChar char="•"/>
            </a:pPr>
            <a:r>
              <a:rPr lang="es-ES" sz="2400" b="1" dirty="0">
                <a:solidFill>
                  <a:schemeClr val="accent3">
                    <a:lumMod val="40000"/>
                    <a:lumOff val="60000"/>
                  </a:schemeClr>
                </a:solidFill>
                <a:latin typeface="+mj-lt"/>
                <a:ea typeface="+mj-ea"/>
                <a:cs typeface="+mj-cs"/>
              </a:rPr>
              <a:t>10.000</a:t>
            </a:r>
            <a:r>
              <a:rPr lang="es-ES" sz="2400" dirty="0">
                <a:solidFill>
                  <a:schemeClr val="accent3">
                    <a:lumMod val="40000"/>
                    <a:lumOff val="60000"/>
                  </a:schemeClr>
                </a:solidFill>
                <a:latin typeface="+mj-lt"/>
                <a:ea typeface="+mj-ea"/>
                <a:cs typeface="+mj-cs"/>
              </a:rPr>
              <a:t> estudiantes CyT alimentaria;</a:t>
            </a:r>
          </a:p>
          <a:p>
            <a:pPr marL="742950" lvl="1" indent="-285750">
              <a:buFont typeface="Arial" panose="020B0604020202020204" pitchFamily="34" charset="0"/>
              <a:buChar char="•"/>
            </a:pPr>
            <a:r>
              <a:rPr lang="es-ES" sz="2400" b="1" dirty="0">
                <a:solidFill>
                  <a:schemeClr val="accent3">
                    <a:lumMod val="40000"/>
                    <a:lumOff val="60000"/>
                  </a:schemeClr>
                </a:solidFill>
                <a:latin typeface="+mj-lt"/>
                <a:ea typeface="+mj-ea"/>
                <a:cs typeface="+mj-cs"/>
              </a:rPr>
              <a:t>9.000</a:t>
            </a:r>
            <a:r>
              <a:rPr lang="es-ES" sz="2400" dirty="0">
                <a:solidFill>
                  <a:schemeClr val="accent3">
                    <a:lumMod val="40000"/>
                    <a:lumOff val="60000"/>
                  </a:schemeClr>
                </a:solidFill>
                <a:latin typeface="+mj-lt"/>
                <a:ea typeface="+mj-ea"/>
                <a:cs typeface="+mj-cs"/>
              </a:rPr>
              <a:t> productores de alimentos; </a:t>
            </a:r>
          </a:p>
          <a:p>
            <a:pPr marL="742950" lvl="1" indent="-285750">
              <a:buFont typeface="Arial" panose="020B0604020202020204" pitchFamily="34" charset="0"/>
              <a:buChar char="•"/>
            </a:pPr>
            <a:r>
              <a:rPr lang="es-ES" sz="2400" b="1" dirty="0">
                <a:solidFill>
                  <a:schemeClr val="accent3">
                    <a:lumMod val="40000"/>
                    <a:lumOff val="60000"/>
                  </a:schemeClr>
                </a:solidFill>
                <a:latin typeface="+mj-lt"/>
                <a:ea typeface="+mj-ea"/>
                <a:cs typeface="+mj-cs"/>
              </a:rPr>
              <a:t>150</a:t>
            </a:r>
            <a:r>
              <a:rPr lang="es-ES" sz="2400" dirty="0">
                <a:solidFill>
                  <a:schemeClr val="accent3">
                    <a:lumMod val="40000"/>
                    <a:lumOff val="60000"/>
                  </a:schemeClr>
                </a:solidFill>
                <a:latin typeface="+mj-lt"/>
                <a:ea typeface="+mj-ea"/>
                <a:cs typeface="+mj-cs"/>
              </a:rPr>
              <a:t> laboratorios de investigación alimentaria; </a:t>
            </a:r>
          </a:p>
          <a:p>
            <a:pPr marL="742950" lvl="1" indent="-285750">
              <a:buFont typeface="Arial" panose="020B0604020202020204" pitchFamily="34" charset="0"/>
              <a:buChar char="•"/>
            </a:pPr>
            <a:r>
              <a:rPr lang="es-ES" sz="2400" b="1" dirty="0">
                <a:solidFill>
                  <a:schemeClr val="accent3">
                    <a:lumMod val="40000"/>
                    <a:lumOff val="60000"/>
                  </a:schemeClr>
                </a:solidFill>
                <a:latin typeface="+mj-lt"/>
                <a:ea typeface="+mj-ea"/>
                <a:cs typeface="+mj-cs"/>
              </a:rPr>
              <a:t>20</a:t>
            </a:r>
            <a:r>
              <a:rPr lang="es-ES" sz="2400" dirty="0">
                <a:solidFill>
                  <a:schemeClr val="accent3">
                    <a:lumMod val="40000"/>
                    <a:lumOff val="60000"/>
                  </a:schemeClr>
                </a:solidFill>
                <a:latin typeface="+mj-lt"/>
                <a:ea typeface="+mj-ea"/>
                <a:cs typeface="+mj-cs"/>
              </a:rPr>
              <a:t> plantas piloto; y </a:t>
            </a:r>
          </a:p>
          <a:p>
            <a:pPr marL="742950" lvl="1" indent="-285750">
              <a:buFont typeface="Arial" panose="020B0604020202020204" pitchFamily="34" charset="0"/>
              <a:buChar char="•"/>
            </a:pPr>
            <a:r>
              <a:rPr lang="es-ES" sz="2400" b="1" dirty="0">
                <a:solidFill>
                  <a:schemeClr val="accent3">
                    <a:lumMod val="40000"/>
                    <a:lumOff val="60000"/>
                  </a:schemeClr>
                </a:solidFill>
                <a:latin typeface="+mj-lt"/>
                <a:ea typeface="+mj-ea"/>
                <a:cs typeface="+mj-cs"/>
              </a:rPr>
              <a:t>70</a:t>
            </a:r>
            <a:r>
              <a:rPr lang="es-ES" sz="2400" dirty="0">
                <a:solidFill>
                  <a:schemeClr val="accent3">
                    <a:lumMod val="40000"/>
                    <a:lumOff val="60000"/>
                  </a:schemeClr>
                </a:solidFill>
                <a:latin typeface="+mj-lt"/>
                <a:ea typeface="+mj-ea"/>
                <a:cs typeface="+mj-cs"/>
              </a:rPr>
              <a:t> universidades.</a:t>
            </a:r>
          </a:p>
          <a:p>
            <a:endParaRPr lang="es-ES_tradnl" sz="2800" dirty="0">
              <a:solidFill>
                <a:schemeClr val="accent3">
                  <a:lumMod val="40000"/>
                  <a:lumOff val="60000"/>
                </a:schemeClr>
              </a:solidFill>
              <a:latin typeface="+mj-lt"/>
              <a:ea typeface="+mj-ea"/>
              <a:cs typeface="+mj-cs"/>
            </a:endParaRPr>
          </a:p>
        </p:txBody>
      </p:sp>
      <p:sp>
        <p:nvSpPr>
          <p:cNvPr id="3" name="Oval 2">
            <a:extLst>
              <a:ext uri="{FF2B5EF4-FFF2-40B4-BE49-F238E27FC236}">
                <a16:creationId xmlns:a16="http://schemas.microsoft.com/office/drawing/2014/main" id="{2589A890-46F5-9106-D86A-FE6731539EAA}"/>
              </a:ext>
            </a:extLst>
          </p:cNvPr>
          <p:cNvSpPr/>
          <p:nvPr/>
        </p:nvSpPr>
        <p:spPr>
          <a:xfrm>
            <a:off x="3346748" y="272985"/>
            <a:ext cx="1433159" cy="1437925"/>
          </a:xfrm>
          <a:prstGeom prst="ellipse">
            <a:avLst/>
          </a:prstGeom>
          <a:solidFill>
            <a:srgbClr val="174781"/>
          </a:solidFill>
          <a:ln w="76200">
            <a:solidFill>
              <a:srgbClr val="174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 name="Rectangle 3">
            <a:extLst>
              <a:ext uri="{FF2B5EF4-FFF2-40B4-BE49-F238E27FC236}">
                <a16:creationId xmlns:a16="http://schemas.microsoft.com/office/drawing/2014/main" id="{8FDB3BBB-D516-878F-9047-5C9A379E2342}"/>
              </a:ext>
            </a:extLst>
          </p:cNvPr>
          <p:cNvSpPr/>
          <p:nvPr/>
        </p:nvSpPr>
        <p:spPr>
          <a:xfrm>
            <a:off x="859149" y="248880"/>
            <a:ext cx="3204178" cy="1501222"/>
          </a:xfrm>
          <a:prstGeom prst="rect">
            <a:avLst/>
          </a:prstGeom>
          <a:solidFill>
            <a:srgbClr val="1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Oval 4">
            <a:extLst>
              <a:ext uri="{FF2B5EF4-FFF2-40B4-BE49-F238E27FC236}">
                <a16:creationId xmlns:a16="http://schemas.microsoft.com/office/drawing/2014/main" id="{510BD061-DC1A-67E7-5855-277D2B6D5B57}"/>
              </a:ext>
            </a:extLst>
          </p:cNvPr>
          <p:cNvSpPr/>
          <p:nvPr/>
        </p:nvSpPr>
        <p:spPr>
          <a:xfrm>
            <a:off x="3368518"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Oval 9">
            <a:extLst>
              <a:ext uri="{FF2B5EF4-FFF2-40B4-BE49-F238E27FC236}">
                <a16:creationId xmlns:a16="http://schemas.microsoft.com/office/drawing/2014/main" id="{5332DF62-2E1E-A666-FC17-8AD408343E2B}"/>
              </a:ext>
            </a:extLst>
          </p:cNvPr>
          <p:cNvSpPr/>
          <p:nvPr/>
        </p:nvSpPr>
        <p:spPr>
          <a:xfrm>
            <a:off x="195598" y="244848"/>
            <a:ext cx="1549411" cy="1501222"/>
          </a:xfrm>
          <a:prstGeom prst="ellipse">
            <a:avLst/>
          </a:prstGeom>
          <a:solidFill>
            <a:srgbClr val="1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8" name="Título 1">
            <a:extLst>
              <a:ext uri="{FF2B5EF4-FFF2-40B4-BE49-F238E27FC236}">
                <a16:creationId xmlns:a16="http://schemas.microsoft.com/office/drawing/2014/main" id="{61B3878F-422B-AEC5-1B21-4DA6791ABDD8}"/>
              </a:ext>
            </a:extLst>
          </p:cNvPr>
          <p:cNvSpPr txBox="1">
            <a:spLocks/>
          </p:cNvSpPr>
          <p:nvPr/>
        </p:nvSpPr>
        <p:spPr>
          <a:xfrm>
            <a:off x="-755997" y="472957"/>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Clústeres</a:t>
            </a:r>
          </a:p>
          <a:p>
            <a:endParaRPr lang="en-US" sz="4800" dirty="0">
              <a:solidFill>
                <a:schemeClr val="accent3">
                  <a:lumMod val="40000"/>
                  <a:lumOff val="60000"/>
                </a:schemeClr>
              </a:solidFill>
            </a:endParaRPr>
          </a:p>
        </p:txBody>
      </p:sp>
      <p:pic>
        <p:nvPicPr>
          <p:cNvPr id="2" name="Picture 8" descr="Vlab Ecotech Icon Round - Eco Tech Png PNG Image | Transparent PNG Free  Download on SeekPNG">
            <a:extLst>
              <a:ext uri="{FF2B5EF4-FFF2-40B4-BE49-F238E27FC236}">
                <a16:creationId xmlns:a16="http://schemas.microsoft.com/office/drawing/2014/main" id="{0A0ECAE7-A284-3E50-E1D6-4C27BC95D8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3" t="7582" r="4500" b="5075"/>
          <a:stretch/>
        </p:blipFill>
        <p:spPr bwMode="auto">
          <a:xfrm>
            <a:off x="3462889" y="393205"/>
            <a:ext cx="1178449" cy="1186595"/>
          </a:xfrm>
          <a:prstGeom prst="ellipse">
            <a:avLst/>
          </a:prstGeom>
          <a:noFill/>
          <a:extLst>
            <a:ext uri="{909E8E84-426E-40DD-AFC4-6F175D3DCCD1}">
              <a14:hiddenFill xmlns:a14="http://schemas.microsoft.com/office/drawing/2010/main">
                <a:solidFill>
                  <a:srgbClr val="FFFFFF"/>
                </a:solidFill>
              </a14:hiddenFill>
            </a:ext>
          </a:extLst>
        </p:spPr>
      </p:pic>
      <p:pic>
        <p:nvPicPr>
          <p:cNvPr id="9" name="Picture 4" descr="3,069 Thailand Round Flag Images, Stock Photos &amp; Vectors ...">
            <a:extLst>
              <a:ext uri="{FF2B5EF4-FFF2-40B4-BE49-F238E27FC236}">
                <a16:creationId xmlns:a16="http://schemas.microsoft.com/office/drawing/2014/main" id="{F85376C8-9B4A-3B68-87F7-2DBFDC3B1B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16" t="7128" r="13341" b="23735"/>
          <a:stretch/>
        </p:blipFill>
        <p:spPr bwMode="auto">
          <a:xfrm>
            <a:off x="3872502" y="2039593"/>
            <a:ext cx="775875" cy="787630"/>
          </a:xfrm>
          <a:prstGeom prst="ellipse">
            <a:avLst/>
          </a:prstGeom>
          <a:noFill/>
          <a:extLst>
            <a:ext uri="{909E8E84-426E-40DD-AFC4-6F175D3DCCD1}">
              <a14:hiddenFill xmlns:a14="http://schemas.microsoft.com/office/drawing/2010/main">
                <a:solidFill>
                  <a:srgbClr val="FFFFFF"/>
                </a:solidFill>
              </a14:hiddenFill>
            </a:ext>
          </a:extLst>
        </p:spPr>
      </p:pic>
      <p:sp>
        <p:nvSpPr>
          <p:cNvPr id="11" name="Título 1">
            <a:extLst>
              <a:ext uri="{FF2B5EF4-FFF2-40B4-BE49-F238E27FC236}">
                <a16:creationId xmlns:a16="http://schemas.microsoft.com/office/drawing/2014/main" id="{98558129-3A5B-591A-FA41-114AA3935F22}"/>
              </a:ext>
            </a:extLst>
          </p:cNvPr>
          <p:cNvSpPr txBox="1">
            <a:spLocks/>
          </p:cNvSpPr>
          <p:nvPr/>
        </p:nvSpPr>
        <p:spPr>
          <a:xfrm>
            <a:off x="3645761" y="215683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Tailandia</a:t>
            </a:r>
          </a:p>
        </p:txBody>
      </p:sp>
      <p:pic>
        <p:nvPicPr>
          <p:cNvPr id="4102" name="Picture 6" descr="FOOD INNOPOLIS">
            <a:extLst>
              <a:ext uri="{FF2B5EF4-FFF2-40B4-BE49-F238E27FC236}">
                <a16:creationId xmlns:a16="http://schemas.microsoft.com/office/drawing/2014/main" id="{CC07993A-65A8-54DF-B00F-BE406A17B2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01" y="2989548"/>
            <a:ext cx="3581400" cy="227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52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3273B1F-DBC6-EF1B-A905-04463F10F956}"/>
              </a:ext>
            </a:extLst>
          </p:cNvPr>
          <p:cNvSpPr txBox="1">
            <a:spLocks/>
          </p:cNvSpPr>
          <p:nvPr/>
        </p:nvSpPr>
        <p:spPr>
          <a:xfrm>
            <a:off x="3493361" y="200443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endParaRPr lang="en-US" sz="4800" dirty="0">
              <a:solidFill>
                <a:schemeClr val="accent3">
                  <a:lumMod val="40000"/>
                  <a:lumOff val="60000"/>
                </a:schemeClr>
              </a:solidFill>
            </a:endParaRPr>
          </a:p>
        </p:txBody>
      </p:sp>
      <p:sp>
        <p:nvSpPr>
          <p:cNvPr id="7" name="TextBox 6">
            <a:extLst>
              <a:ext uri="{FF2B5EF4-FFF2-40B4-BE49-F238E27FC236}">
                <a16:creationId xmlns:a16="http://schemas.microsoft.com/office/drawing/2014/main" id="{B6B79378-833A-E903-6245-72BDB69DCDC7}"/>
              </a:ext>
            </a:extLst>
          </p:cNvPr>
          <p:cNvSpPr txBox="1"/>
          <p:nvPr/>
        </p:nvSpPr>
        <p:spPr>
          <a:xfrm>
            <a:off x="5094513" y="3007356"/>
            <a:ext cx="7050955" cy="3477875"/>
          </a:xfrm>
          <a:prstGeom prst="rect">
            <a:avLst/>
          </a:prstGeom>
          <a:noFill/>
        </p:spPr>
        <p:txBody>
          <a:bodyPr wrap="square" rtlCol="0">
            <a:spAutoFit/>
          </a:bodyPr>
          <a:lstStyle/>
          <a:p>
            <a:r>
              <a:rPr lang="es-ES" sz="2400" dirty="0">
                <a:solidFill>
                  <a:schemeClr val="accent3">
                    <a:lumMod val="40000"/>
                    <a:lumOff val="60000"/>
                  </a:schemeClr>
                </a:solidFill>
                <a:latin typeface="+mj-lt"/>
                <a:ea typeface="+mj-ea"/>
                <a:cs typeface="+mj-cs"/>
              </a:rPr>
              <a:t>Cluster Agroindustrial “</a:t>
            </a:r>
            <a:r>
              <a:rPr lang="es-ES" sz="2400" b="1" dirty="0">
                <a:solidFill>
                  <a:schemeClr val="accent3">
                    <a:lumMod val="40000"/>
                    <a:lumOff val="60000"/>
                  </a:schemeClr>
                </a:solidFill>
                <a:latin typeface="+mj-lt"/>
                <a:ea typeface="+mj-ea"/>
                <a:cs typeface="+mj-cs"/>
              </a:rPr>
              <a:t>Food Innopolis</a:t>
            </a:r>
            <a:r>
              <a:rPr lang="es-ES" sz="2400" dirty="0">
                <a:solidFill>
                  <a:schemeClr val="accent3">
                    <a:lumMod val="40000"/>
                    <a:lumOff val="60000"/>
                  </a:schemeClr>
                </a:solidFill>
                <a:latin typeface="+mj-lt"/>
                <a:ea typeface="+mj-ea"/>
                <a:cs typeface="+mj-cs"/>
              </a:rPr>
              <a:t>”</a:t>
            </a:r>
          </a:p>
          <a:p>
            <a:pPr marL="285750" indent="-285750">
              <a:buFont typeface="Arial" panose="020B0604020202020204" pitchFamily="34" charset="0"/>
              <a:buChar char="•"/>
            </a:pPr>
            <a:r>
              <a:rPr lang="es-ES" sz="2400" dirty="0">
                <a:solidFill>
                  <a:schemeClr val="accent3">
                    <a:lumMod val="40000"/>
                    <a:lumOff val="60000"/>
                  </a:schemeClr>
                </a:solidFill>
                <a:latin typeface="+mj-lt"/>
                <a:ea typeface="+mj-ea"/>
                <a:cs typeface="+mj-cs"/>
              </a:rPr>
              <a:t>Herramientas:</a:t>
            </a:r>
          </a:p>
          <a:p>
            <a:pPr marL="742950" lvl="1" indent="-285750">
              <a:buFont typeface="Arial" panose="020B0604020202020204" pitchFamily="34" charset="0"/>
              <a:buChar char="•"/>
            </a:pPr>
            <a:r>
              <a:rPr lang="es-ES" sz="2400" dirty="0">
                <a:solidFill>
                  <a:schemeClr val="accent3">
                    <a:lumMod val="40000"/>
                    <a:lumOff val="60000"/>
                  </a:schemeClr>
                </a:solidFill>
                <a:latin typeface="+mj-lt"/>
                <a:ea typeface="+mj-ea"/>
                <a:cs typeface="+mj-cs"/>
              </a:rPr>
              <a:t>Exención </a:t>
            </a:r>
            <a:r>
              <a:rPr lang="es-ES" sz="2400" b="1" dirty="0">
                <a:solidFill>
                  <a:schemeClr val="accent3">
                    <a:lumMod val="40000"/>
                    <a:lumOff val="60000"/>
                  </a:schemeClr>
                </a:solidFill>
                <a:latin typeface="+mj-lt"/>
                <a:ea typeface="+mj-ea"/>
                <a:cs typeface="+mj-cs"/>
              </a:rPr>
              <a:t>impuesto a la renta</a:t>
            </a:r>
          </a:p>
          <a:p>
            <a:pPr marL="742950" lvl="1" indent="-285750">
              <a:buFont typeface="Arial" panose="020B0604020202020204" pitchFamily="34" charset="0"/>
              <a:buChar char="•"/>
            </a:pPr>
            <a:r>
              <a:rPr lang="es-ES" sz="2400" dirty="0">
                <a:solidFill>
                  <a:schemeClr val="accent3">
                    <a:lumMod val="40000"/>
                    <a:lumOff val="60000"/>
                  </a:schemeClr>
                </a:solidFill>
                <a:latin typeface="+mj-lt"/>
                <a:ea typeface="+mj-ea"/>
                <a:cs typeface="+mj-cs"/>
              </a:rPr>
              <a:t>Exención </a:t>
            </a:r>
            <a:r>
              <a:rPr lang="es-ES" sz="2400" b="1" dirty="0">
                <a:solidFill>
                  <a:schemeClr val="accent3">
                    <a:lumMod val="40000"/>
                    <a:lumOff val="60000"/>
                  </a:schemeClr>
                </a:solidFill>
                <a:latin typeface="+mj-lt"/>
                <a:ea typeface="+mj-ea"/>
                <a:cs typeface="+mj-cs"/>
              </a:rPr>
              <a:t>aranceles</a:t>
            </a:r>
            <a:r>
              <a:rPr lang="es-ES" sz="2400" dirty="0">
                <a:solidFill>
                  <a:schemeClr val="accent3">
                    <a:lumMod val="40000"/>
                    <a:lumOff val="60000"/>
                  </a:schemeClr>
                </a:solidFill>
                <a:latin typeface="+mj-lt"/>
                <a:ea typeface="+mj-ea"/>
                <a:cs typeface="+mj-cs"/>
              </a:rPr>
              <a:t> insumos I&amp;D</a:t>
            </a:r>
          </a:p>
          <a:p>
            <a:pPr marL="742950" lvl="1" indent="-285750">
              <a:buFont typeface="Arial" panose="020B0604020202020204" pitchFamily="34" charset="0"/>
              <a:buChar char="•"/>
            </a:pPr>
            <a:r>
              <a:rPr lang="es-ES" sz="2400" b="1" dirty="0">
                <a:solidFill>
                  <a:schemeClr val="accent3">
                    <a:lumMod val="40000"/>
                    <a:lumOff val="60000"/>
                  </a:schemeClr>
                </a:solidFill>
                <a:latin typeface="+mj-lt"/>
                <a:ea typeface="+mj-ea"/>
                <a:cs typeface="+mj-cs"/>
              </a:rPr>
              <a:t>Crédito tributario </a:t>
            </a:r>
            <a:r>
              <a:rPr lang="es-ES" sz="2400" dirty="0">
                <a:solidFill>
                  <a:schemeClr val="accent3">
                    <a:lumMod val="40000"/>
                    <a:lumOff val="60000"/>
                  </a:schemeClr>
                </a:solidFill>
                <a:latin typeface="+mj-lt"/>
                <a:ea typeface="+mj-ea"/>
                <a:cs typeface="+mj-cs"/>
              </a:rPr>
              <a:t>a inversión en I&amp;D</a:t>
            </a:r>
          </a:p>
          <a:p>
            <a:pPr marL="742950" lvl="1" indent="-285750">
              <a:buFont typeface="Arial" panose="020B0604020202020204" pitchFamily="34" charset="0"/>
              <a:buChar char="•"/>
            </a:pPr>
            <a:r>
              <a:rPr lang="es-ES" sz="2400" dirty="0">
                <a:solidFill>
                  <a:schemeClr val="accent3">
                    <a:lumMod val="40000"/>
                    <a:lumOff val="60000"/>
                  </a:schemeClr>
                </a:solidFill>
                <a:latin typeface="+mj-lt"/>
                <a:ea typeface="+mj-ea"/>
                <a:cs typeface="+mj-cs"/>
              </a:rPr>
              <a:t>Programa </a:t>
            </a:r>
            <a:r>
              <a:rPr lang="es-ES" sz="2400" b="1" dirty="0">
                <a:solidFill>
                  <a:schemeClr val="accent3">
                    <a:lumMod val="40000"/>
                    <a:lumOff val="60000"/>
                  </a:schemeClr>
                </a:solidFill>
                <a:latin typeface="+mj-lt"/>
                <a:ea typeface="+mj-ea"/>
                <a:cs typeface="+mj-cs"/>
              </a:rPr>
              <a:t>movilidad de talento </a:t>
            </a:r>
            <a:r>
              <a:rPr lang="es-ES" sz="2400" dirty="0">
                <a:solidFill>
                  <a:schemeClr val="accent3">
                    <a:lumMod val="40000"/>
                    <a:lumOff val="60000"/>
                  </a:schemeClr>
                </a:solidFill>
                <a:latin typeface="+mj-lt"/>
                <a:ea typeface="+mj-ea"/>
                <a:cs typeface="+mj-cs"/>
              </a:rPr>
              <a:t>y visas</a:t>
            </a:r>
          </a:p>
          <a:p>
            <a:pPr marL="742950" lvl="1" indent="-285750">
              <a:buFont typeface="Arial" panose="020B0604020202020204" pitchFamily="34" charset="0"/>
              <a:buChar char="•"/>
            </a:pPr>
            <a:r>
              <a:rPr lang="es-ES" sz="2400" b="1" dirty="0">
                <a:solidFill>
                  <a:schemeClr val="accent3">
                    <a:lumMod val="40000"/>
                    <a:lumOff val="60000"/>
                  </a:schemeClr>
                </a:solidFill>
                <a:latin typeface="+mj-lt"/>
                <a:ea typeface="+mj-ea"/>
                <a:cs typeface="+mj-cs"/>
              </a:rPr>
              <a:t>Aprendizaje</a:t>
            </a:r>
            <a:r>
              <a:rPr lang="es-ES" sz="2400" dirty="0">
                <a:solidFill>
                  <a:schemeClr val="accent3">
                    <a:lumMod val="40000"/>
                    <a:lumOff val="60000"/>
                  </a:schemeClr>
                </a:solidFill>
                <a:latin typeface="+mj-lt"/>
                <a:ea typeface="+mj-ea"/>
                <a:cs typeface="+mj-cs"/>
              </a:rPr>
              <a:t> durante el trabajo</a:t>
            </a:r>
          </a:p>
          <a:p>
            <a:pPr marL="742950" lvl="1" indent="-285750">
              <a:buFont typeface="Arial" panose="020B0604020202020204" pitchFamily="34" charset="0"/>
              <a:buChar char="•"/>
            </a:pPr>
            <a:r>
              <a:rPr lang="es-ES" sz="2400" b="1" dirty="0">
                <a:solidFill>
                  <a:schemeClr val="accent3">
                    <a:lumMod val="40000"/>
                    <a:lumOff val="60000"/>
                  </a:schemeClr>
                </a:solidFill>
                <a:latin typeface="+mj-lt"/>
                <a:ea typeface="+mj-ea"/>
                <a:cs typeface="+mj-cs"/>
              </a:rPr>
              <a:t>Ventanilla única</a:t>
            </a:r>
          </a:p>
          <a:p>
            <a:endParaRPr lang="es-ES_tradnl" sz="2800" dirty="0">
              <a:solidFill>
                <a:schemeClr val="accent3">
                  <a:lumMod val="40000"/>
                  <a:lumOff val="60000"/>
                </a:schemeClr>
              </a:solidFill>
              <a:latin typeface="+mj-lt"/>
              <a:ea typeface="+mj-ea"/>
              <a:cs typeface="+mj-cs"/>
            </a:endParaRPr>
          </a:p>
        </p:txBody>
      </p:sp>
      <p:sp>
        <p:nvSpPr>
          <p:cNvPr id="3" name="Oval 2">
            <a:extLst>
              <a:ext uri="{FF2B5EF4-FFF2-40B4-BE49-F238E27FC236}">
                <a16:creationId xmlns:a16="http://schemas.microsoft.com/office/drawing/2014/main" id="{2589A890-46F5-9106-D86A-FE6731539EAA}"/>
              </a:ext>
            </a:extLst>
          </p:cNvPr>
          <p:cNvSpPr/>
          <p:nvPr/>
        </p:nvSpPr>
        <p:spPr>
          <a:xfrm>
            <a:off x="3346748" y="272985"/>
            <a:ext cx="1433159" cy="1437925"/>
          </a:xfrm>
          <a:prstGeom prst="ellipse">
            <a:avLst/>
          </a:prstGeom>
          <a:solidFill>
            <a:srgbClr val="174781"/>
          </a:solidFill>
          <a:ln w="76200">
            <a:solidFill>
              <a:srgbClr val="174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 name="Rectangle 3">
            <a:extLst>
              <a:ext uri="{FF2B5EF4-FFF2-40B4-BE49-F238E27FC236}">
                <a16:creationId xmlns:a16="http://schemas.microsoft.com/office/drawing/2014/main" id="{8FDB3BBB-D516-878F-9047-5C9A379E2342}"/>
              </a:ext>
            </a:extLst>
          </p:cNvPr>
          <p:cNvSpPr/>
          <p:nvPr/>
        </p:nvSpPr>
        <p:spPr>
          <a:xfrm>
            <a:off x="859149" y="248880"/>
            <a:ext cx="3204178" cy="1501222"/>
          </a:xfrm>
          <a:prstGeom prst="rect">
            <a:avLst/>
          </a:prstGeom>
          <a:solidFill>
            <a:srgbClr val="1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Oval 4">
            <a:extLst>
              <a:ext uri="{FF2B5EF4-FFF2-40B4-BE49-F238E27FC236}">
                <a16:creationId xmlns:a16="http://schemas.microsoft.com/office/drawing/2014/main" id="{510BD061-DC1A-67E7-5855-277D2B6D5B57}"/>
              </a:ext>
            </a:extLst>
          </p:cNvPr>
          <p:cNvSpPr/>
          <p:nvPr/>
        </p:nvSpPr>
        <p:spPr>
          <a:xfrm>
            <a:off x="3368518"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Oval 9">
            <a:extLst>
              <a:ext uri="{FF2B5EF4-FFF2-40B4-BE49-F238E27FC236}">
                <a16:creationId xmlns:a16="http://schemas.microsoft.com/office/drawing/2014/main" id="{5332DF62-2E1E-A666-FC17-8AD408343E2B}"/>
              </a:ext>
            </a:extLst>
          </p:cNvPr>
          <p:cNvSpPr/>
          <p:nvPr/>
        </p:nvSpPr>
        <p:spPr>
          <a:xfrm>
            <a:off x="195598" y="244848"/>
            <a:ext cx="1549411" cy="1501222"/>
          </a:xfrm>
          <a:prstGeom prst="ellipse">
            <a:avLst/>
          </a:prstGeom>
          <a:solidFill>
            <a:srgbClr val="1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8" name="Título 1">
            <a:extLst>
              <a:ext uri="{FF2B5EF4-FFF2-40B4-BE49-F238E27FC236}">
                <a16:creationId xmlns:a16="http://schemas.microsoft.com/office/drawing/2014/main" id="{61B3878F-422B-AEC5-1B21-4DA6791ABDD8}"/>
              </a:ext>
            </a:extLst>
          </p:cNvPr>
          <p:cNvSpPr txBox="1">
            <a:spLocks/>
          </p:cNvSpPr>
          <p:nvPr/>
        </p:nvSpPr>
        <p:spPr>
          <a:xfrm>
            <a:off x="-755997" y="472957"/>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Clústeres</a:t>
            </a:r>
          </a:p>
          <a:p>
            <a:endParaRPr lang="en-US" sz="4800" dirty="0">
              <a:solidFill>
                <a:schemeClr val="accent3">
                  <a:lumMod val="40000"/>
                  <a:lumOff val="60000"/>
                </a:schemeClr>
              </a:solidFill>
            </a:endParaRPr>
          </a:p>
        </p:txBody>
      </p:sp>
      <p:pic>
        <p:nvPicPr>
          <p:cNvPr id="2" name="Picture 8" descr="Vlab Ecotech Icon Round - Eco Tech Png PNG Image | Transparent PNG Free  Download on SeekPNG">
            <a:extLst>
              <a:ext uri="{FF2B5EF4-FFF2-40B4-BE49-F238E27FC236}">
                <a16:creationId xmlns:a16="http://schemas.microsoft.com/office/drawing/2014/main" id="{0A0ECAE7-A284-3E50-E1D6-4C27BC95D8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3" t="7582" r="4500" b="5075"/>
          <a:stretch/>
        </p:blipFill>
        <p:spPr bwMode="auto">
          <a:xfrm>
            <a:off x="3462889" y="393205"/>
            <a:ext cx="1178449" cy="1186595"/>
          </a:xfrm>
          <a:prstGeom prst="ellipse">
            <a:avLst/>
          </a:prstGeom>
          <a:noFill/>
          <a:extLst>
            <a:ext uri="{909E8E84-426E-40DD-AFC4-6F175D3DCCD1}">
              <a14:hiddenFill xmlns:a14="http://schemas.microsoft.com/office/drawing/2010/main">
                <a:solidFill>
                  <a:srgbClr val="FFFFFF"/>
                </a:solidFill>
              </a14:hiddenFill>
            </a:ext>
          </a:extLst>
        </p:spPr>
      </p:pic>
      <p:pic>
        <p:nvPicPr>
          <p:cNvPr id="9" name="Picture 4" descr="3,069 Thailand Round Flag Images, Stock Photos &amp; Vectors ...">
            <a:extLst>
              <a:ext uri="{FF2B5EF4-FFF2-40B4-BE49-F238E27FC236}">
                <a16:creationId xmlns:a16="http://schemas.microsoft.com/office/drawing/2014/main" id="{F85376C8-9B4A-3B68-87F7-2DBFDC3B1B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16" t="7128" r="13341" b="23735"/>
          <a:stretch/>
        </p:blipFill>
        <p:spPr bwMode="auto">
          <a:xfrm>
            <a:off x="3872502" y="2039593"/>
            <a:ext cx="775875" cy="787630"/>
          </a:xfrm>
          <a:prstGeom prst="ellipse">
            <a:avLst/>
          </a:prstGeom>
          <a:noFill/>
          <a:extLst>
            <a:ext uri="{909E8E84-426E-40DD-AFC4-6F175D3DCCD1}">
              <a14:hiddenFill xmlns:a14="http://schemas.microsoft.com/office/drawing/2010/main">
                <a:solidFill>
                  <a:srgbClr val="FFFFFF"/>
                </a:solidFill>
              </a14:hiddenFill>
            </a:ext>
          </a:extLst>
        </p:spPr>
      </p:pic>
      <p:sp>
        <p:nvSpPr>
          <p:cNvPr id="11" name="Título 1">
            <a:extLst>
              <a:ext uri="{FF2B5EF4-FFF2-40B4-BE49-F238E27FC236}">
                <a16:creationId xmlns:a16="http://schemas.microsoft.com/office/drawing/2014/main" id="{98558129-3A5B-591A-FA41-114AA3935F22}"/>
              </a:ext>
            </a:extLst>
          </p:cNvPr>
          <p:cNvSpPr txBox="1">
            <a:spLocks/>
          </p:cNvSpPr>
          <p:nvPr/>
        </p:nvSpPr>
        <p:spPr>
          <a:xfrm>
            <a:off x="3645761" y="215683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Tailandia</a:t>
            </a:r>
          </a:p>
        </p:txBody>
      </p:sp>
      <p:pic>
        <p:nvPicPr>
          <p:cNvPr id="8" name="Picture 6" descr="FOOD INNOPOLIS">
            <a:extLst>
              <a:ext uri="{FF2B5EF4-FFF2-40B4-BE49-F238E27FC236}">
                <a16:creationId xmlns:a16="http://schemas.microsoft.com/office/drawing/2014/main" id="{AA6C72FB-3E38-42D1-614A-2890F16746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01" y="2989548"/>
            <a:ext cx="3581400" cy="227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06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3273B1F-DBC6-EF1B-A905-04463F10F956}"/>
              </a:ext>
            </a:extLst>
          </p:cNvPr>
          <p:cNvSpPr txBox="1">
            <a:spLocks/>
          </p:cNvSpPr>
          <p:nvPr/>
        </p:nvSpPr>
        <p:spPr>
          <a:xfrm>
            <a:off x="3493361" y="200443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endParaRPr lang="en-US" sz="4800" dirty="0">
              <a:solidFill>
                <a:schemeClr val="accent3">
                  <a:lumMod val="40000"/>
                  <a:lumOff val="60000"/>
                </a:schemeClr>
              </a:solidFill>
            </a:endParaRPr>
          </a:p>
        </p:txBody>
      </p:sp>
      <p:sp>
        <p:nvSpPr>
          <p:cNvPr id="7" name="TextBox 6">
            <a:extLst>
              <a:ext uri="{FF2B5EF4-FFF2-40B4-BE49-F238E27FC236}">
                <a16:creationId xmlns:a16="http://schemas.microsoft.com/office/drawing/2014/main" id="{B6B79378-833A-E903-6245-72BDB69DCDC7}"/>
              </a:ext>
            </a:extLst>
          </p:cNvPr>
          <p:cNvSpPr txBox="1"/>
          <p:nvPr/>
        </p:nvSpPr>
        <p:spPr>
          <a:xfrm>
            <a:off x="5094513" y="3007356"/>
            <a:ext cx="7050955" cy="3477875"/>
          </a:xfrm>
          <a:prstGeom prst="rect">
            <a:avLst/>
          </a:prstGeom>
          <a:noFill/>
        </p:spPr>
        <p:txBody>
          <a:bodyPr wrap="square" rtlCol="0">
            <a:spAutoFit/>
          </a:bodyPr>
          <a:lstStyle/>
          <a:p>
            <a:r>
              <a:rPr lang="es-ES" sz="2400" dirty="0">
                <a:solidFill>
                  <a:schemeClr val="accent3">
                    <a:lumMod val="40000"/>
                    <a:lumOff val="60000"/>
                  </a:schemeClr>
                </a:solidFill>
                <a:latin typeface="+mj-lt"/>
                <a:ea typeface="+mj-ea"/>
                <a:cs typeface="+mj-cs"/>
              </a:rPr>
              <a:t>Cluster Tecnológico “</a:t>
            </a:r>
            <a:r>
              <a:rPr lang="es-ES" sz="2400" b="1" dirty="0">
                <a:solidFill>
                  <a:schemeClr val="accent3">
                    <a:lumMod val="40000"/>
                    <a:lumOff val="60000"/>
                  </a:schemeClr>
                </a:solidFill>
                <a:latin typeface="+mj-lt"/>
                <a:ea typeface="+mj-ea"/>
                <a:cs typeface="+mj-cs"/>
              </a:rPr>
              <a:t>Daedeok Innopolis</a:t>
            </a:r>
            <a:r>
              <a:rPr lang="es-ES" sz="2400" dirty="0">
                <a:solidFill>
                  <a:schemeClr val="accent3">
                    <a:lumMod val="40000"/>
                    <a:lumOff val="60000"/>
                  </a:schemeClr>
                </a:solidFill>
                <a:latin typeface="+mj-lt"/>
                <a:ea typeface="+mj-ea"/>
                <a:cs typeface="+mj-cs"/>
              </a:rPr>
              <a:t>”</a:t>
            </a:r>
          </a:p>
          <a:p>
            <a:pPr marL="285750" indent="-285750">
              <a:buFont typeface="Arial" panose="020B0604020202020204" pitchFamily="34" charset="0"/>
              <a:buChar char="•"/>
            </a:pPr>
            <a:r>
              <a:rPr lang="es-ES" sz="2400" dirty="0">
                <a:solidFill>
                  <a:schemeClr val="accent3">
                    <a:lumMod val="40000"/>
                    <a:lumOff val="60000"/>
                  </a:schemeClr>
                </a:solidFill>
                <a:latin typeface="+mj-lt"/>
                <a:ea typeface="+mj-ea"/>
                <a:cs typeface="+mj-cs"/>
              </a:rPr>
              <a:t>Establecido en </a:t>
            </a:r>
            <a:r>
              <a:rPr lang="es-ES" sz="2400" b="1" dirty="0">
                <a:solidFill>
                  <a:schemeClr val="accent3">
                    <a:lumMod val="40000"/>
                    <a:lumOff val="60000"/>
                  </a:schemeClr>
                </a:solidFill>
                <a:latin typeface="+mj-lt"/>
                <a:ea typeface="+mj-ea"/>
                <a:cs typeface="+mj-cs"/>
              </a:rPr>
              <a:t>1973</a:t>
            </a:r>
          </a:p>
          <a:p>
            <a:pPr marL="285750" indent="-285750">
              <a:buFont typeface="Arial" panose="020B0604020202020204" pitchFamily="34" charset="0"/>
              <a:buChar char="•"/>
            </a:pPr>
            <a:r>
              <a:rPr lang="es-ES" sz="2400" dirty="0">
                <a:solidFill>
                  <a:schemeClr val="accent3">
                    <a:lumMod val="40000"/>
                    <a:lumOff val="60000"/>
                  </a:schemeClr>
                </a:solidFill>
                <a:latin typeface="+mj-lt"/>
                <a:ea typeface="+mj-ea"/>
                <a:cs typeface="+mj-cs"/>
              </a:rPr>
              <a:t>Inversión: </a:t>
            </a:r>
            <a:r>
              <a:rPr lang="es-ES" sz="2400" b="1" dirty="0">
                <a:solidFill>
                  <a:schemeClr val="accent3">
                    <a:lumMod val="40000"/>
                    <a:lumOff val="60000"/>
                  </a:schemeClr>
                </a:solidFill>
                <a:latin typeface="+mj-lt"/>
                <a:ea typeface="+mj-ea"/>
                <a:cs typeface="+mj-cs"/>
              </a:rPr>
              <a:t>US$278 millones</a:t>
            </a:r>
          </a:p>
          <a:p>
            <a:pPr marL="285750" indent="-285750">
              <a:buFont typeface="Arial" panose="020B0604020202020204" pitchFamily="34" charset="0"/>
              <a:buChar char="•"/>
            </a:pPr>
            <a:r>
              <a:rPr lang="es-ES" sz="2400" b="1" dirty="0">
                <a:solidFill>
                  <a:schemeClr val="accent3">
                    <a:lumMod val="40000"/>
                    <a:lumOff val="60000"/>
                  </a:schemeClr>
                </a:solidFill>
                <a:latin typeface="+mj-lt"/>
                <a:ea typeface="+mj-ea"/>
                <a:cs typeface="+mj-cs"/>
              </a:rPr>
              <a:t>Financiamiento público para centros de investigación</a:t>
            </a:r>
            <a:r>
              <a:rPr lang="es-ES" sz="2400" dirty="0">
                <a:solidFill>
                  <a:schemeClr val="accent3">
                    <a:lumMod val="40000"/>
                    <a:lumOff val="60000"/>
                  </a:schemeClr>
                </a:solidFill>
                <a:latin typeface="+mj-lt"/>
                <a:ea typeface="+mj-ea"/>
                <a:cs typeface="+mj-cs"/>
              </a:rPr>
              <a:t>: Instituto Coreano de Biociencia y Biotecnología (KRIBB) </a:t>
            </a:r>
          </a:p>
          <a:p>
            <a:pPr marL="285750" indent="-285750">
              <a:buFont typeface="Arial" panose="020B0604020202020204" pitchFamily="34" charset="0"/>
              <a:buChar char="•"/>
            </a:pPr>
            <a:r>
              <a:rPr lang="es-ES" sz="2400" dirty="0">
                <a:solidFill>
                  <a:schemeClr val="accent3">
                    <a:lumMod val="40000"/>
                    <a:lumOff val="60000"/>
                  </a:schemeClr>
                </a:solidFill>
                <a:latin typeface="+mj-lt"/>
                <a:ea typeface="+mj-ea"/>
                <a:cs typeface="+mj-cs"/>
              </a:rPr>
              <a:t>Énfasis en </a:t>
            </a:r>
            <a:r>
              <a:rPr lang="es-ES" sz="2400" b="1" dirty="0">
                <a:solidFill>
                  <a:schemeClr val="accent3">
                    <a:lumMod val="40000"/>
                    <a:lumOff val="60000"/>
                  </a:schemeClr>
                </a:solidFill>
                <a:latin typeface="+mj-lt"/>
                <a:ea typeface="+mj-ea"/>
                <a:cs typeface="+mj-cs"/>
              </a:rPr>
              <a:t>comercialización de la innovación</a:t>
            </a:r>
          </a:p>
          <a:p>
            <a:pPr marL="285750" indent="-285750">
              <a:buFont typeface="Arial" panose="020B0604020202020204" pitchFamily="34" charset="0"/>
              <a:buChar char="•"/>
            </a:pPr>
            <a:endParaRPr lang="es-ES" sz="2400" dirty="0">
              <a:solidFill>
                <a:schemeClr val="accent3">
                  <a:lumMod val="40000"/>
                  <a:lumOff val="60000"/>
                </a:schemeClr>
              </a:solidFill>
              <a:latin typeface="+mj-lt"/>
              <a:ea typeface="+mj-ea"/>
              <a:cs typeface="+mj-cs"/>
            </a:endParaRPr>
          </a:p>
          <a:p>
            <a:endParaRPr lang="es-ES_tradnl" sz="2800" dirty="0">
              <a:solidFill>
                <a:schemeClr val="accent3">
                  <a:lumMod val="40000"/>
                  <a:lumOff val="60000"/>
                </a:schemeClr>
              </a:solidFill>
              <a:latin typeface="+mj-lt"/>
              <a:ea typeface="+mj-ea"/>
              <a:cs typeface="+mj-cs"/>
            </a:endParaRPr>
          </a:p>
        </p:txBody>
      </p:sp>
      <p:sp>
        <p:nvSpPr>
          <p:cNvPr id="3" name="Oval 2">
            <a:extLst>
              <a:ext uri="{FF2B5EF4-FFF2-40B4-BE49-F238E27FC236}">
                <a16:creationId xmlns:a16="http://schemas.microsoft.com/office/drawing/2014/main" id="{2589A890-46F5-9106-D86A-FE6731539EAA}"/>
              </a:ext>
            </a:extLst>
          </p:cNvPr>
          <p:cNvSpPr/>
          <p:nvPr/>
        </p:nvSpPr>
        <p:spPr>
          <a:xfrm>
            <a:off x="3346748" y="272985"/>
            <a:ext cx="1433159" cy="1437925"/>
          </a:xfrm>
          <a:prstGeom prst="ellipse">
            <a:avLst/>
          </a:prstGeom>
          <a:solidFill>
            <a:srgbClr val="174781"/>
          </a:solidFill>
          <a:ln w="76200">
            <a:solidFill>
              <a:srgbClr val="174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 name="Rectangle 3">
            <a:extLst>
              <a:ext uri="{FF2B5EF4-FFF2-40B4-BE49-F238E27FC236}">
                <a16:creationId xmlns:a16="http://schemas.microsoft.com/office/drawing/2014/main" id="{8FDB3BBB-D516-878F-9047-5C9A379E2342}"/>
              </a:ext>
            </a:extLst>
          </p:cNvPr>
          <p:cNvSpPr/>
          <p:nvPr/>
        </p:nvSpPr>
        <p:spPr>
          <a:xfrm>
            <a:off x="859149" y="248880"/>
            <a:ext cx="3204178" cy="1501222"/>
          </a:xfrm>
          <a:prstGeom prst="rect">
            <a:avLst/>
          </a:prstGeom>
          <a:solidFill>
            <a:srgbClr val="1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Oval 4">
            <a:extLst>
              <a:ext uri="{FF2B5EF4-FFF2-40B4-BE49-F238E27FC236}">
                <a16:creationId xmlns:a16="http://schemas.microsoft.com/office/drawing/2014/main" id="{510BD061-DC1A-67E7-5855-277D2B6D5B57}"/>
              </a:ext>
            </a:extLst>
          </p:cNvPr>
          <p:cNvSpPr/>
          <p:nvPr/>
        </p:nvSpPr>
        <p:spPr>
          <a:xfrm>
            <a:off x="3368518"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Oval 9">
            <a:extLst>
              <a:ext uri="{FF2B5EF4-FFF2-40B4-BE49-F238E27FC236}">
                <a16:creationId xmlns:a16="http://schemas.microsoft.com/office/drawing/2014/main" id="{5332DF62-2E1E-A666-FC17-8AD408343E2B}"/>
              </a:ext>
            </a:extLst>
          </p:cNvPr>
          <p:cNvSpPr/>
          <p:nvPr/>
        </p:nvSpPr>
        <p:spPr>
          <a:xfrm>
            <a:off x="195598" y="244848"/>
            <a:ext cx="1549411" cy="1501222"/>
          </a:xfrm>
          <a:prstGeom prst="ellipse">
            <a:avLst/>
          </a:prstGeom>
          <a:solidFill>
            <a:srgbClr val="1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8" name="Título 1">
            <a:extLst>
              <a:ext uri="{FF2B5EF4-FFF2-40B4-BE49-F238E27FC236}">
                <a16:creationId xmlns:a16="http://schemas.microsoft.com/office/drawing/2014/main" id="{61B3878F-422B-AEC5-1B21-4DA6791ABDD8}"/>
              </a:ext>
            </a:extLst>
          </p:cNvPr>
          <p:cNvSpPr txBox="1">
            <a:spLocks/>
          </p:cNvSpPr>
          <p:nvPr/>
        </p:nvSpPr>
        <p:spPr>
          <a:xfrm>
            <a:off x="-755997" y="472957"/>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Clústeres</a:t>
            </a:r>
          </a:p>
          <a:p>
            <a:endParaRPr lang="en-US" sz="4800" dirty="0">
              <a:solidFill>
                <a:schemeClr val="accent3">
                  <a:lumMod val="40000"/>
                  <a:lumOff val="60000"/>
                </a:schemeClr>
              </a:solidFill>
            </a:endParaRPr>
          </a:p>
        </p:txBody>
      </p:sp>
      <p:pic>
        <p:nvPicPr>
          <p:cNvPr id="2" name="Picture 8" descr="Vlab Ecotech Icon Round - Eco Tech Png PNG Image | Transparent PNG Free  Download on SeekPNG">
            <a:extLst>
              <a:ext uri="{FF2B5EF4-FFF2-40B4-BE49-F238E27FC236}">
                <a16:creationId xmlns:a16="http://schemas.microsoft.com/office/drawing/2014/main" id="{0A0ECAE7-A284-3E50-E1D6-4C27BC95D8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3" t="7582" r="4500" b="5075"/>
          <a:stretch/>
        </p:blipFill>
        <p:spPr bwMode="auto">
          <a:xfrm>
            <a:off x="3462889" y="393205"/>
            <a:ext cx="1178449" cy="1186595"/>
          </a:xfrm>
          <a:prstGeom prst="ellipse">
            <a:avLst/>
          </a:prstGeom>
          <a:noFill/>
          <a:extLst>
            <a:ext uri="{909E8E84-426E-40DD-AFC4-6F175D3DCCD1}">
              <a14:hiddenFill xmlns:a14="http://schemas.microsoft.com/office/drawing/2010/main">
                <a:solidFill>
                  <a:srgbClr val="FFFFFF"/>
                </a:solidFill>
              </a14:hiddenFill>
            </a:ext>
          </a:extLst>
        </p:spPr>
      </p:pic>
      <p:sp>
        <p:nvSpPr>
          <p:cNvPr id="11" name="Título 1">
            <a:extLst>
              <a:ext uri="{FF2B5EF4-FFF2-40B4-BE49-F238E27FC236}">
                <a16:creationId xmlns:a16="http://schemas.microsoft.com/office/drawing/2014/main" id="{98558129-3A5B-591A-FA41-114AA3935F22}"/>
              </a:ext>
            </a:extLst>
          </p:cNvPr>
          <p:cNvSpPr txBox="1">
            <a:spLocks/>
          </p:cNvSpPr>
          <p:nvPr/>
        </p:nvSpPr>
        <p:spPr>
          <a:xfrm>
            <a:off x="3645761" y="215683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Corea</a:t>
            </a:r>
          </a:p>
        </p:txBody>
      </p:sp>
      <p:pic>
        <p:nvPicPr>
          <p:cNvPr id="12" name="Picture 8" descr="South Korea Round Flag Icon PNG | Citypng">
            <a:extLst>
              <a:ext uri="{FF2B5EF4-FFF2-40B4-BE49-F238E27FC236}">
                <a16:creationId xmlns:a16="http://schemas.microsoft.com/office/drawing/2014/main" id="{DB511576-BE10-4281-B9EF-ADAF473C86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37" t="2280" r="2963" b="2280"/>
          <a:stretch/>
        </p:blipFill>
        <p:spPr bwMode="auto">
          <a:xfrm>
            <a:off x="3872502" y="2033881"/>
            <a:ext cx="810788" cy="814543"/>
          </a:xfrm>
          <a:prstGeom prst="ellipse">
            <a:avLst/>
          </a:prstGeom>
          <a:noFill/>
          <a:extLst>
            <a:ext uri="{909E8E84-426E-40DD-AFC4-6F175D3DCCD1}">
              <a14:hiddenFill xmlns:a14="http://schemas.microsoft.com/office/drawing/2010/main">
                <a:solidFill>
                  <a:srgbClr val="FFFFFF"/>
                </a:solidFill>
              </a14:hiddenFill>
            </a:ext>
          </a:extLst>
        </p:spPr>
      </p:pic>
      <p:pic>
        <p:nvPicPr>
          <p:cNvPr id="13314" name="Picture 2" descr="Daedeok Innopolis!">
            <a:extLst>
              <a:ext uri="{FF2B5EF4-FFF2-40B4-BE49-F238E27FC236}">
                <a16:creationId xmlns:a16="http://schemas.microsoft.com/office/drawing/2014/main" id="{B2B3ABD9-A856-E51D-E627-05C680CD9A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07356"/>
            <a:ext cx="3708400" cy="218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37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3273B1F-DBC6-EF1B-A905-04463F10F956}"/>
              </a:ext>
            </a:extLst>
          </p:cNvPr>
          <p:cNvSpPr txBox="1">
            <a:spLocks/>
          </p:cNvSpPr>
          <p:nvPr/>
        </p:nvSpPr>
        <p:spPr>
          <a:xfrm>
            <a:off x="3493361" y="200443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endParaRPr lang="en-US" sz="4800" dirty="0">
              <a:solidFill>
                <a:schemeClr val="accent3">
                  <a:lumMod val="40000"/>
                  <a:lumOff val="60000"/>
                </a:schemeClr>
              </a:solidFill>
            </a:endParaRPr>
          </a:p>
        </p:txBody>
      </p:sp>
      <p:sp>
        <p:nvSpPr>
          <p:cNvPr id="7" name="TextBox 6">
            <a:extLst>
              <a:ext uri="{FF2B5EF4-FFF2-40B4-BE49-F238E27FC236}">
                <a16:creationId xmlns:a16="http://schemas.microsoft.com/office/drawing/2014/main" id="{B6B79378-833A-E903-6245-72BDB69DCDC7}"/>
              </a:ext>
            </a:extLst>
          </p:cNvPr>
          <p:cNvSpPr txBox="1"/>
          <p:nvPr/>
        </p:nvSpPr>
        <p:spPr>
          <a:xfrm>
            <a:off x="5094513" y="3007356"/>
            <a:ext cx="7050955" cy="2739211"/>
          </a:xfrm>
          <a:prstGeom prst="rect">
            <a:avLst/>
          </a:prstGeom>
          <a:noFill/>
        </p:spPr>
        <p:txBody>
          <a:bodyPr wrap="square" rtlCol="0">
            <a:spAutoFit/>
          </a:bodyPr>
          <a:lstStyle/>
          <a:p>
            <a:r>
              <a:rPr lang="es-ES" sz="2400" dirty="0">
                <a:solidFill>
                  <a:schemeClr val="accent3">
                    <a:lumMod val="40000"/>
                    <a:lumOff val="60000"/>
                  </a:schemeClr>
                </a:solidFill>
                <a:latin typeface="+mj-lt"/>
                <a:ea typeface="+mj-ea"/>
                <a:cs typeface="+mj-cs"/>
              </a:rPr>
              <a:t>Cluster Tecnológico “</a:t>
            </a:r>
            <a:r>
              <a:rPr lang="es-ES" sz="2400" b="1" dirty="0">
                <a:solidFill>
                  <a:schemeClr val="accent3">
                    <a:lumMod val="40000"/>
                    <a:lumOff val="60000"/>
                  </a:schemeClr>
                </a:solidFill>
                <a:latin typeface="+mj-lt"/>
                <a:ea typeface="+mj-ea"/>
                <a:cs typeface="+mj-cs"/>
              </a:rPr>
              <a:t>Daedeok Innopolis</a:t>
            </a:r>
            <a:r>
              <a:rPr lang="es-ES" sz="2400" dirty="0">
                <a:solidFill>
                  <a:schemeClr val="accent3">
                    <a:lumMod val="40000"/>
                    <a:lumOff val="60000"/>
                  </a:schemeClr>
                </a:solidFill>
                <a:latin typeface="+mj-lt"/>
                <a:ea typeface="+mj-ea"/>
                <a:cs typeface="+mj-cs"/>
              </a:rPr>
              <a:t>”</a:t>
            </a:r>
          </a:p>
          <a:p>
            <a:pPr marL="285750" indent="-285750">
              <a:buFont typeface="Arial" panose="020B0604020202020204" pitchFamily="34" charset="0"/>
              <a:buChar char="•"/>
            </a:pPr>
            <a:r>
              <a:rPr lang="es-ES" sz="2400" dirty="0">
                <a:solidFill>
                  <a:schemeClr val="accent3">
                    <a:lumMod val="40000"/>
                    <a:lumOff val="60000"/>
                  </a:schemeClr>
                </a:solidFill>
                <a:latin typeface="+mj-lt"/>
                <a:ea typeface="+mj-ea"/>
                <a:cs typeface="+mj-cs"/>
              </a:rPr>
              <a:t>Ambiente de “</a:t>
            </a:r>
            <a:r>
              <a:rPr lang="es-ES" sz="2400" b="1" dirty="0">
                <a:solidFill>
                  <a:schemeClr val="accent3">
                    <a:lumMod val="40000"/>
                    <a:lumOff val="60000"/>
                  </a:schemeClr>
                </a:solidFill>
                <a:latin typeface="+mj-lt"/>
                <a:ea typeface="+mj-ea"/>
                <a:cs typeface="+mj-cs"/>
              </a:rPr>
              <a:t>Sandbox</a:t>
            </a:r>
            <a:r>
              <a:rPr lang="es-ES" sz="2400" dirty="0">
                <a:solidFill>
                  <a:schemeClr val="accent3">
                    <a:lumMod val="40000"/>
                    <a:lumOff val="60000"/>
                  </a:schemeClr>
                </a:solidFill>
                <a:latin typeface="+mj-lt"/>
                <a:ea typeface="+mj-ea"/>
                <a:cs typeface="+mj-cs"/>
              </a:rPr>
              <a:t>”: se pueden realizar </a:t>
            </a:r>
            <a:r>
              <a:rPr lang="es-ES" sz="2400" b="1" dirty="0">
                <a:solidFill>
                  <a:schemeClr val="accent3">
                    <a:lumMod val="40000"/>
                    <a:lumOff val="60000"/>
                  </a:schemeClr>
                </a:solidFill>
                <a:latin typeface="+mj-lt"/>
                <a:ea typeface="+mj-ea"/>
                <a:cs typeface="+mj-cs"/>
              </a:rPr>
              <a:t>demostraciones de innovaciones tecnológicas</a:t>
            </a:r>
            <a:r>
              <a:rPr lang="es-ES" sz="2400" dirty="0">
                <a:solidFill>
                  <a:schemeClr val="accent3">
                    <a:lumMod val="40000"/>
                    <a:lumOff val="60000"/>
                  </a:schemeClr>
                </a:solidFill>
                <a:latin typeface="+mj-lt"/>
                <a:ea typeface="+mj-ea"/>
                <a:cs typeface="+mj-cs"/>
              </a:rPr>
              <a:t>, aun cuando éstas no estén expresamente permitidas en la regulación vigente (o incluso, en algunos casos, estén prohibidas) </a:t>
            </a:r>
          </a:p>
          <a:p>
            <a:endParaRPr lang="es-ES_tradnl" sz="2800" dirty="0">
              <a:solidFill>
                <a:schemeClr val="accent3">
                  <a:lumMod val="40000"/>
                  <a:lumOff val="60000"/>
                </a:schemeClr>
              </a:solidFill>
              <a:latin typeface="+mj-lt"/>
              <a:ea typeface="+mj-ea"/>
              <a:cs typeface="+mj-cs"/>
            </a:endParaRPr>
          </a:p>
        </p:txBody>
      </p:sp>
      <p:sp>
        <p:nvSpPr>
          <p:cNvPr id="3" name="Oval 2">
            <a:extLst>
              <a:ext uri="{FF2B5EF4-FFF2-40B4-BE49-F238E27FC236}">
                <a16:creationId xmlns:a16="http://schemas.microsoft.com/office/drawing/2014/main" id="{2589A890-46F5-9106-D86A-FE6731539EAA}"/>
              </a:ext>
            </a:extLst>
          </p:cNvPr>
          <p:cNvSpPr/>
          <p:nvPr/>
        </p:nvSpPr>
        <p:spPr>
          <a:xfrm>
            <a:off x="3346748" y="272985"/>
            <a:ext cx="1433159" cy="1437925"/>
          </a:xfrm>
          <a:prstGeom prst="ellipse">
            <a:avLst/>
          </a:prstGeom>
          <a:solidFill>
            <a:srgbClr val="174781"/>
          </a:solidFill>
          <a:ln w="76200">
            <a:solidFill>
              <a:srgbClr val="174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 name="Rectangle 3">
            <a:extLst>
              <a:ext uri="{FF2B5EF4-FFF2-40B4-BE49-F238E27FC236}">
                <a16:creationId xmlns:a16="http://schemas.microsoft.com/office/drawing/2014/main" id="{8FDB3BBB-D516-878F-9047-5C9A379E2342}"/>
              </a:ext>
            </a:extLst>
          </p:cNvPr>
          <p:cNvSpPr/>
          <p:nvPr/>
        </p:nvSpPr>
        <p:spPr>
          <a:xfrm>
            <a:off x="859149" y="248880"/>
            <a:ext cx="3204178" cy="1501222"/>
          </a:xfrm>
          <a:prstGeom prst="rect">
            <a:avLst/>
          </a:prstGeom>
          <a:solidFill>
            <a:srgbClr val="1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Oval 4">
            <a:extLst>
              <a:ext uri="{FF2B5EF4-FFF2-40B4-BE49-F238E27FC236}">
                <a16:creationId xmlns:a16="http://schemas.microsoft.com/office/drawing/2014/main" id="{510BD061-DC1A-67E7-5855-277D2B6D5B57}"/>
              </a:ext>
            </a:extLst>
          </p:cNvPr>
          <p:cNvSpPr/>
          <p:nvPr/>
        </p:nvSpPr>
        <p:spPr>
          <a:xfrm>
            <a:off x="3368518"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Oval 9">
            <a:extLst>
              <a:ext uri="{FF2B5EF4-FFF2-40B4-BE49-F238E27FC236}">
                <a16:creationId xmlns:a16="http://schemas.microsoft.com/office/drawing/2014/main" id="{5332DF62-2E1E-A666-FC17-8AD408343E2B}"/>
              </a:ext>
            </a:extLst>
          </p:cNvPr>
          <p:cNvSpPr/>
          <p:nvPr/>
        </p:nvSpPr>
        <p:spPr>
          <a:xfrm>
            <a:off x="195598" y="244848"/>
            <a:ext cx="1549411" cy="1501222"/>
          </a:xfrm>
          <a:prstGeom prst="ellipse">
            <a:avLst/>
          </a:prstGeom>
          <a:solidFill>
            <a:srgbClr val="1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8" name="Título 1">
            <a:extLst>
              <a:ext uri="{FF2B5EF4-FFF2-40B4-BE49-F238E27FC236}">
                <a16:creationId xmlns:a16="http://schemas.microsoft.com/office/drawing/2014/main" id="{61B3878F-422B-AEC5-1B21-4DA6791ABDD8}"/>
              </a:ext>
            </a:extLst>
          </p:cNvPr>
          <p:cNvSpPr txBox="1">
            <a:spLocks/>
          </p:cNvSpPr>
          <p:nvPr/>
        </p:nvSpPr>
        <p:spPr>
          <a:xfrm>
            <a:off x="-755997" y="472957"/>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Clústeres</a:t>
            </a:r>
          </a:p>
          <a:p>
            <a:endParaRPr lang="en-US" sz="4800" dirty="0">
              <a:solidFill>
                <a:schemeClr val="accent3">
                  <a:lumMod val="40000"/>
                  <a:lumOff val="60000"/>
                </a:schemeClr>
              </a:solidFill>
            </a:endParaRPr>
          </a:p>
        </p:txBody>
      </p:sp>
      <p:pic>
        <p:nvPicPr>
          <p:cNvPr id="2" name="Picture 8" descr="Vlab Ecotech Icon Round - Eco Tech Png PNG Image | Transparent PNG Free  Download on SeekPNG">
            <a:extLst>
              <a:ext uri="{FF2B5EF4-FFF2-40B4-BE49-F238E27FC236}">
                <a16:creationId xmlns:a16="http://schemas.microsoft.com/office/drawing/2014/main" id="{0A0ECAE7-A284-3E50-E1D6-4C27BC95D8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3" t="7582" r="4500" b="5075"/>
          <a:stretch/>
        </p:blipFill>
        <p:spPr bwMode="auto">
          <a:xfrm>
            <a:off x="3462889" y="393205"/>
            <a:ext cx="1178449" cy="1186595"/>
          </a:xfrm>
          <a:prstGeom prst="ellipse">
            <a:avLst/>
          </a:prstGeom>
          <a:noFill/>
          <a:extLst>
            <a:ext uri="{909E8E84-426E-40DD-AFC4-6F175D3DCCD1}">
              <a14:hiddenFill xmlns:a14="http://schemas.microsoft.com/office/drawing/2010/main">
                <a:solidFill>
                  <a:srgbClr val="FFFFFF"/>
                </a:solidFill>
              </a14:hiddenFill>
            </a:ext>
          </a:extLst>
        </p:spPr>
      </p:pic>
      <p:sp>
        <p:nvSpPr>
          <p:cNvPr id="11" name="Título 1">
            <a:extLst>
              <a:ext uri="{FF2B5EF4-FFF2-40B4-BE49-F238E27FC236}">
                <a16:creationId xmlns:a16="http://schemas.microsoft.com/office/drawing/2014/main" id="{98558129-3A5B-591A-FA41-114AA3935F22}"/>
              </a:ext>
            </a:extLst>
          </p:cNvPr>
          <p:cNvSpPr txBox="1">
            <a:spLocks/>
          </p:cNvSpPr>
          <p:nvPr/>
        </p:nvSpPr>
        <p:spPr>
          <a:xfrm>
            <a:off x="3645761" y="215683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Corea</a:t>
            </a:r>
          </a:p>
        </p:txBody>
      </p:sp>
      <p:pic>
        <p:nvPicPr>
          <p:cNvPr id="12" name="Picture 8" descr="South Korea Round Flag Icon PNG | Citypng">
            <a:extLst>
              <a:ext uri="{FF2B5EF4-FFF2-40B4-BE49-F238E27FC236}">
                <a16:creationId xmlns:a16="http://schemas.microsoft.com/office/drawing/2014/main" id="{DB511576-BE10-4281-B9EF-ADAF473C86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37" t="2280" r="2963" b="2280"/>
          <a:stretch/>
        </p:blipFill>
        <p:spPr bwMode="auto">
          <a:xfrm>
            <a:off x="3872502" y="2033881"/>
            <a:ext cx="810788" cy="814543"/>
          </a:xfrm>
          <a:prstGeom prst="ellipse">
            <a:avLst/>
          </a:prstGeom>
          <a:noFill/>
          <a:extLst>
            <a:ext uri="{909E8E84-426E-40DD-AFC4-6F175D3DCCD1}">
              <a14:hiddenFill xmlns:a14="http://schemas.microsoft.com/office/drawing/2010/main">
                <a:solidFill>
                  <a:srgbClr val="FFFFFF"/>
                </a:solidFill>
              </a14:hiddenFill>
            </a:ext>
          </a:extLst>
        </p:spPr>
      </p:pic>
      <p:pic>
        <p:nvPicPr>
          <p:cNvPr id="8" name="Picture 2" descr="Daedeok Innopolis!">
            <a:extLst>
              <a:ext uri="{FF2B5EF4-FFF2-40B4-BE49-F238E27FC236}">
                <a16:creationId xmlns:a16="http://schemas.microsoft.com/office/drawing/2014/main" id="{8E90F9DA-80F6-6C2D-14D1-E5378CF5E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07356"/>
            <a:ext cx="3708400" cy="218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28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3273B1F-DBC6-EF1B-A905-04463F10F956}"/>
              </a:ext>
            </a:extLst>
          </p:cNvPr>
          <p:cNvSpPr txBox="1">
            <a:spLocks/>
          </p:cNvSpPr>
          <p:nvPr/>
        </p:nvSpPr>
        <p:spPr>
          <a:xfrm>
            <a:off x="3493361" y="200443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endParaRPr lang="en-US" sz="4800" dirty="0">
              <a:solidFill>
                <a:schemeClr val="accent3">
                  <a:lumMod val="40000"/>
                  <a:lumOff val="60000"/>
                </a:schemeClr>
              </a:solidFill>
            </a:endParaRPr>
          </a:p>
        </p:txBody>
      </p:sp>
      <p:sp>
        <p:nvSpPr>
          <p:cNvPr id="3" name="Oval 2">
            <a:extLst>
              <a:ext uri="{FF2B5EF4-FFF2-40B4-BE49-F238E27FC236}">
                <a16:creationId xmlns:a16="http://schemas.microsoft.com/office/drawing/2014/main" id="{2589A890-46F5-9106-D86A-FE6731539EAA}"/>
              </a:ext>
            </a:extLst>
          </p:cNvPr>
          <p:cNvSpPr/>
          <p:nvPr/>
        </p:nvSpPr>
        <p:spPr>
          <a:xfrm>
            <a:off x="3346748" y="272985"/>
            <a:ext cx="1433159" cy="1437925"/>
          </a:xfrm>
          <a:prstGeom prst="ellipse">
            <a:avLst/>
          </a:prstGeom>
          <a:solidFill>
            <a:srgbClr val="174781"/>
          </a:solidFill>
          <a:ln w="76200">
            <a:solidFill>
              <a:srgbClr val="174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 name="Rectangle 3">
            <a:extLst>
              <a:ext uri="{FF2B5EF4-FFF2-40B4-BE49-F238E27FC236}">
                <a16:creationId xmlns:a16="http://schemas.microsoft.com/office/drawing/2014/main" id="{8FDB3BBB-D516-878F-9047-5C9A379E2342}"/>
              </a:ext>
            </a:extLst>
          </p:cNvPr>
          <p:cNvSpPr/>
          <p:nvPr/>
        </p:nvSpPr>
        <p:spPr>
          <a:xfrm>
            <a:off x="859149" y="248880"/>
            <a:ext cx="3204178" cy="1501222"/>
          </a:xfrm>
          <a:prstGeom prst="rect">
            <a:avLst/>
          </a:prstGeom>
          <a:solidFill>
            <a:srgbClr val="1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Oval 4">
            <a:extLst>
              <a:ext uri="{FF2B5EF4-FFF2-40B4-BE49-F238E27FC236}">
                <a16:creationId xmlns:a16="http://schemas.microsoft.com/office/drawing/2014/main" id="{510BD061-DC1A-67E7-5855-277D2B6D5B57}"/>
              </a:ext>
            </a:extLst>
          </p:cNvPr>
          <p:cNvSpPr/>
          <p:nvPr/>
        </p:nvSpPr>
        <p:spPr>
          <a:xfrm>
            <a:off x="3368518"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Oval 9">
            <a:extLst>
              <a:ext uri="{FF2B5EF4-FFF2-40B4-BE49-F238E27FC236}">
                <a16:creationId xmlns:a16="http://schemas.microsoft.com/office/drawing/2014/main" id="{5332DF62-2E1E-A666-FC17-8AD408343E2B}"/>
              </a:ext>
            </a:extLst>
          </p:cNvPr>
          <p:cNvSpPr/>
          <p:nvPr/>
        </p:nvSpPr>
        <p:spPr>
          <a:xfrm>
            <a:off x="195598" y="244848"/>
            <a:ext cx="1549411" cy="1501222"/>
          </a:xfrm>
          <a:prstGeom prst="ellipse">
            <a:avLst/>
          </a:prstGeom>
          <a:solidFill>
            <a:srgbClr val="1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8" name="Título 1">
            <a:extLst>
              <a:ext uri="{FF2B5EF4-FFF2-40B4-BE49-F238E27FC236}">
                <a16:creationId xmlns:a16="http://schemas.microsoft.com/office/drawing/2014/main" id="{61B3878F-422B-AEC5-1B21-4DA6791ABDD8}"/>
              </a:ext>
            </a:extLst>
          </p:cNvPr>
          <p:cNvSpPr txBox="1">
            <a:spLocks/>
          </p:cNvSpPr>
          <p:nvPr/>
        </p:nvSpPr>
        <p:spPr>
          <a:xfrm>
            <a:off x="-755997" y="472957"/>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Clústeres</a:t>
            </a:r>
          </a:p>
          <a:p>
            <a:endParaRPr lang="en-US" sz="4800" dirty="0">
              <a:solidFill>
                <a:schemeClr val="accent3">
                  <a:lumMod val="40000"/>
                  <a:lumOff val="60000"/>
                </a:schemeClr>
              </a:solidFill>
            </a:endParaRPr>
          </a:p>
        </p:txBody>
      </p:sp>
      <p:pic>
        <p:nvPicPr>
          <p:cNvPr id="2" name="Picture 8" descr="Vlab Ecotech Icon Round - Eco Tech Png PNG Image | Transparent PNG Free  Download on SeekPNG">
            <a:extLst>
              <a:ext uri="{FF2B5EF4-FFF2-40B4-BE49-F238E27FC236}">
                <a16:creationId xmlns:a16="http://schemas.microsoft.com/office/drawing/2014/main" id="{0A0ECAE7-A284-3E50-E1D6-4C27BC95D8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3" t="7582" r="4500" b="5075"/>
          <a:stretch/>
        </p:blipFill>
        <p:spPr bwMode="auto">
          <a:xfrm>
            <a:off x="3462889" y="393205"/>
            <a:ext cx="1178449" cy="1186595"/>
          </a:xfrm>
          <a:prstGeom prst="ellipse">
            <a:avLst/>
          </a:prstGeom>
          <a:noFill/>
          <a:extLst>
            <a:ext uri="{909E8E84-426E-40DD-AFC4-6F175D3DCCD1}">
              <a14:hiddenFill xmlns:a14="http://schemas.microsoft.com/office/drawing/2010/main">
                <a:solidFill>
                  <a:srgbClr val="FFFFFF"/>
                </a:solidFill>
              </a14:hiddenFill>
            </a:ext>
          </a:extLst>
        </p:spPr>
      </p:pic>
      <p:pic>
        <p:nvPicPr>
          <p:cNvPr id="9" name="Picture 8" descr="2,185 Chile Flag Button Images, Stock Photos &amp; Vectors ...">
            <a:extLst>
              <a:ext uri="{FF2B5EF4-FFF2-40B4-BE49-F238E27FC236}">
                <a16:creationId xmlns:a16="http://schemas.microsoft.com/office/drawing/2014/main" id="{B8857418-B18D-CC8E-27A5-E2B7D32EA014}"/>
              </a:ext>
            </a:extLst>
          </p:cNvPr>
          <p:cNvPicPr>
            <a:picLocks noChangeAspect="1"/>
          </p:cNvPicPr>
          <p:nvPr/>
        </p:nvPicPr>
        <p:blipFill rotWithShape="1">
          <a:blip r:embed="rId3">
            <a:extLst>
              <a:ext uri="{28A0092B-C50C-407E-A947-70E740481C1C}">
                <a14:useLocalDpi xmlns:a14="http://schemas.microsoft.com/office/drawing/2010/main" val="0"/>
              </a:ext>
            </a:extLst>
          </a:blip>
          <a:srcRect l="13511" t="13361" r="13911" b="19795"/>
          <a:stretch/>
        </p:blipFill>
        <p:spPr bwMode="auto">
          <a:xfrm>
            <a:off x="9347330" y="378571"/>
            <a:ext cx="1253399" cy="1242438"/>
          </a:xfrm>
          <a:prstGeom prst="ellipse">
            <a:avLst/>
          </a:prstGeom>
          <a:noFill/>
          <a:ln>
            <a:noFill/>
          </a:ln>
          <a:extLst>
            <a:ext uri="{53640926-AAD7-44D8-BBD7-CCE9431645EC}">
              <a14:shadowObscured xmlns:a14="http://schemas.microsoft.com/office/drawing/2010/main"/>
            </a:ext>
          </a:extLst>
        </p:spPr>
      </p:pic>
      <p:sp>
        <p:nvSpPr>
          <p:cNvPr id="13" name="Oval 12">
            <a:extLst>
              <a:ext uri="{FF2B5EF4-FFF2-40B4-BE49-F238E27FC236}">
                <a16:creationId xmlns:a16="http://schemas.microsoft.com/office/drawing/2014/main" id="{942CD5F6-5D00-4982-CEC3-5544EAC8989A}"/>
              </a:ext>
            </a:extLst>
          </p:cNvPr>
          <p:cNvSpPr/>
          <p:nvPr/>
        </p:nvSpPr>
        <p:spPr>
          <a:xfrm>
            <a:off x="9202704" y="276676"/>
            <a:ext cx="1574609" cy="150122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 name="Título 1">
            <a:extLst>
              <a:ext uri="{FF2B5EF4-FFF2-40B4-BE49-F238E27FC236}">
                <a16:creationId xmlns:a16="http://schemas.microsoft.com/office/drawing/2014/main" id="{76440591-F9FF-6447-3294-656315EF9A93}"/>
              </a:ext>
            </a:extLst>
          </p:cNvPr>
          <p:cNvSpPr txBox="1">
            <a:spLocks/>
          </p:cNvSpPr>
          <p:nvPr/>
        </p:nvSpPr>
        <p:spPr>
          <a:xfrm>
            <a:off x="3758521" y="476900"/>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000" dirty="0">
                <a:solidFill>
                  <a:schemeClr val="tx1"/>
                </a:solidFill>
              </a:rPr>
              <a:t>Lección para Chile</a:t>
            </a:r>
            <a:endParaRPr lang="en-US" sz="4000" dirty="0">
              <a:solidFill>
                <a:schemeClr val="tx1"/>
              </a:solidFill>
            </a:endParaRPr>
          </a:p>
        </p:txBody>
      </p:sp>
      <p:sp>
        <p:nvSpPr>
          <p:cNvPr id="16" name="TextBox 15">
            <a:extLst>
              <a:ext uri="{FF2B5EF4-FFF2-40B4-BE49-F238E27FC236}">
                <a16:creationId xmlns:a16="http://schemas.microsoft.com/office/drawing/2014/main" id="{234E190E-C33E-151B-83FD-6B8648E6A781}"/>
              </a:ext>
            </a:extLst>
          </p:cNvPr>
          <p:cNvSpPr txBox="1"/>
          <p:nvPr/>
        </p:nvSpPr>
        <p:spPr>
          <a:xfrm>
            <a:off x="2691962" y="2545140"/>
            <a:ext cx="6897414" cy="3785652"/>
          </a:xfrm>
          <a:prstGeom prst="rect">
            <a:avLst/>
          </a:prstGeom>
          <a:noFill/>
        </p:spPr>
        <p:txBody>
          <a:bodyPr wrap="square">
            <a:spAutoFit/>
          </a:bodyPr>
          <a:lstStyle/>
          <a:p>
            <a:pPr algn="just"/>
            <a:r>
              <a:rPr lang="es-CL" sz="2400" b="1" dirty="0">
                <a:solidFill>
                  <a:schemeClr val="accent3">
                    <a:lumMod val="40000"/>
                    <a:lumOff val="60000"/>
                  </a:schemeClr>
                </a:solidFill>
                <a:latin typeface="+mj-lt"/>
                <a:ea typeface="+mj-ea"/>
                <a:cs typeface="+mj-cs"/>
              </a:rPr>
              <a:t>Los clústeres pueden tener los siguientes efectos positivos:</a:t>
            </a:r>
            <a:endParaRPr lang="en-CL" sz="2400" b="1" dirty="0">
              <a:solidFill>
                <a:schemeClr val="accent3">
                  <a:lumMod val="40000"/>
                  <a:lumOff val="60000"/>
                </a:schemeClr>
              </a:solidFill>
              <a:latin typeface="+mj-lt"/>
              <a:ea typeface="+mj-ea"/>
              <a:cs typeface="+mj-cs"/>
            </a:endParaRPr>
          </a:p>
          <a:p>
            <a:pPr algn="just"/>
            <a:r>
              <a:rPr lang="es-CL" sz="2400" b="1" dirty="0">
                <a:solidFill>
                  <a:schemeClr val="accent3">
                    <a:lumMod val="40000"/>
                    <a:lumOff val="60000"/>
                  </a:schemeClr>
                </a:solidFill>
                <a:latin typeface="+mj-lt"/>
                <a:ea typeface="+mj-ea"/>
                <a:cs typeface="+mj-cs"/>
              </a:rPr>
              <a:t>i) Generan sinergias significativas (movilidad de profesionales especializados y en la asignación de recursos públicos).</a:t>
            </a:r>
            <a:endParaRPr lang="en-CL" sz="2400" b="1" dirty="0">
              <a:solidFill>
                <a:schemeClr val="accent3">
                  <a:lumMod val="40000"/>
                  <a:lumOff val="60000"/>
                </a:schemeClr>
              </a:solidFill>
              <a:latin typeface="+mj-lt"/>
              <a:ea typeface="+mj-ea"/>
              <a:cs typeface="+mj-cs"/>
            </a:endParaRPr>
          </a:p>
          <a:p>
            <a:pPr algn="just"/>
            <a:r>
              <a:rPr lang="es-CL" sz="2400" b="1" dirty="0">
                <a:solidFill>
                  <a:schemeClr val="accent3">
                    <a:lumMod val="40000"/>
                    <a:lumOff val="60000"/>
                  </a:schemeClr>
                </a:solidFill>
                <a:latin typeface="+mj-lt"/>
                <a:ea typeface="+mj-ea"/>
                <a:cs typeface="+mj-cs"/>
              </a:rPr>
              <a:t>ii) Facilitan las pruebas de concepto y prototipos, y la comercialización de los productos de la innovación.</a:t>
            </a:r>
            <a:endParaRPr lang="en-CL" sz="2400" b="1" dirty="0">
              <a:solidFill>
                <a:schemeClr val="accent3">
                  <a:lumMod val="40000"/>
                  <a:lumOff val="60000"/>
                </a:schemeClr>
              </a:solidFill>
              <a:latin typeface="+mj-lt"/>
              <a:ea typeface="+mj-ea"/>
              <a:cs typeface="+mj-cs"/>
            </a:endParaRPr>
          </a:p>
          <a:p>
            <a:pPr algn="just"/>
            <a:r>
              <a:rPr lang="es-CL" sz="2400" b="1" dirty="0">
                <a:solidFill>
                  <a:schemeClr val="accent3">
                    <a:lumMod val="40000"/>
                    <a:lumOff val="60000"/>
                  </a:schemeClr>
                </a:solidFill>
                <a:latin typeface="+mj-lt"/>
                <a:ea typeface="+mj-ea"/>
                <a:cs typeface="+mj-cs"/>
              </a:rPr>
              <a:t>iii) Permiten focalizar tanto las regulaciones y el financiamiento para la innovación. </a:t>
            </a:r>
            <a:endParaRPr lang="en-CL" sz="2400" b="1" dirty="0">
              <a:solidFill>
                <a:schemeClr val="accent3">
                  <a:lumMod val="40000"/>
                  <a:lumOff val="60000"/>
                </a:schemeClr>
              </a:solidFill>
              <a:latin typeface="+mj-lt"/>
              <a:ea typeface="+mj-ea"/>
              <a:cs typeface="+mj-cs"/>
            </a:endParaRPr>
          </a:p>
        </p:txBody>
      </p:sp>
    </p:spTree>
    <p:extLst>
      <p:ext uri="{BB962C8B-B14F-4D97-AF65-F5344CB8AC3E}">
        <p14:creationId xmlns:p14="http://schemas.microsoft.com/office/powerpoint/2010/main" val="139162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3273B1F-DBC6-EF1B-A905-04463F10F956}"/>
              </a:ext>
            </a:extLst>
          </p:cNvPr>
          <p:cNvSpPr txBox="1">
            <a:spLocks/>
          </p:cNvSpPr>
          <p:nvPr/>
        </p:nvSpPr>
        <p:spPr>
          <a:xfrm>
            <a:off x="3493361" y="200443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endParaRPr lang="en-US" sz="4800" dirty="0">
              <a:solidFill>
                <a:schemeClr val="accent3">
                  <a:lumMod val="40000"/>
                  <a:lumOff val="60000"/>
                </a:schemeClr>
              </a:solidFill>
            </a:endParaRPr>
          </a:p>
        </p:txBody>
      </p:sp>
      <p:sp>
        <p:nvSpPr>
          <p:cNvPr id="3" name="Oval 2">
            <a:extLst>
              <a:ext uri="{FF2B5EF4-FFF2-40B4-BE49-F238E27FC236}">
                <a16:creationId xmlns:a16="http://schemas.microsoft.com/office/drawing/2014/main" id="{2589A890-46F5-9106-D86A-FE6731539EAA}"/>
              </a:ext>
            </a:extLst>
          </p:cNvPr>
          <p:cNvSpPr/>
          <p:nvPr/>
        </p:nvSpPr>
        <p:spPr>
          <a:xfrm>
            <a:off x="3346748" y="272985"/>
            <a:ext cx="1433159" cy="1437925"/>
          </a:xfrm>
          <a:prstGeom prst="ellipse">
            <a:avLst/>
          </a:prstGeom>
          <a:solidFill>
            <a:srgbClr val="174781"/>
          </a:solidFill>
          <a:ln w="76200">
            <a:solidFill>
              <a:srgbClr val="174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 name="Rectangle 3">
            <a:extLst>
              <a:ext uri="{FF2B5EF4-FFF2-40B4-BE49-F238E27FC236}">
                <a16:creationId xmlns:a16="http://schemas.microsoft.com/office/drawing/2014/main" id="{8FDB3BBB-D516-878F-9047-5C9A379E2342}"/>
              </a:ext>
            </a:extLst>
          </p:cNvPr>
          <p:cNvSpPr/>
          <p:nvPr/>
        </p:nvSpPr>
        <p:spPr>
          <a:xfrm>
            <a:off x="859149" y="248880"/>
            <a:ext cx="3204178" cy="1501222"/>
          </a:xfrm>
          <a:prstGeom prst="rect">
            <a:avLst/>
          </a:prstGeom>
          <a:solidFill>
            <a:srgbClr val="1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Oval 4">
            <a:extLst>
              <a:ext uri="{FF2B5EF4-FFF2-40B4-BE49-F238E27FC236}">
                <a16:creationId xmlns:a16="http://schemas.microsoft.com/office/drawing/2014/main" id="{510BD061-DC1A-67E7-5855-277D2B6D5B57}"/>
              </a:ext>
            </a:extLst>
          </p:cNvPr>
          <p:cNvSpPr/>
          <p:nvPr/>
        </p:nvSpPr>
        <p:spPr>
          <a:xfrm>
            <a:off x="3368518" y="309880"/>
            <a:ext cx="1370552" cy="1370552"/>
          </a:xfrm>
          <a:prstGeom prst="ellipse">
            <a:avLst/>
          </a:prstGeom>
          <a:solidFill>
            <a:srgbClr val="10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Oval 9">
            <a:extLst>
              <a:ext uri="{FF2B5EF4-FFF2-40B4-BE49-F238E27FC236}">
                <a16:creationId xmlns:a16="http://schemas.microsoft.com/office/drawing/2014/main" id="{5332DF62-2E1E-A666-FC17-8AD408343E2B}"/>
              </a:ext>
            </a:extLst>
          </p:cNvPr>
          <p:cNvSpPr/>
          <p:nvPr/>
        </p:nvSpPr>
        <p:spPr>
          <a:xfrm>
            <a:off x="195598" y="244848"/>
            <a:ext cx="1549411" cy="1501222"/>
          </a:xfrm>
          <a:prstGeom prst="ellipse">
            <a:avLst/>
          </a:prstGeom>
          <a:solidFill>
            <a:srgbClr val="1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8" name="Título 1">
            <a:extLst>
              <a:ext uri="{FF2B5EF4-FFF2-40B4-BE49-F238E27FC236}">
                <a16:creationId xmlns:a16="http://schemas.microsoft.com/office/drawing/2014/main" id="{61B3878F-422B-AEC5-1B21-4DA6791ABDD8}"/>
              </a:ext>
            </a:extLst>
          </p:cNvPr>
          <p:cNvSpPr txBox="1">
            <a:spLocks/>
          </p:cNvSpPr>
          <p:nvPr/>
        </p:nvSpPr>
        <p:spPr>
          <a:xfrm>
            <a:off x="-755997" y="472957"/>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Clústeres</a:t>
            </a:r>
          </a:p>
          <a:p>
            <a:endParaRPr lang="en-US" sz="4800" dirty="0">
              <a:solidFill>
                <a:schemeClr val="accent3">
                  <a:lumMod val="40000"/>
                  <a:lumOff val="60000"/>
                </a:schemeClr>
              </a:solidFill>
            </a:endParaRPr>
          </a:p>
        </p:txBody>
      </p:sp>
      <p:pic>
        <p:nvPicPr>
          <p:cNvPr id="2" name="Picture 8" descr="Vlab Ecotech Icon Round - Eco Tech Png PNG Image | Transparent PNG Free  Download on SeekPNG">
            <a:extLst>
              <a:ext uri="{FF2B5EF4-FFF2-40B4-BE49-F238E27FC236}">
                <a16:creationId xmlns:a16="http://schemas.microsoft.com/office/drawing/2014/main" id="{0A0ECAE7-A284-3E50-E1D6-4C27BC95D8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3" t="7582" r="4500" b="5075"/>
          <a:stretch/>
        </p:blipFill>
        <p:spPr bwMode="auto">
          <a:xfrm>
            <a:off x="3462889" y="393205"/>
            <a:ext cx="1178449" cy="1186595"/>
          </a:xfrm>
          <a:prstGeom prst="ellipse">
            <a:avLst/>
          </a:prstGeom>
          <a:noFill/>
          <a:extLst>
            <a:ext uri="{909E8E84-426E-40DD-AFC4-6F175D3DCCD1}">
              <a14:hiddenFill xmlns:a14="http://schemas.microsoft.com/office/drawing/2010/main">
                <a:solidFill>
                  <a:srgbClr val="FFFFFF"/>
                </a:solidFill>
              </a14:hiddenFill>
            </a:ext>
          </a:extLst>
        </p:spPr>
      </p:pic>
      <p:pic>
        <p:nvPicPr>
          <p:cNvPr id="9" name="Picture 8" descr="2,185 Chile Flag Button Images, Stock Photos &amp; Vectors ...">
            <a:extLst>
              <a:ext uri="{FF2B5EF4-FFF2-40B4-BE49-F238E27FC236}">
                <a16:creationId xmlns:a16="http://schemas.microsoft.com/office/drawing/2014/main" id="{B8857418-B18D-CC8E-27A5-E2B7D32EA014}"/>
              </a:ext>
            </a:extLst>
          </p:cNvPr>
          <p:cNvPicPr>
            <a:picLocks noChangeAspect="1"/>
          </p:cNvPicPr>
          <p:nvPr/>
        </p:nvPicPr>
        <p:blipFill rotWithShape="1">
          <a:blip r:embed="rId3">
            <a:extLst>
              <a:ext uri="{28A0092B-C50C-407E-A947-70E740481C1C}">
                <a14:useLocalDpi xmlns:a14="http://schemas.microsoft.com/office/drawing/2010/main" val="0"/>
              </a:ext>
            </a:extLst>
          </a:blip>
          <a:srcRect l="13511" t="13361" r="13911" b="19795"/>
          <a:stretch/>
        </p:blipFill>
        <p:spPr bwMode="auto">
          <a:xfrm>
            <a:off x="9347330" y="378571"/>
            <a:ext cx="1253399" cy="1242438"/>
          </a:xfrm>
          <a:prstGeom prst="ellipse">
            <a:avLst/>
          </a:prstGeom>
          <a:noFill/>
          <a:ln>
            <a:noFill/>
          </a:ln>
          <a:extLst>
            <a:ext uri="{53640926-AAD7-44D8-BBD7-CCE9431645EC}">
              <a14:shadowObscured xmlns:a14="http://schemas.microsoft.com/office/drawing/2010/main"/>
            </a:ext>
          </a:extLst>
        </p:spPr>
      </p:pic>
      <p:sp>
        <p:nvSpPr>
          <p:cNvPr id="13" name="Oval 12">
            <a:extLst>
              <a:ext uri="{FF2B5EF4-FFF2-40B4-BE49-F238E27FC236}">
                <a16:creationId xmlns:a16="http://schemas.microsoft.com/office/drawing/2014/main" id="{942CD5F6-5D00-4982-CEC3-5544EAC8989A}"/>
              </a:ext>
            </a:extLst>
          </p:cNvPr>
          <p:cNvSpPr/>
          <p:nvPr/>
        </p:nvSpPr>
        <p:spPr>
          <a:xfrm>
            <a:off x="9202704" y="276676"/>
            <a:ext cx="1574609" cy="150122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TextBox 15">
            <a:extLst>
              <a:ext uri="{FF2B5EF4-FFF2-40B4-BE49-F238E27FC236}">
                <a16:creationId xmlns:a16="http://schemas.microsoft.com/office/drawing/2014/main" id="{234E190E-C33E-151B-83FD-6B8648E6A781}"/>
              </a:ext>
            </a:extLst>
          </p:cNvPr>
          <p:cNvSpPr txBox="1"/>
          <p:nvPr/>
        </p:nvSpPr>
        <p:spPr>
          <a:xfrm>
            <a:off x="2691962" y="2545140"/>
            <a:ext cx="6897414" cy="2677656"/>
          </a:xfrm>
          <a:prstGeom prst="rect">
            <a:avLst/>
          </a:prstGeom>
          <a:noFill/>
        </p:spPr>
        <p:txBody>
          <a:bodyPr wrap="square">
            <a:spAutoFit/>
          </a:bodyPr>
          <a:lstStyle/>
          <a:p>
            <a:pPr marL="514350" indent="-514350">
              <a:buAutoNum type="romanLcParenR"/>
            </a:pPr>
            <a:r>
              <a:rPr lang="es-CL" sz="2400" b="1" dirty="0">
                <a:solidFill>
                  <a:schemeClr val="accent3">
                    <a:lumMod val="40000"/>
                    <a:lumOff val="60000"/>
                  </a:schemeClr>
                </a:solidFill>
                <a:latin typeface="+mj-lt"/>
                <a:ea typeface="+mj-ea"/>
                <a:cs typeface="+mj-cs"/>
              </a:rPr>
              <a:t>Las autoridades deben hacer aportes materiales a los clústeres (subsidios, facilitar la instalación de empresas, incentivar la instalación de centros educacionales públicos)</a:t>
            </a:r>
          </a:p>
          <a:p>
            <a:pPr algn="just"/>
            <a:r>
              <a:rPr lang="es-CL" sz="2400" b="1" dirty="0">
                <a:solidFill>
                  <a:schemeClr val="accent3">
                    <a:lumMod val="40000"/>
                    <a:lumOff val="60000"/>
                  </a:schemeClr>
                </a:solidFill>
                <a:latin typeface="+mj-lt"/>
                <a:ea typeface="+mj-ea"/>
                <a:cs typeface="+mj-cs"/>
              </a:rPr>
              <a:t>(ii)  Realización de proyectos de obras públicas</a:t>
            </a:r>
          </a:p>
          <a:p>
            <a:pPr algn="just"/>
            <a:r>
              <a:rPr lang="es-CL" sz="2400" b="1" dirty="0">
                <a:solidFill>
                  <a:schemeClr val="accent3">
                    <a:lumMod val="40000"/>
                    <a:lumOff val="60000"/>
                  </a:schemeClr>
                </a:solidFill>
                <a:latin typeface="+mj-lt"/>
                <a:ea typeface="+mj-ea"/>
                <a:cs typeface="+mj-cs"/>
              </a:rPr>
              <a:t>	(caminos, puertos o conexión de 	telecomunicaciones)</a:t>
            </a:r>
          </a:p>
        </p:txBody>
      </p:sp>
      <p:sp>
        <p:nvSpPr>
          <p:cNvPr id="7" name="Título 1">
            <a:extLst>
              <a:ext uri="{FF2B5EF4-FFF2-40B4-BE49-F238E27FC236}">
                <a16:creationId xmlns:a16="http://schemas.microsoft.com/office/drawing/2014/main" id="{0C16A482-93DD-6E46-323F-199B453BAD40}"/>
              </a:ext>
            </a:extLst>
          </p:cNvPr>
          <p:cNvSpPr txBox="1">
            <a:spLocks/>
          </p:cNvSpPr>
          <p:nvPr/>
        </p:nvSpPr>
        <p:spPr>
          <a:xfrm>
            <a:off x="3758521" y="476900"/>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000" dirty="0">
                <a:solidFill>
                  <a:schemeClr val="tx1"/>
                </a:solidFill>
              </a:rPr>
              <a:t>Recomendaciones</a:t>
            </a:r>
          </a:p>
          <a:p>
            <a:r>
              <a:rPr lang="es-ES" sz="4000" dirty="0">
                <a:solidFill>
                  <a:schemeClr val="tx1"/>
                </a:solidFill>
              </a:rPr>
              <a:t>de políticas</a:t>
            </a:r>
            <a:endParaRPr lang="en-US" sz="4000" dirty="0">
              <a:solidFill>
                <a:schemeClr val="tx1"/>
              </a:solidFill>
            </a:endParaRPr>
          </a:p>
        </p:txBody>
      </p:sp>
    </p:spTree>
    <p:extLst>
      <p:ext uri="{BB962C8B-B14F-4D97-AF65-F5344CB8AC3E}">
        <p14:creationId xmlns:p14="http://schemas.microsoft.com/office/powerpoint/2010/main" val="115354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3608C953-50B8-D3FD-D01B-A5F4B34CA776}"/>
              </a:ext>
            </a:extLst>
          </p:cNvPr>
          <p:cNvSpPr>
            <a:spLocks noGrp="1"/>
          </p:cNvSpPr>
          <p:nvPr>
            <p:ph type="title"/>
          </p:nvPr>
        </p:nvSpPr>
        <p:spPr>
          <a:xfrm>
            <a:off x="469136" y="519988"/>
            <a:ext cx="10514012" cy="691592"/>
          </a:xfrm>
          <a:prstGeom prst="ellipse">
            <a:avLst/>
          </a:prstGeom>
        </p:spPr>
        <p:txBody>
          <a:bodyPr vert="horz" wrap="none" lIns="91440" tIns="45720" rIns="91440" bIns="45720" rtlCol="0" anchor="t">
            <a:noAutofit/>
          </a:bodyPr>
          <a:lstStyle/>
          <a:p>
            <a:r>
              <a:rPr lang="es-ES" b="1" dirty="0">
                <a:solidFill>
                  <a:schemeClr val="accent3">
                    <a:lumMod val="40000"/>
                    <a:lumOff val="60000"/>
                  </a:schemeClr>
                </a:solidFill>
                <a:latin typeface="Corbel" panose="020B0503020204020204" pitchFamily="34" charset="0"/>
              </a:rPr>
              <a:t>5.  </a:t>
            </a:r>
            <a:r>
              <a:rPr lang="es-ES" sz="5400" dirty="0">
                <a:solidFill>
                  <a:schemeClr val="accent3">
                    <a:lumMod val="40000"/>
                    <a:lumOff val="60000"/>
                  </a:schemeClr>
                </a:solidFill>
              </a:rPr>
              <a:t>Recomendaciones de Políticas</a:t>
            </a:r>
            <a:br>
              <a:rPr lang="es-ES" sz="5400" dirty="0">
                <a:solidFill>
                  <a:schemeClr val="accent3">
                    <a:lumMod val="40000"/>
                    <a:lumOff val="60000"/>
                  </a:schemeClr>
                </a:solidFill>
              </a:rPr>
            </a:br>
            <a:endParaRPr lang="en-US" sz="5400" dirty="0">
              <a:solidFill>
                <a:schemeClr val="accent3">
                  <a:lumMod val="40000"/>
                  <a:lumOff val="60000"/>
                </a:schemeClr>
              </a:solidFill>
            </a:endParaRPr>
          </a:p>
        </p:txBody>
      </p:sp>
      <p:sp>
        <p:nvSpPr>
          <p:cNvPr id="8" name="Oval 7">
            <a:extLst>
              <a:ext uri="{FF2B5EF4-FFF2-40B4-BE49-F238E27FC236}">
                <a16:creationId xmlns:a16="http://schemas.microsoft.com/office/drawing/2014/main" id="{2AE1A9F5-BE33-892E-A887-123115DD4C58}"/>
              </a:ext>
            </a:extLst>
          </p:cNvPr>
          <p:cNvSpPr/>
          <p:nvPr/>
        </p:nvSpPr>
        <p:spPr>
          <a:xfrm>
            <a:off x="2193350" y="3899580"/>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Oval 9">
            <a:extLst>
              <a:ext uri="{FF2B5EF4-FFF2-40B4-BE49-F238E27FC236}">
                <a16:creationId xmlns:a16="http://schemas.microsoft.com/office/drawing/2014/main" id="{9D853D0D-FB74-B060-30D2-CF141765237C}"/>
              </a:ext>
            </a:extLst>
          </p:cNvPr>
          <p:cNvSpPr/>
          <p:nvPr/>
        </p:nvSpPr>
        <p:spPr>
          <a:xfrm>
            <a:off x="4390129" y="4390834"/>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Oval 11">
            <a:extLst>
              <a:ext uri="{FF2B5EF4-FFF2-40B4-BE49-F238E27FC236}">
                <a16:creationId xmlns:a16="http://schemas.microsoft.com/office/drawing/2014/main" id="{32D41952-4EC1-D9E0-A147-59ACCFF54A6D}"/>
              </a:ext>
            </a:extLst>
          </p:cNvPr>
          <p:cNvSpPr/>
          <p:nvPr/>
        </p:nvSpPr>
        <p:spPr>
          <a:xfrm>
            <a:off x="5550640" y="4469996"/>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Arc 12">
            <a:extLst>
              <a:ext uri="{FF2B5EF4-FFF2-40B4-BE49-F238E27FC236}">
                <a16:creationId xmlns:a16="http://schemas.microsoft.com/office/drawing/2014/main" id="{35FEFC1F-C8CC-1A65-ED3E-720E1ACE3C34}"/>
              </a:ext>
            </a:extLst>
          </p:cNvPr>
          <p:cNvSpPr/>
          <p:nvPr/>
        </p:nvSpPr>
        <p:spPr>
          <a:xfrm rot="10800000">
            <a:off x="2880294" y="4024952"/>
            <a:ext cx="6431411" cy="1394140"/>
          </a:xfrm>
          <a:prstGeom prst="arc">
            <a:avLst>
              <a:gd name="adj1" fmla="val 10841218"/>
              <a:gd name="adj2" fmla="val 21521630"/>
            </a:avLst>
          </a:prstGeom>
          <a:ln w="79375">
            <a:solidFill>
              <a:srgbClr val="2D7F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4" name="Oval 13">
            <a:extLst>
              <a:ext uri="{FF2B5EF4-FFF2-40B4-BE49-F238E27FC236}">
                <a16:creationId xmlns:a16="http://schemas.microsoft.com/office/drawing/2014/main" id="{264D6A55-F4E2-C893-D9A7-FAC76E426EAE}"/>
              </a:ext>
            </a:extLst>
          </p:cNvPr>
          <p:cNvSpPr/>
          <p:nvPr/>
        </p:nvSpPr>
        <p:spPr>
          <a:xfrm>
            <a:off x="6810050" y="4439002"/>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Oval 14">
            <a:extLst>
              <a:ext uri="{FF2B5EF4-FFF2-40B4-BE49-F238E27FC236}">
                <a16:creationId xmlns:a16="http://schemas.microsoft.com/office/drawing/2014/main" id="{569EFE95-C8CC-5905-9395-72634A6877F2}"/>
              </a:ext>
            </a:extLst>
          </p:cNvPr>
          <p:cNvSpPr/>
          <p:nvPr/>
        </p:nvSpPr>
        <p:spPr>
          <a:xfrm>
            <a:off x="9149164" y="3965183"/>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Oval 15">
            <a:extLst>
              <a:ext uri="{FF2B5EF4-FFF2-40B4-BE49-F238E27FC236}">
                <a16:creationId xmlns:a16="http://schemas.microsoft.com/office/drawing/2014/main" id="{4B0C8E98-7E16-704A-7976-4F3258326CF6}"/>
              </a:ext>
            </a:extLst>
          </p:cNvPr>
          <p:cNvSpPr/>
          <p:nvPr/>
        </p:nvSpPr>
        <p:spPr>
          <a:xfrm>
            <a:off x="8044424" y="4230537"/>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2" name="Picture 12" descr="White hydrogen filling station icon isolated Vector Image">
            <a:extLst>
              <a:ext uri="{FF2B5EF4-FFF2-40B4-BE49-F238E27FC236}">
                <a16:creationId xmlns:a16="http://schemas.microsoft.com/office/drawing/2014/main" id="{142C4343-B153-AA9F-1903-7DF5C4B9D6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62" t="10880" r="13182" b="19555"/>
          <a:stretch/>
        </p:blipFill>
        <p:spPr bwMode="auto">
          <a:xfrm>
            <a:off x="6889277" y="4509536"/>
            <a:ext cx="758370" cy="758614"/>
          </a:xfrm>
          <a:prstGeom prst="ellipse">
            <a:avLst/>
          </a:prstGeom>
          <a:noFill/>
          <a:extLst>
            <a:ext uri="{909E8E84-426E-40DD-AFC4-6F175D3DCCD1}">
              <a14:hiddenFill xmlns:a14="http://schemas.microsoft.com/office/drawing/2010/main">
                <a:solidFill>
                  <a:srgbClr val="FFFFFF"/>
                </a:solidFill>
              </a14:hiddenFill>
            </a:ext>
          </a:extLst>
        </p:spPr>
      </p:pic>
      <p:pic>
        <p:nvPicPr>
          <p:cNvPr id="3" name="Picture 14" descr="Sme - Free user icons">
            <a:extLst>
              <a:ext uri="{FF2B5EF4-FFF2-40B4-BE49-F238E27FC236}">
                <a16:creationId xmlns:a16="http://schemas.microsoft.com/office/drawing/2014/main" id="{330397F9-FB59-A93D-F67C-F57EB0D42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153" y="4582069"/>
            <a:ext cx="697653" cy="697653"/>
          </a:xfrm>
          <a:prstGeom prst="ellipse">
            <a:avLst/>
          </a:prstGeom>
          <a:noFill/>
          <a:extLst>
            <a:ext uri="{909E8E84-426E-40DD-AFC4-6F175D3DCCD1}">
              <a14:hiddenFill xmlns:a14="http://schemas.microsoft.com/office/drawing/2010/main">
                <a:solidFill>
                  <a:srgbClr val="FFFFFF"/>
                </a:solidFill>
              </a14:hiddenFill>
            </a:ext>
          </a:extLst>
        </p:spPr>
      </p:pic>
      <p:pic>
        <p:nvPicPr>
          <p:cNvPr id="4" name="Picture 16" descr="Eco Car Line Circle Background Icon 6974484 Vector Art at Vecteezy">
            <a:extLst>
              <a:ext uri="{FF2B5EF4-FFF2-40B4-BE49-F238E27FC236}">
                <a16:creationId xmlns:a16="http://schemas.microsoft.com/office/drawing/2014/main" id="{970AF144-D1D8-1617-3DC5-736A84DB3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9415" y="3995576"/>
            <a:ext cx="738293" cy="738293"/>
          </a:xfrm>
          <a:prstGeom prst="ellipse">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35EDCB3-448E-EC65-C8A1-4B3DD8D47190}"/>
              </a:ext>
            </a:extLst>
          </p:cNvPr>
          <p:cNvPicPr>
            <a:picLocks noChangeAspect="1"/>
          </p:cNvPicPr>
          <p:nvPr/>
        </p:nvPicPr>
        <p:blipFill>
          <a:blip r:embed="rId5"/>
          <a:stretch>
            <a:fillRect/>
          </a:stretch>
        </p:blipFill>
        <p:spPr>
          <a:xfrm>
            <a:off x="8122286" y="4306644"/>
            <a:ext cx="774700" cy="774700"/>
          </a:xfrm>
          <a:prstGeom prst="rect">
            <a:avLst/>
          </a:prstGeom>
        </p:spPr>
      </p:pic>
      <p:pic>
        <p:nvPicPr>
          <p:cNvPr id="26632" name="Picture 8" descr="Vlab Ecotech Icon Round - Eco Tech Png PNG Image | Transparent PNG Free  Download on SeekPNG">
            <a:extLst>
              <a:ext uri="{FF2B5EF4-FFF2-40B4-BE49-F238E27FC236}">
                <a16:creationId xmlns:a16="http://schemas.microsoft.com/office/drawing/2014/main" id="{2EF349F6-6AE4-8B7B-2D19-03CE78F8F9C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523" t="7582" r="4500" b="5075"/>
          <a:stretch/>
        </p:blipFill>
        <p:spPr bwMode="auto">
          <a:xfrm>
            <a:off x="9218951" y="4022150"/>
            <a:ext cx="797551" cy="803064"/>
          </a:xfrm>
          <a:prstGeom prst="ellipse">
            <a:avLst/>
          </a:prstGeom>
          <a:noFill/>
          <a:extLst>
            <a:ext uri="{909E8E84-426E-40DD-AFC4-6F175D3DCCD1}">
              <a14:hiddenFill xmlns:a14="http://schemas.microsoft.com/office/drawing/2010/main">
                <a:solidFill>
                  <a:srgbClr val="FFFFFF"/>
                </a:solidFill>
              </a14:hiddenFill>
            </a:ext>
          </a:extLst>
        </p:spPr>
      </p:pic>
      <p:sp>
        <p:nvSpPr>
          <p:cNvPr id="19" name="Oval 18">
            <a:extLst>
              <a:ext uri="{FF2B5EF4-FFF2-40B4-BE49-F238E27FC236}">
                <a16:creationId xmlns:a16="http://schemas.microsoft.com/office/drawing/2014/main" id="{3852D037-CF2D-96E0-50A8-1A59329BAE97}"/>
              </a:ext>
            </a:extLst>
          </p:cNvPr>
          <p:cNvSpPr/>
          <p:nvPr/>
        </p:nvSpPr>
        <p:spPr>
          <a:xfrm>
            <a:off x="5548160" y="3125270"/>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20" name="Picture 19" descr="2,185 Chile Flag Button Images, Stock Photos &amp; Vectors ...">
            <a:extLst>
              <a:ext uri="{FF2B5EF4-FFF2-40B4-BE49-F238E27FC236}">
                <a16:creationId xmlns:a16="http://schemas.microsoft.com/office/drawing/2014/main" id="{D879350F-5787-CCE8-903C-74DFBFDEA13B}"/>
              </a:ext>
            </a:extLst>
          </p:cNvPr>
          <p:cNvPicPr>
            <a:picLocks noChangeAspect="1"/>
          </p:cNvPicPr>
          <p:nvPr/>
        </p:nvPicPr>
        <p:blipFill rotWithShape="1">
          <a:blip r:embed="rId7">
            <a:extLst>
              <a:ext uri="{28A0092B-C50C-407E-A947-70E740481C1C}">
                <a14:useLocalDpi xmlns:a14="http://schemas.microsoft.com/office/drawing/2010/main" val="0"/>
              </a:ext>
            </a:extLst>
          </a:blip>
          <a:srcRect l="13511" t="13361" r="13911" b="19795"/>
          <a:stretch/>
        </p:blipFill>
        <p:spPr bwMode="auto">
          <a:xfrm>
            <a:off x="5615893" y="3184030"/>
            <a:ext cx="783739" cy="776885"/>
          </a:xfrm>
          <a:prstGeom prst="ellipse">
            <a:avLst/>
          </a:prstGeom>
          <a:noFill/>
          <a:ln>
            <a:noFill/>
          </a:ln>
          <a:extLst>
            <a:ext uri="{53640926-AAD7-44D8-BBD7-CCE9431645EC}">
              <a14:shadowObscured xmlns:a14="http://schemas.microsoft.com/office/drawing/2010/main"/>
            </a:ext>
          </a:extLst>
        </p:spPr>
      </p:pic>
      <p:cxnSp>
        <p:nvCxnSpPr>
          <p:cNvPr id="24" name="Straight Connector 23">
            <a:extLst>
              <a:ext uri="{FF2B5EF4-FFF2-40B4-BE49-F238E27FC236}">
                <a16:creationId xmlns:a16="http://schemas.microsoft.com/office/drawing/2014/main" id="{EA43FB90-9E58-0244-BC2A-98CD44BC69C0}"/>
              </a:ext>
            </a:extLst>
          </p:cNvPr>
          <p:cNvCxnSpPr>
            <a:cxnSpLocks/>
            <a:stCxn id="19" idx="4"/>
            <a:endCxn id="12" idx="0"/>
          </p:cNvCxnSpPr>
          <p:nvPr/>
        </p:nvCxnSpPr>
        <p:spPr>
          <a:xfrm>
            <a:off x="6013373" y="4047071"/>
            <a:ext cx="2480" cy="422925"/>
          </a:xfrm>
          <a:prstGeom prst="line">
            <a:avLst/>
          </a:prstGeom>
          <a:ln w="76200">
            <a:solidFill>
              <a:srgbClr val="2D7F8A"/>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2E220F0E-D115-C053-4037-0126ED461434}"/>
              </a:ext>
            </a:extLst>
          </p:cNvPr>
          <p:cNvPicPr>
            <a:picLocks noChangeAspect="1"/>
          </p:cNvPicPr>
          <p:nvPr/>
        </p:nvPicPr>
        <p:blipFill>
          <a:blip r:embed="rId8"/>
          <a:stretch>
            <a:fillRect/>
          </a:stretch>
        </p:blipFill>
        <p:spPr>
          <a:xfrm flipH="1">
            <a:off x="3372857" y="4324303"/>
            <a:ext cx="782837" cy="783551"/>
          </a:xfrm>
          <a:prstGeom prst="ellipse">
            <a:avLst/>
          </a:prstGeom>
        </p:spPr>
      </p:pic>
      <p:sp>
        <p:nvSpPr>
          <p:cNvPr id="26" name="Oval 25">
            <a:extLst>
              <a:ext uri="{FF2B5EF4-FFF2-40B4-BE49-F238E27FC236}">
                <a16:creationId xmlns:a16="http://schemas.microsoft.com/office/drawing/2014/main" id="{640509A6-241E-7253-4D8F-59FE142ABEC8}"/>
              </a:ext>
            </a:extLst>
          </p:cNvPr>
          <p:cNvSpPr/>
          <p:nvPr/>
        </p:nvSpPr>
        <p:spPr>
          <a:xfrm>
            <a:off x="3291788" y="4258131"/>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15362" name="Picture 2" descr="Faucet icon button logo symbol concept Royalty Free Vector">
            <a:extLst>
              <a:ext uri="{FF2B5EF4-FFF2-40B4-BE49-F238E27FC236}">
                <a16:creationId xmlns:a16="http://schemas.microsoft.com/office/drawing/2014/main" id="{1C0E9A9F-046C-3168-C08E-07D373B4D24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6134" t="14760" r="15602" b="21913"/>
          <a:stretch/>
        </p:blipFill>
        <p:spPr bwMode="auto">
          <a:xfrm>
            <a:off x="4471522" y="4465139"/>
            <a:ext cx="773578" cy="777960"/>
          </a:xfrm>
          <a:prstGeom prst="ellipse">
            <a:avLst/>
          </a:prstGeom>
          <a:noFill/>
          <a:extLst>
            <a:ext uri="{909E8E84-426E-40DD-AFC4-6F175D3DCCD1}">
              <a14:hiddenFill xmlns:a14="http://schemas.microsoft.com/office/drawing/2010/main">
                <a:solidFill>
                  <a:srgbClr val="FFFFFF"/>
                </a:solidFill>
              </a14:hiddenFill>
            </a:ext>
          </a:extLst>
        </p:spPr>
      </p:pic>
      <p:cxnSp>
        <p:nvCxnSpPr>
          <p:cNvPr id="32" name="Straight Connector 31">
            <a:extLst>
              <a:ext uri="{FF2B5EF4-FFF2-40B4-BE49-F238E27FC236}">
                <a16:creationId xmlns:a16="http://schemas.microsoft.com/office/drawing/2014/main" id="{71279B0D-7761-028D-2754-0067FA62428C}"/>
              </a:ext>
            </a:extLst>
          </p:cNvPr>
          <p:cNvCxnSpPr>
            <a:cxnSpLocks/>
            <a:endCxn id="19" idx="0"/>
          </p:cNvCxnSpPr>
          <p:nvPr/>
        </p:nvCxnSpPr>
        <p:spPr>
          <a:xfrm>
            <a:off x="6013373" y="2723728"/>
            <a:ext cx="0" cy="401542"/>
          </a:xfrm>
          <a:prstGeom prst="line">
            <a:avLst/>
          </a:prstGeom>
          <a:ln w="76200">
            <a:solidFill>
              <a:srgbClr val="2D7F8A"/>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98489E99-843F-FF20-C970-A34326C9000A}"/>
              </a:ext>
            </a:extLst>
          </p:cNvPr>
          <p:cNvSpPr/>
          <p:nvPr/>
        </p:nvSpPr>
        <p:spPr>
          <a:xfrm>
            <a:off x="2876296" y="2620086"/>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35" name="Picture 4" descr="Australia Flag Icon Vector Illustration Round Stock Illustration - Download  Image Now - Australian Flag, Circle, Australia">
            <a:extLst>
              <a:ext uri="{FF2B5EF4-FFF2-40B4-BE49-F238E27FC236}">
                <a16:creationId xmlns:a16="http://schemas.microsoft.com/office/drawing/2014/main" id="{5A5BA0C0-8B61-0C7A-2EC4-F7D2ACEFAD8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5380" t="14971" r="15380" b="15673"/>
          <a:stretch/>
        </p:blipFill>
        <p:spPr bwMode="auto">
          <a:xfrm>
            <a:off x="2993237" y="2722062"/>
            <a:ext cx="716638" cy="717847"/>
          </a:xfrm>
          <a:prstGeom prst="ellipse">
            <a:avLst/>
          </a:prstGeom>
          <a:noFill/>
          <a:extLst>
            <a:ext uri="{909E8E84-426E-40DD-AFC4-6F175D3DCCD1}">
              <a14:hiddenFill xmlns:a14="http://schemas.microsoft.com/office/drawing/2010/main">
                <a:solidFill>
                  <a:srgbClr val="FFFFFF"/>
                </a:solidFill>
              </a14:hiddenFill>
            </a:ext>
          </a:extLst>
        </p:spPr>
      </p:pic>
      <p:sp>
        <p:nvSpPr>
          <p:cNvPr id="36" name="Oval 35">
            <a:extLst>
              <a:ext uri="{FF2B5EF4-FFF2-40B4-BE49-F238E27FC236}">
                <a16:creationId xmlns:a16="http://schemas.microsoft.com/office/drawing/2014/main" id="{57E716EB-D066-EA6A-EB4F-35AC0C4E3A75}"/>
              </a:ext>
            </a:extLst>
          </p:cNvPr>
          <p:cNvSpPr/>
          <p:nvPr/>
        </p:nvSpPr>
        <p:spPr>
          <a:xfrm>
            <a:off x="4162750" y="2002686"/>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37" name="Picture 6" descr="China Round Flag Vector Flat Icon Stock Illustration - Download Image Now -  Chinese Flag, Circle, China - East Asia">
            <a:extLst>
              <a:ext uri="{FF2B5EF4-FFF2-40B4-BE49-F238E27FC236}">
                <a16:creationId xmlns:a16="http://schemas.microsoft.com/office/drawing/2014/main" id="{D7BEDE7C-3986-448A-CBBC-7027AE2BA12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1520" t="11813" r="11755" b="12163"/>
          <a:stretch/>
        </p:blipFill>
        <p:spPr bwMode="auto">
          <a:xfrm>
            <a:off x="4249153" y="2090611"/>
            <a:ext cx="751178" cy="744308"/>
          </a:xfrm>
          <a:prstGeom prst="ellipse">
            <a:avLst/>
          </a:prstGeom>
          <a:noFill/>
          <a:extLst>
            <a:ext uri="{909E8E84-426E-40DD-AFC4-6F175D3DCCD1}">
              <a14:hiddenFill xmlns:a14="http://schemas.microsoft.com/office/drawing/2010/main">
                <a:solidFill>
                  <a:srgbClr val="FFFFFF"/>
                </a:solidFill>
              </a14:hiddenFill>
            </a:ext>
          </a:extLst>
        </p:spPr>
      </p:pic>
      <p:pic>
        <p:nvPicPr>
          <p:cNvPr id="38" name="Picture 8" descr="South Korea Round Flag Icon PNG | Citypng">
            <a:extLst>
              <a:ext uri="{FF2B5EF4-FFF2-40B4-BE49-F238E27FC236}">
                <a16:creationId xmlns:a16="http://schemas.microsoft.com/office/drawing/2014/main" id="{4727793A-0951-562F-7D09-A52402ADB21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37" t="2280" r="2963" b="2280"/>
          <a:stretch/>
        </p:blipFill>
        <p:spPr bwMode="auto">
          <a:xfrm>
            <a:off x="5610921" y="1961559"/>
            <a:ext cx="715106" cy="718418"/>
          </a:xfrm>
          <a:prstGeom prst="ellipse">
            <a:avLst/>
          </a:prstGeom>
          <a:noFill/>
          <a:extLst>
            <a:ext uri="{909E8E84-426E-40DD-AFC4-6F175D3DCCD1}">
              <a14:hiddenFill xmlns:a14="http://schemas.microsoft.com/office/drawing/2010/main">
                <a:solidFill>
                  <a:srgbClr val="FFFFFF"/>
                </a:solidFill>
              </a14:hiddenFill>
            </a:ext>
          </a:extLst>
        </p:spPr>
      </p:pic>
      <p:sp>
        <p:nvSpPr>
          <p:cNvPr id="39" name="Oval 38">
            <a:extLst>
              <a:ext uri="{FF2B5EF4-FFF2-40B4-BE49-F238E27FC236}">
                <a16:creationId xmlns:a16="http://schemas.microsoft.com/office/drawing/2014/main" id="{25302AFE-9AFD-BBC6-D2C9-6BF0CEE8EE91}"/>
              </a:ext>
            </a:extLst>
          </p:cNvPr>
          <p:cNvSpPr/>
          <p:nvPr/>
        </p:nvSpPr>
        <p:spPr>
          <a:xfrm>
            <a:off x="5504603" y="1870360"/>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0" name="Arc 39">
            <a:extLst>
              <a:ext uri="{FF2B5EF4-FFF2-40B4-BE49-F238E27FC236}">
                <a16:creationId xmlns:a16="http://schemas.microsoft.com/office/drawing/2014/main" id="{89772536-B59C-525B-156C-CCCF6F795F97}"/>
              </a:ext>
            </a:extLst>
          </p:cNvPr>
          <p:cNvSpPr/>
          <p:nvPr/>
        </p:nvSpPr>
        <p:spPr>
          <a:xfrm>
            <a:off x="3744464" y="2856924"/>
            <a:ext cx="4302090" cy="976843"/>
          </a:xfrm>
          <a:prstGeom prst="arc">
            <a:avLst>
              <a:gd name="adj1" fmla="val 10841218"/>
              <a:gd name="adj2" fmla="val 21581041"/>
            </a:avLst>
          </a:prstGeom>
          <a:ln w="79375">
            <a:solidFill>
              <a:srgbClr val="2D7F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pic>
        <p:nvPicPr>
          <p:cNvPr id="41" name="Picture 10" descr="Japan Flag Round Circle icon PNG and SVG Vector Free Download">
            <a:extLst>
              <a:ext uri="{FF2B5EF4-FFF2-40B4-BE49-F238E27FC236}">
                <a16:creationId xmlns:a16="http://schemas.microsoft.com/office/drawing/2014/main" id="{53B57C12-8E81-024E-59DE-823C95D115B1}"/>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965" t="4075" r="4246" b="4104"/>
          <a:stretch/>
        </p:blipFill>
        <p:spPr bwMode="auto">
          <a:xfrm>
            <a:off x="6875253" y="2088139"/>
            <a:ext cx="755062" cy="755318"/>
          </a:xfrm>
          <a:prstGeom prst="ellipse">
            <a:avLst/>
          </a:prstGeom>
          <a:noFill/>
          <a:extLst>
            <a:ext uri="{909E8E84-426E-40DD-AFC4-6F175D3DCCD1}">
              <a14:hiddenFill xmlns:a14="http://schemas.microsoft.com/office/drawing/2010/main">
                <a:solidFill>
                  <a:srgbClr val="FFFFFF"/>
                </a:solidFill>
              </a14:hiddenFill>
            </a:ext>
          </a:extLst>
        </p:spPr>
      </p:pic>
      <p:sp>
        <p:nvSpPr>
          <p:cNvPr id="42" name="Oval 41">
            <a:extLst>
              <a:ext uri="{FF2B5EF4-FFF2-40B4-BE49-F238E27FC236}">
                <a16:creationId xmlns:a16="http://schemas.microsoft.com/office/drawing/2014/main" id="{0AF5DD3F-4C61-A946-8BAF-0A7C2B14F99F}"/>
              </a:ext>
            </a:extLst>
          </p:cNvPr>
          <p:cNvSpPr/>
          <p:nvPr/>
        </p:nvSpPr>
        <p:spPr>
          <a:xfrm>
            <a:off x="6798083" y="2009961"/>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43" name="Picture 12" descr="4,723 New Zealand Flag Icon Stock Vectors, Images &amp; Vector Art |  Shutterstock">
            <a:extLst>
              <a:ext uri="{FF2B5EF4-FFF2-40B4-BE49-F238E27FC236}">
                <a16:creationId xmlns:a16="http://schemas.microsoft.com/office/drawing/2014/main" id="{99700D06-B591-7E2A-1302-F1BCC280BCF6}"/>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9968" t="8854" r="18513" b="15827"/>
          <a:stretch/>
        </p:blipFill>
        <p:spPr bwMode="auto">
          <a:xfrm>
            <a:off x="8064915" y="2709813"/>
            <a:ext cx="751437" cy="742345"/>
          </a:xfrm>
          <a:prstGeom prst="ellipse">
            <a:avLst/>
          </a:prstGeom>
          <a:noFill/>
          <a:extLst>
            <a:ext uri="{909E8E84-426E-40DD-AFC4-6F175D3DCCD1}">
              <a14:hiddenFill xmlns:a14="http://schemas.microsoft.com/office/drawing/2010/main">
                <a:solidFill>
                  <a:srgbClr val="FFFFFF"/>
                </a:solidFill>
              </a14:hiddenFill>
            </a:ext>
          </a:extLst>
        </p:spPr>
      </p:pic>
      <p:sp>
        <p:nvSpPr>
          <p:cNvPr id="44" name="Oval 43">
            <a:extLst>
              <a:ext uri="{FF2B5EF4-FFF2-40B4-BE49-F238E27FC236}">
                <a16:creationId xmlns:a16="http://schemas.microsoft.com/office/drawing/2014/main" id="{F0E61AEB-A33B-9A16-6256-96A3DABC4E5F}"/>
              </a:ext>
            </a:extLst>
          </p:cNvPr>
          <p:cNvSpPr/>
          <p:nvPr/>
        </p:nvSpPr>
        <p:spPr>
          <a:xfrm>
            <a:off x="7984297" y="2620086"/>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4941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3A4CE1A3-C848-3AC7-108F-925DADA476E0}"/>
              </a:ext>
            </a:extLst>
          </p:cNvPr>
          <p:cNvSpPr txBox="1">
            <a:spLocks/>
          </p:cNvSpPr>
          <p:nvPr/>
        </p:nvSpPr>
        <p:spPr>
          <a:xfrm>
            <a:off x="1767128" y="67576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Políticas Generales</a:t>
            </a:r>
          </a:p>
        </p:txBody>
      </p:sp>
      <p:sp>
        <p:nvSpPr>
          <p:cNvPr id="7" name="TextBox 6">
            <a:extLst>
              <a:ext uri="{FF2B5EF4-FFF2-40B4-BE49-F238E27FC236}">
                <a16:creationId xmlns:a16="http://schemas.microsoft.com/office/drawing/2014/main" id="{373A33D9-31B3-23B1-00FB-F6A280A8871A}"/>
              </a:ext>
            </a:extLst>
          </p:cNvPr>
          <p:cNvSpPr txBox="1"/>
          <p:nvPr/>
        </p:nvSpPr>
        <p:spPr>
          <a:xfrm>
            <a:off x="3046563" y="1984253"/>
            <a:ext cx="6098146" cy="954107"/>
          </a:xfrm>
          <a:prstGeom prst="rect">
            <a:avLst/>
          </a:prstGeom>
          <a:noFill/>
        </p:spPr>
        <p:txBody>
          <a:bodyPr wrap="square">
            <a:spAutoFit/>
          </a:bodyPr>
          <a:lstStyle/>
          <a:p>
            <a:pPr marL="514350" indent="-514350">
              <a:buAutoNum type="alphaLcParenR"/>
            </a:pPr>
            <a:r>
              <a:rPr lang="es-ES_tradnl" sz="2800" b="1" dirty="0">
                <a:solidFill>
                  <a:schemeClr val="accent3">
                    <a:lumMod val="40000"/>
                    <a:lumOff val="60000"/>
                  </a:schemeClr>
                </a:solidFill>
                <a:latin typeface="+mj-lt"/>
                <a:ea typeface="+mj-ea"/>
                <a:cs typeface="+mj-cs"/>
              </a:rPr>
              <a:t>Persistencia </a:t>
            </a:r>
            <a:r>
              <a:rPr lang="es-ES_tradnl" sz="2800" dirty="0">
                <a:solidFill>
                  <a:schemeClr val="accent3">
                    <a:lumMod val="40000"/>
                    <a:lumOff val="60000"/>
                  </a:schemeClr>
                </a:solidFill>
                <a:latin typeface="+mj-lt"/>
                <a:ea typeface="+mj-ea"/>
                <a:cs typeface="+mj-cs"/>
              </a:rPr>
              <a:t>en el mediano y largo    </a:t>
            </a:r>
          </a:p>
          <a:p>
            <a:r>
              <a:rPr lang="es-ES_tradnl" sz="2800" dirty="0">
                <a:solidFill>
                  <a:schemeClr val="accent3">
                    <a:lumMod val="40000"/>
                    <a:lumOff val="60000"/>
                  </a:schemeClr>
                </a:solidFill>
                <a:latin typeface="+mj-lt"/>
                <a:ea typeface="+mj-ea"/>
                <a:cs typeface="+mj-cs"/>
              </a:rPr>
              <a:t>       plazo de las políticas implementadas</a:t>
            </a:r>
          </a:p>
        </p:txBody>
      </p:sp>
      <p:sp>
        <p:nvSpPr>
          <p:cNvPr id="10" name="TextBox 9">
            <a:extLst>
              <a:ext uri="{FF2B5EF4-FFF2-40B4-BE49-F238E27FC236}">
                <a16:creationId xmlns:a16="http://schemas.microsoft.com/office/drawing/2014/main" id="{19DF318F-0168-7CF2-536A-0C2DF67B2474}"/>
              </a:ext>
            </a:extLst>
          </p:cNvPr>
          <p:cNvSpPr txBox="1"/>
          <p:nvPr/>
        </p:nvSpPr>
        <p:spPr>
          <a:xfrm>
            <a:off x="3654159" y="3411809"/>
            <a:ext cx="6294781" cy="1384995"/>
          </a:xfrm>
          <a:prstGeom prst="rect">
            <a:avLst/>
          </a:prstGeom>
          <a:noFill/>
        </p:spPr>
        <p:txBody>
          <a:bodyPr wrap="square" rtlCol="0">
            <a:spAutoFit/>
          </a:bodyPr>
          <a:lstStyle/>
          <a:p>
            <a:pPr algn="r"/>
            <a:r>
              <a:rPr lang="es-ES_tradnl" sz="2800" dirty="0"/>
              <a:t>Para ser exitosas, las políticas deben trascender los ciclos políticos coyunturales</a:t>
            </a:r>
          </a:p>
        </p:txBody>
      </p:sp>
      <p:pic>
        <p:nvPicPr>
          <p:cNvPr id="3" name="Picture 2">
            <a:extLst>
              <a:ext uri="{FF2B5EF4-FFF2-40B4-BE49-F238E27FC236}">
                <a16:creationId xmlns:a16="http://schemas.microsoft.com/office/drawing/2014/main" id="{DE1CBCCD-D9DA-B2BB-ACD1-A5397ED641EA}"/>
              </a:ext>
            </a:extLst>
          </p:cNvPr>
          <p:cNvPicPr>
            <a:picLocks noChangeAspect="1"/>
          </p:cNvPicPr>
          <p:nvPr/>
        </p:nvPicPr>
        <p:blipFill rotWithShape="1">
          <a:blip r:embed="rId2"/>
          <a:srcRect l="22283" r="33859"/>
          <a:stretch/>
        </p:blipFill>
        <p:spPr>
          <a:xfrm>
            <a:off x="20" y="10"/>
            <a:ext cx="2588944" cy="6857990"/>
          </a:xfrm>
          <a:prstGeom prst="rect">
            <a:avLst/>
          </a:prstGeom>
        </p:spPr>
      </p:pic>
    </p:spTree>
    <p:extLst>
      <p:ext uri="{BB962C8B-B14F-4D97-AF65-F5344CB8AC3E}">
        <p14:creationId xmlns:p14="http://schemas.microsoft.com/office/powerpoint/2010/main" val="104675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3608C953-50B8-D3FD-D01B-A5F4B34CA776}"/>
              </a:ext>
            </a:extLst>
          </p:cNvPr>
          <p:cNvSpPr>
            <a:spLocks noGrp="1"/>
          </p:cNvSpPr>
          <p:nvPr>
            <p:ph type="title"/>
          </p:nvPr>
        </p:nvSpPr>
        <p:spPr>
          <a:xfrm>
            <a:off x="1002925" y="519988"/>
            <a:ext cx="10514012" cy="691592"/>
          </a:xfrm>
          <a:prstGeom prst="ellipse">
            <a:avLst/>
          </a:prstGeom>
        </p:spPr>
        <p:txBody>
          <a:bodyPr vert="horz" wrap="none" lIns="91440" tIns="45720" rIns="91440" bIns="45720" rtlCol="0" anchor="t">
            <a:noAutofit/>
          </a:bodyPr>
          <a:lstStyle/>
          <a:p>
            <a:r>
              <a:rPr lang="es-ES" b="1" dirty="0">
                <a:solidFill>
                  <a:schemeClr val="accent3">
                    <a:lumMod val="40000"/>
                    <a:lumOff val="60000"/>
                  </a:schemeClr>
                </a:solidFill>
                <a:latin typeface="Corbel" panose="020B0503020204020204" pitchFamily="34" charset="0"/>
              </a:rPr>
              <a:t>3.  </a:t>
            </a:r>
            <a:r>
              <a:rPr lang="es-ES" sz="5400" dirty="0">
                <a:solidFill>
                  <a:schemeClr val="accent3">
                    <a:lumMod val="40000"/>
                    <a:lumOff val="60000"/>
                  </a:schemeClr>
                </a:solidFill>
              </a:rPr>
              <a:t>Marco Regulatorio </a:t>
            </a:r>
            <a:br>
              <a:rPr lang="es-ES" sz="5400" dirty="0">
                <a:solidFill>
                  <a:schemeClr val="accent3">
                    <a:lumMod val="40000"/>
                    <a:lumOff val="60000"/>
                  </a:schemeClr>
                </a:solidFill>
              </a:rPr>
            </a:br>
            <a:r>
              <a:rPr lang="es-ES" sz="5400" dirty="0">
                <a:solidFill>
                  <a:schemeClr val="accent3">
                    <a:lumMod val="40000"/>
                    <a:lumOff val="60000"/>
                  </a:schemeClr>
                </a:solidFill>
              </a:rPr>
              <a:t>    para la Industrialización</a:t>
            </a:r>
            <a:br>
              <a:rPr lang="es-ES" sz="5400" dirty="0">
                <a:solidFill>
                  <a:schemeClr val="accent3">
                    <a:lumMod val="40000"/>
                    <a:lumOff val="60000"/>
                  </a:schemeClr>
                </a:solidFill>
              </a:rPr>
            </a:br>
            <a:endParaRPr lang="en-US" sz="5400" dirty="0">
              <a:solidFill>
                <a:schemeClr val="accent3">
                  <a:lumMod val="40000"/>
                  <a:lumOff val="60000"/>
                </a:schemeClr>
              </a:solidFill>
            </a:endParaRPr>
          </a:p>
        </p:txBody>
      </p:sp>
      <p:sp>
        <p:nvSpPr>
          <p:cNvPr id="8" name="Oval 7">
            <a:extLst>
              <a:ext uri="{FF2B5EF4-FFF2-40B4-BE49-F238E27FC236}">
                <a16:creationId xmlns:a16="http://schemas.microsoft.com/office/drawing/2014/main" id="{2AE1A9F5-BE33-892E-A887-123115DD4C58}"/>
              </a:ext>
            </a:extLst>
          </p:cNvPr>
          <p:cNvSpPr/>
          <p:nvPr/>
        </p:nvSpPr>
        <p:spPr>
          <a:xfrm>
            <a:off x="2701199" y="4001414"/>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5124" name="Picture 4" descr="Australia Flag Icon Vector Illustration Round Stock Illustration - Download  Image Now - Australian Flag, Circle, Australia">
            <a:extLst>
              <a:ext uri="{FF2B5EF4-FFF2-40B4-BE49-F238E27FC236}">
                <a16:creationId xmlns:a16="http://schemas.microsoft.com/office/drawing/2014/main" id="{96CEA968-EDAF-B514-6D60-AF5EAFD5E7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80" t="14971" r="15380" b="15673"/>
          <a:stretch/>
        </p:blipFill>
        <p:spPr bwMode="auto">
          <a:xfrm>
            <a:off x="2818140" y="4103390"/>
            <a:ext cx="716638" cy="717847"/>
          </a:xfrm>
          <a:prstGeom prst="ellipse">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9D853D0D-FB74-B060-30D2-CF141765237C}"/>
              </a:ext>
            </a:extLst>
          </p:cNvPr>
          <p:cNvSpPr/>
          <p:nvPr/>
        </p:nvSpPr>
        <p:spPr>
          <a:xfrm>
            <a:off x="3987653" y="3384014"/>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5126" name="Picture 6" descr="China Round Flag Vector Flat Icon Stock Illustration - Download Image Now -  Chinese Flag, Circle, China - East Asia">
            <a:extLst>
              <a:ext uri="{FF2B5EF4-FFF2-40B4-BE49-F238E27FC236}">
                <a16:creationId xmlns:a16="http://schemas.microsoft.com/office/drawing/2014/main" id="{FAA090F8-CF41-7CDA-B10C-A30AB1F170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20" t="11813" r="11755" b="12163"/>
          <a:stretch/>
        </p:blipFill>
        <p:spPr bwMode="auto">
          <a:xfrm>
            <a:off x="4074056" y="3471939"/>
            <a:ext cx="751178" cy="744308"/>
          </a:xfrm>
          <a:prstGeom prst="ellipse">
            <a:avLst/>
          </a:prstGeom>
          <a:noFill/>
          <a:extLst>
            <a:ext uri="{909E8E84-426E-40DD-AFC4-6F175D3DCCD1}">
              <a14:hiddenFill xmlns:a14="http://schemas.microsoft.com/office/drawing/2010/main">
                <a:solidFill>
                  <a:srgbClr val="FFFFFF"/>
                </a:solidFill>
              </a14:hiddenFill>
            </a:ext>
          </a:extLst>
        </p:spPr>
      </p:pic>
      <p:pic>
        <p:nvPicPr>
          <p:cNvPr id="5128" name="Picture 8" descr="South Korea Round Flag Icon PNG | Citypng">
            <a:extLst>
              <a:ext uri="{FF2B5EF4-FFF2-40B4-BE49-F238E27FC236}">
                <a16:creationId xmlns:a16="http://schemas.microsoft.com/office/drawing/2014/main" id="{7C0D3907-354C-F83A-3DAC-CCC80B1033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37" t="2280" r="2963" b="2280"/>
          <a:stretch/>
        </p:blipFill>
        <p:spPr bwMode="auto">
          <a:xfrm>
            <a:off x="5435824" y="3342887"/>
            <a:ext cx="715106" cy="718418"/>
          </a:xfrm>
          <a:prstGeom prst="ellipse">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32D41952-4EC1-D9E0-A147-59ACCFF54A6D}"/>
              </a:ext>
            </a:extLst>
          </p:cNvPr>
          <p:cNvSpPr/>
          <p:nvPr/>
        </p:nvSpPr>
        <p:spPr>
          <a:xfrm>
            <a:off x="5329506" y="3251688"/>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Arc 12">
            <a:extLst>
              <a:ext uri="{FF2B5EF4-FFF2-40B4-BE49-F238E27FC236}">
                <a16:creationId xmlns:a16="http://schemas.microsoft.com/office/drawing/2014/main" id="{35FEFC1F-C8CC-1A65-ED3E-720E1ACE3C34}"/>
              </a:ext>
            </a:extLst>
          </p:cNvPr>
          <p:cNvSpPr/>
          <p:nvPr/>
        </p:nvSpPr>
        <p:spPr>
          <a:xfrm>
            <a:off x="3569367" y="4238252"/>
            <a:ext cx="4302090" cy="976843"/>
          </a:xfrm>
          <a:prstGeom prst="arc">
            <a:avLst>
              <a:gd name="adj1" fmla="val 10841218"/>
              <a:gd name="adj2" fmla="val 21581041"/>
            </a:avLst>
          </a:prstGeom>
          <a:ln w="79375">
            <a:solidFill>
              <a:srgbClr val="2D7F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pic>
        <p:nvPicPr>
          <p:cNvPr id="5130" name="Picture 10" descr="Japan Flag Round Circle icon PNG and SVG Vector Free Download">
            <a:extLst>
              <a:ext uri="{FF2B5EF4-FFF2-40B4-BE49-F238E27FC236}">
                <a16:creationId xmlns:a16="http://schemas.microsoft.com/office/drawing/2014/main" id="{FD453E54-355C-C04E-545E-73C200BAE41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65" t="4075" r="4246" b="4104"/>
          <a:stretch/>
        </p:blipFill>
        <p:spPr bwMode="auto">
          <a:xfrm>
            <a:off x="6700156" y="3469467"/>
            <a:ext cx="755062" cy="755318"/>
          </a:xfrm>
          <a:prstGeom prst="ellipse">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264D6A55-F4E2-C893-D9A7-FAC76E426EAE}"/>
              </a:ext>
            </a:extLst>
          </p:cNvPr>
          <p:cNvSpPr/>
          <p:nvPr/>
        </p:nvSpPr>
        <p:spPr>
          <a:xfrm>
            <a:off x="6622986" y="3391289"/>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5132" name="Picture 12" descr="4,723 New Zealand Flag Icon Stock Vectors, Images &amp; Vector Art |  Shutterstock">
            <a:extLst>
              <a:ext uri="{FF2B5EF4-FFF2-40B4-BE49-F238E27FC236}">
                <a16:creationId xmlns:a16="http://schemas.microsoft.com/office/drawing/2014/main" id="{FC111293-5382-BCEF-6C1F-E0C8715635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968" t="8854" r="18513" b="15827"/>
          <a:stretch/>
        </p:blipFill>
        <p:spPr bwMode="auto">
          <a:xfrm>
            <a:off x="7889818" y="4091141"/>
            <a:ext cx="751437" cy="742345"/>
          </a:xfrm>
          <a:prstGeom prst="ellipse">
            <a:avLst/>
          </a:prstGeom>
          <a:noFill/>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a16="http://schemas.microsoft.com/office/drawing/2014/main" id="{4B0C8E98-7E16-704A-7976-4F3258326CF6}"/>
              </a:ext>
            </a:extLst>
          </p:cNvPr>
          <p:cNvSpPr/>
          <p:nvPr/>
        </p:nvSpPr>
        <p:spPr>
          <a:xfrm>
            <a:off x="7809200" y="4001414"/>
            <a:ext cx="930425" cy="921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60795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73A33D9-31B3-23B1-00FB-F6A280A8871A}"/>
              </a:ext>
            </a:extLst>
          </p:cNvPr>
          <p:cNvSpPr txBox="1"/>
          <p:nvPr/>
        </p:nvSpPr>
        <p:spPr>
          <a:xfrm>
            <a:off x="3177192" y="1984253"/>
            <a:ext cx="6098146" cy="523220"/>
          </a:xfrm>
          <a:prstGeom prst="rect">
            <a:avLst/>
          </a:prstGeom>
          <a:noFill/>
        </p:spPr>
        <p:txBody>
          <a:bodyPr wrap="square">
            <a:spAutoFit/>
          </a:bodyPr>
          <a:lstStyle/>
          <a:p>
            <a:pPr algn="just"/>
            <a:r>
              <a:rPr lang="es-ES" sz="2800" b="1" dirty="0">
                <a:solidFill>
                  <a:schemeClr val="accent3">
                    <a:lumMod val="40000"/>
                    <a:lumOff val="60000"/>
                  </a:schemeClr>
                </a:solidFill>
                <a:latin typeface="+mj-lt"/>
                <a:ea typeface="+mj-ea"/>
                <a:cs typeface="+mj-cs"/>
              </a:rPr>
              <a:t>b) </a:t>
            </a:r>
            <a:r>
              <a:rPr lang="es-ES" sz="2800" dirty="0">
                <a:solidFill>
                  <a:schemeClr val="accent3">
                    <a:lumMod val="40000"/>
                    <a:lumOff val="60000"/>
                  </a:schemeClr>
                </a:solidFill>
                <a:latin typeface="+mj-lt"/>
                <a:ea typeface="+mj-ea"/>
                <a:cs typeface="+mj-cs"/>
              </a:rPr>
              <a:t>Movilización de </a:t>
            </a:r>
            <a:r>
              <a:rPr lang="es-ES" sz="2800" b="1" dirty="0">
                <a:solidFill>
                  <a:schemeClr val="accent3">
                    <a:lumMod val="40000"/>
                    <a:lumOff val="60000"/>
                  </a:schemeClr>
                </a:solidFill>
                <a:latin typeface="+mj-lt"/>
                <a:ea typeface="+mj-ea"/>
                <a:cs typeface="+mj-cs"/>
              </a:rPr>
              <a:t>recursos públicos</a:t>
            </a:r>
            <a:endParaRPr lang="en-CL" sz="2800" b="1">
              <a:solidFill>
                <a:schemeClr val="accent3">
                  <a:lumMod val="40000"/>
                  <a:lumOff val="60000"/>
                </a:schemeClr>
              </a:solidFill>
              <a:latin typeface="+mj-lt"/>
              <a:ea typeface="+mj-ea"/>
              <a:cs typeface="+mj-cs"/>
            </a:endParaRPr>
          </a:p>
        </p:txBody>
      </p:sp>
      <p:sp>
        <p:nvSpPr>
          <p:cNvPr id="10" name="TextBox 9">
            <a:extLst>
              <a:ext uri="{FF2B5EF4-FFF2-40B4-BE49-F238E27FC236}">
                <a16:creationId xmlns:a16="http://schemas.microsoft.com/office/drawing/2014/main" id="{19DF318F-0168-7CF2-536A-0C2DF67B2474}"/>
              </a:ext>
            </a:extLst>
          </p:cNvPr>
          <p:cNvSpPr txBox="1"/>
          <p:nvPr/>
        </p:nvSpPr>
        <p:spPr>
          <a:xfrm>
            <a:off x="3503053" y="3114712"/>
            <a:ext cx="5998755" cy="1815882"/>
          </a:xfrm>
          <a:prstGeom prst="rect">
            <a:avLst/>
          </a:prstGeom>
          <a:noFill/>
        </p:spPr>
        <p:txBody>
          <a:bodyPr wrap="square" rtlCol="0">
            <a:spAutoFit/>
          </a:bodyPr>
          <a:lstStyle/>
          <a:p>
            <a:pPr algn="r"/>
            <a:r>
              <a:rPr lang="es-ES_tradnl" sz="2800" dirty="0"/>
              <a:t>El Estado no solo debe apostar por los proyectos, sino que debe tener un rol activo en los mercados y disponer de recursos</a:t>
            </a:r>
          </a:p>
        </p:txBody>
      </p:sp>
      <p:sp>
        <p:nvSpPr>
          <p:cNvPr id="2" name="Título 1">
            <a:extLst>
              <a:ext uri="{FF2B5EF4-FFF2-40B4-BE49-F238E27FC236}">
                <a16:creationId xmlns:a16="http://schemas.microsoft.com/office/drawing/2014/main" id="{C79676EB-CC6D-A5A7-F141-9D9B3A993020}"/>
              </a:ext>
            </a:extLst>
          </p:cNvPr>
          <p:cNvSpPr txBox="1">
            <a:spLocks/>
          </p:cNvSpPr>
          <p:nvPr/>
        </p:nvSpPr>
        <p:spPr>
          <a:xfrm>
            <a:off x="1767128" y="67576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Políticas Generales</a:t>
            </a:r>
          </a:p>
        </p:txBody>
      </p:sp>
      <p:pic>
        <p:nvPicPr>
          <p:cNvPr id="8" name="Picture 7">
            <a:extLst>
              <a:ext uri="{FF2B5EF4-FFF2-40B4-BE49-F238E27FC236}">
                <a16:creationId xmlns:a16="http://schemas.microsoft.com/office/drawing/2014/main" id="{135E72A2-34C0-09B2-CB9D-ACB2E0004E91}"/>
              </a:ext>
            </a:extLst>
          </p:cNvPr>
          <p:cNvPicPr>
            <a:picLocks noChangeAspect="1"/>
          </p:cNvPicPr>
          <p:nvPr/>
        </p:nvPicPr>
        <p:blipFill rotWithShape="1">
          <a:blip r:embed="rId2"/>
          <a:srcRect l="22283" r="33859"/>
          <a:stretch/>
        </p:blipFill>
        <p:spPr>
          <a:xfrm>
            <a:off x="20" y="10"/>
            <a:ext cx="2588944" cy="6857990"/>
          </a:xfrm>
          <a:prstGeom prst="rect">
            <a:avLst/>
          </a:prstGeom>
        </p:spPr>
      </p:pic>
    </p:spTree>
    <p:extLst>
      <p:ext uri="{BB962C8B-B14F-4D97-AF65-F5344CB8AC3E}">
        <p14:creationId xmlns:p14="http://schemas.microsoft.com/office/powerpoint/2010/main" val="4976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73A33D9-31B3-23B1-00FB-F6A280A8871A}"/>
              </a:ext>
            </a:extLst>
          </p:cNvPr>
          <p:cNvSpPr txBox="1"/>
          <p:nvPr/>
        </p:nvSpPr>
        <p:spPr>
          <a:xfrm>
            <a:off x="3218215" y="1984253"/>
            <a:ext cx="5878284" cy="523220"/>
          </a:xfrm>
          <a:prstGeom prst="rect">
            <a:avLst/>
          </a:prstGeom>
          <a:noFill/>
        </p:spPr>
        <p:txBody>
          <a:bodyPr wrap="square">
            <a:spAutoFit/>
          </a:bodyPr>
          <a:lstStyle/>
          <a:p>
            <a:pPr algn="just"/>
            <a:r>
              <a:rPr lang="es-ES" sz="2800" b="1" dirty="0">
                <a:solidFill>
                  <a:schemeClr val="accent3">
                    <a:lumMod val="40000"/>
                    <a:lumOff val="60000"/>
                  </a:schemeClr>
                </a:solidFill>
                <a:latin typeface="+mj-lt"/>
                <a:ea typeface="+mj-ea"/>
                <a:cs typeface="+mj-cs"/>
              </a:rPr>
              <a:t>c)  Transversalidad</a:t>
            </a:r>
            <a:r>
              <a:rPr lang="es-ES" sz="2800" dirty="0">
                <a:solidFill>
                  <a:schemeClr val="accent3">
                    <a:lumMod val="40000"/>
                    <a:lumOff val="60000"/>
                  </a:schemeClr>
                </a:solidFill>
                <a:latin typeface="+mj-lt"/>
                <a:ea typeface="+mj-ea"/>
                <a:cs typeface="+mj-cs"/>
              </a:rPr>
              <a:t> de los esfuerzos</a:t>
            </a:r>
            <a:endParaRPr lang="en-CL" sz="2800">
              <a:solidFill>
                <a:schemeClr val="accent3">
                  <a:lumMod val="40000"/>
                  <a:lumOff val="60000"/>
                </a:schemeClr>
              </a:solidFill>
              <a:latin typeface="+mj-lt"/>
              <a:ea typeface="+mj-ea"/>
              <a:cs typeface="+mj-cs"/>
            </a:endParaRPr>
          </a:p>
        </p:txBody>
      </p:sp>
      <p:sp>
        <p:nvSpPr>
          <p:cNvPr id="10" name="TextBox 9">
            <a:extLst>
              <a:ext uri="{FF2B5EF4-FFF2-40B4-BE49-F238E27FC236}">
                <a16:creationId xmlns:a16="http://schemas.microsoft.com/office/drawing/2014/main" id="{19DF318F-0168-7CF2-536A-0C2DF67B2474}"/>
              </a:ext>
            </a:extLst>
          </p:cNvPr>
          <p:cNvSpPr txBox="1"/>
          <p:nvPr/>
        </p:nvSpPr>
        <p:spPr>
          <a:xfrm>
            <a:off x="3503054" y="2651575"/>
            <a:ext cx="6634859" cy="1815882"/>
          </a:xfrm>
          <a:prstGeom prst="rect">
            <a:avLst/>
          </a:prstGeom>
          <a:noFill/>
        </p:spPr>
        <p:txBody>
          <a:bodyPr wrap="square" rtlCol="0">
            <a:spAutoFit/>
          </a:bodyPr>
          <a:lstStyle/>
          <a:p>
            <a:pPr algn="r"/>
            <a:r>
              <a:rPr lang="es-ES_tradnl" sz="2800" dirty="0"/>
              <a:t>Se requiere de cooperación de distintas instancias a nivel central, regional y local, como de la colaboración pública-privada y de la academia </a:t>
            </a:r>
          </a:p>
        </p:txBody>
      </p:sp>
      <p:sp>
        <p:nvSpPr>
          <p:cNvPr id="2" name="Título 1">
            <a:extLst>
              <a:ext uri="{FF2B5EF4-FFF2-40B4-BE49-F238E27FC236}">
                <a16:creationId xmlns:a16="http://schemas.microsoft.com/office/drawing/2014/main" id="{CADF816E-8AB7-8214-92AF-C784FC23F9B3}"/>
              </a:ext>
            </a:extLst>
          </p:cNvPr>
          <p:cNvSpPr txBox="1">
            <a:spLocks/>
          </p:cNvSpPr>
          <p:nvPr/>
        </p:nvSpPr>
        <p:spPr>
          <a:xfrm>
            <a:off x="1767128" y="675763"/>
            <a:ext cx="9271080" cy="691592"/>
          </a:xfrm>
          <a:prstGeom prst="ellipse">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s-ES" sz="4800" dirty="0">
                <a:solidFill>
                  <a:schemeClr val="accent3">
                    <a:lumMod val="40000"/>
                    <a:lumOff val="60000"/>
                  </a:schemeClr>
                </a:solidFill>
              </a:rPr>
              <a:t>Políticas Generales</a:t>
            </a:r>
          </a:p>
        </p:txBody>
      </p:sp>
      <p:pic>
        <p:nvPicPr>
          <p:cNvPr id="3" name="Picture 2">
            <a:extLst>
              <a:ext uri="{FF2B5EF4-FFF2-40B4-BE49-F238E27FC236}">
                <a16:creationId xmlns:a16="http://schemas.microsoft.com/office/drawing/2014/main" id="{54EDEA4B-3319-81C4-601F-3C9ED55902C9}"/>
              </a:ext>
            </a:extLst>
          </p:cNvPr>
          <p:cNvPicPr>
            <a:picLocks noChangeAspect="1"/>
          </p:cNvPicPr>
          <p:nvPr/>
        </p:nvPicPr>
        <p:blipFill rotWithShape="1">
          <a:blip r:embed="rId2"/>
          <a:srcRect l="22283" r="33859"/>
          <a:stretch/>
        </p:blipFill>
        <p:spPr>
          <a:xfrm>
            <a:off x="20" y="10"/>
            <a:ext cx="2588944" cy="6857990"/>
          </a:xfrm>
          <a:prstGeom prst="rect">
            <a:avLst/>
          </a:prstGeom>
        </p:spPr>
      </p:pic>
    </p:spTree>
    <p:extLst>
      <p:ext uri="{BB962C8B-B14F-4D97-AF65-F5344CB8AC3E}">
        <p14:creationId xmlns:p14="http://schemas.microsoft.com/office/powerpoint/2010/main" val="222858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7AE0A0EE-1A3E-B353-33C7-284B17D6D3C5}"/>
              </a:ext>
            </a:extLst>
          </p:cNvPr>
          <p:cNvSpPr>
            <a:spLocks noGrp="1"/>
          </p:cNvSpPr>
          <p:nvPr>
            <p:ph type="subTitle" idx="1"/>
          </p:nvPr>
        </p:nvSpPr>
        <p:spPr>
          <a:xfrm>
            <a:off x="2209799" y="3270242"/>
            <a:ext cx="9144000" cy="754025"/>
          </a:xfrm>
        </p:spPr>
        <p:txBody>
          <a:bodyPr>
            <a:normAutofit/>
          </a:bodyPr>
          <a:lstStyle/>
          <a:p>
            <a:pPr algn="ctr"/>
            <a:r>
              <a:rPr lang="en-US" sz="4800" b="1" dirty="0"/>
              <a:t>GRACIAS</a:t>
            </a:r>
          </a:p>
        </p:txBody>
      </p:sp>
      <p:grpSp>
        <p:nvGrpSpPr>
          <p:cNvPr id="4" name="Grupo 3">
            <a:extLst>
              <a:ext uri="{FF2B5EF4-FFF2-40B4-BE49-F238E27FC236}">
                <a16:creationId xmlns:a16="http://schemas.microsoft.com/office/drawing/2014/main" id="{87178EB3-40CF-1575-FB5E-1E7C3F58D406}"/>
              </a:ext>
              <a:ext uri="{C183D7F6-B498-43B3-948B-1728B52AA6E4}">
                <adec:decorative xmlns:adec="http://schemas.microsoft.com/office/drawing/2017/decorative" val="1"/>
              </a:ext>
            </a:extLst>
          </p:cNvPr>
          <p:cNvGrpSpPr>
            <a:grpSpLocks/>
          </p:cNvGrpSpPr>
          <p:nvPr/>
        </p:nvGrpSpPr>
        <p:grpSpPr bwMode="auto">
          <a:xfrm>
            <a:off x="605927" y="319489"/>
            <a:ext cx="11093985" cy="6323682"/>
            <a:chOff x="0" y="0"/>
            <a:chExt cx="11955" cy="15840"/>
          </a:xfrm>
        </p:grpSpPr>
        <p:grpSp>
          <p:nvGrpSpPr>
            <p:cNvPr id="5" name="Grupo 4">
              <a:extLst>
                <a:ext uri="{FF2B5EF4-FFF2-40B4-BE49-F238E27FC236}">
                  <a16:creationId xmlns:a16="http://schemas.microsoft.com/office/drawing/2014/main" id="{B44445BA-AB1F-6C5C-88A1-DD42147AE229}"/>
                </a:ext>
              </a:extLst>
            </p:cNvPr>
            <p:cNvGrpSpPr>
              <a:grpSpLocks/>
            </p:cNvGrpSpPr>
            <p:nvPr/>
          </p:nvGrpSpPr>
          <p:grpSpPr bwMode="auto">
            <a:xfrm>
              <a:off x="6586" y="0"/>
              <a:ext cx="5369" cy="2980"/>
              <a:chOff x="6586" y="0"/>
              <a:chExt cx="5369" cy="2980"/>
            </a:xfrm>
          </p:grpSpPr>
          <p:sp>
            <p:nvSpPr>
              <p:cNvPr id="10" name="Autoforma 24">
                <a:extLst>
                  <a:ext uri="{FF2B5EF4-FFF2-40B4-BE49-F238E27FC236}">
                    <a16:creationId xmlns:a16="http://schemas.microsoft.com/office/drawing/2014/main" id="{BC938E13-9B3F-21B5-BCF5-36A829970BEF}"/>
                  </a:ext>
                </a:extLst>
              </p:cNvPr>
              <p:cNvSpPr>
                <a:spLocks/>
              </p:cNvSpPr>
              <p:nvPr/>
            </p:nvSpPr>
            <p:spPr bwMode="auto">
              <a:xfrm>
                <a:off x="6586" y="0"/>
                <a:ext cx="3578" cy="2980"/>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orma libre 25">
                <a:extLst>
                  <a:ext uri="{FF2B5EF4-FFF2-40B4-BE49-F238E27FC236}">
                    <a16:creationId xmlns:a16="http://schemas.microsoft.com/office/drawing/2014/main" id="{CE5A7CB9-C230-20AD-1616-D386D725006D}"/>
                  </a:ext>
                </a:extLst>
              </p:cNvPr>
              <p:cNvSpPr>
                <a:spLocks/>
              </p:cNvSpPr>
              <p:nvPr/>
            </p:nvSpPr>
            <p:spPr bwMode="auto">
              <a:xfrm>
                <a:off x="7177" y="1188"/>
                <a:ext cx="1792" cy="1792"/>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orma libre 26">
                <a:extLst>
                  <a:ext uri="{FF2B5EF4-FFF2-40B4-BE49-F238E27FC236}">
                    <a16:creationId xmlns:a16="http://schemas.microsoft.com/office/drawing/2014/main" id="{B848EB5E-0D02-89AE-0FFE-2CAA832BD444}"/>
                  </a:ext>
                </a:extLst>
              </p:cNvPr>
              <p:cNvSpPr>
                <a:spLocks/>
              </p:cNvSpPr>
              <p:nvPr/>
            </p:nvSpPr>
            <p:spPr bwMode="auto">
              <a:xfrm>
                <a:off x="8974" y="0"/>
                <a:ext cx="1183" cy="592"/>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orma libre 27">
                <a:extLst>
                  <a:ext uri="{FF2B5EF4-FFF2-40B4-BE49-F238E27FC236}">
                    <a16:creationId xmlns:a16="http://schemas.microsoft.com/office/drawing/2014/main" id="{239DF8B2-3F69-22E0-640E-1CF3763A21A9}"/>
                  </a:ext>
                </a:extLst>
              </p:cNvPr>
              <p:cNvSpPr>
                <a:spLocks/>
              </p:cNvSpPr>
              <p:nvPr/>
            </p:nvSpPr>
            <p:spPr bwMode="auto">
              <a:xfrm>
                <a:off x="7774" y="591"/>
                <a:ext cx="1792" cy="1792"/>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orma libre 28">
                <a:extLst>
                  <a:ext uri="{FF2B5EF4-FFF2-40B4-BE49-F238E27FC236}">
                    <a16:creationId xmlns:a16="http://schemas.microsoft.com/office/drawing/2014/main" id="{1909EF65-ED48-32D8-2CC5-2C7F335DD803}"/>
                  </a:ext>
                </a:extLst>
              </p:cNvPr>
              <p:cNvSpPr>
                <a:spLocks/>
              </p:cNvSpPr>
              <p:nvPr/>
            </p:nvSpPr>
            <p:spPr bwMode="auto">
              <a:xfrm>
                <a:off x="9566" y="591"/>
                <a:ext cx="2389" cy="2389"/>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6" name="Grupo 5">
              <a:extLst>
                <a:ext uri="{FF2B5EF4-FFF2-40B4-BE49-F238E27FC236}">
                  <a16:creationId xmlns:a16="http://schemas.microsoft.com/office/drawing/2014/main" id="{91194BEC-0749-552D-6B27-A673653EB0CC}"/>
                </a:ext>
              </a:extLst>
            </p:cNvPr>
            <p:cNvGrpSpPr>
              <a:grpSpLocks/>
            </p:cNvGrpSpPr>
            <p:nvPr/>
          </p:nvGrpSpPr>
          <p:grpSpPr bwMode="auto">
            <a:xfrm>
              <a:off x="0" y="12289"/>
              <a:ext cx="3550" cy="3551"/>
              <a:chOff x="0" y="12289"/>
              <a:chExt cx="3550" cy="3551"/>
            </a:xfrm>
          </p:grpSpPr>
          <p:sp>
            <p:nvSpPr>
              <p:cNvPr id="7" name="Forma libre 30">
                <a:extLst>
                  <a:ext uri="{FF2B5EF4-FFF2-40B4-BE49-F238E27FC236}">
                    <a16:creationId xmlns:a16="http://schemas.microsoft.com/office/drawing/2014/main" id="{42994446-FC68-64E9-DE90-81CD0FB7085B}"/>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orma libre 31">
                <a:extLst>
                  <a:ext uri="{FF2B5EF4-FFF2-40B4-BE49-F238E27FC236}">
                    <a16:creationId xmlns:a16="http://schemas.microsoft.com/office/drawing/2014/main" id="{698AED49-E079-A109-8A0B-A641BA5AD09A}"/>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orma libre 32">
                <a:extLst>
                  <a:ext uri="{FF2B5EF4-FFF2-40B4-BE49-F238E27FC236}">
                    <a16:creationId xmlns:a16="http://schemas.microsoft.com/office/drawing/2014/main" id="{B6B21B49-FAE8-5963-1C73-9E466BADBC22}"/>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sp>
        <p:nvSpPr>
          <p:cNvPr id="2" name="CuadroTexto 1">
            <a:extLst>
              <a:ext uri="{FF2B5EF4-FFF2-40B4-BE49-F238E27FC236}">
                <a16:creationId xmlns:a16="http://schemas.microsoft.com/office/drawing/2014/main" id="{9A2415C9-07E3-0AEA-8187-4BC866231F36}"/>
              </a:ext>
            </a:extLst>
          </p:cNvPr>
          <p:cNvSpPr txBox="1"/>
          <p:nvPr/>
        </p:nvSpPr>
        <p:spPr>
          <a:xfrm>
            <a:off x="619616" y="616801"/>
            <a:ext cx="6097978" cy="461665"/>
          </a:xfrm>
          <a:prstGeom prst="rect">
            <a:avLst/>
          </a:prstGeom>
          <a:noFill/>
        </p:spPr>
        <p:txBody>
          <a:bodyPr wrap="square">
            <a:spAutoFit/>
          </a:bodyPr>
          <a:lstStyle/>
          <a:p>
            <a:r>
              <a:rPr lang="es-CL" sz="2400" i="1" dirty="0">
                <a:solidFill>
                  <a:srgbClr val="FFFFCC"/>
                </a:solidFill>
              </a:rPr>
              <a:t>Inclusive </a:t>
            </a:r>
            <a:r>
              <a:rPr lang="es-CL" sz="2400" i="1" dirty="0" err="1">
                <a:solidFill>
                  <a:srgbClr val="FFFFCC"/>
                </a:solidFill>
              </a:rPr>
              <a:t>Consulting</a:t>
            </a:r>
            <a:r>
              <a:rPr lang="es-CL" sz="2400" i="1" dirty="0">
                <a:solidFill>
                  <a:srgbClr val="FFFFCC"/>
                </a:solidFill>
              </a:rPr>
              <a:t> </a:t>
            </a:r>
            <a:r>
              <a:rPr lang="es-CL" sz="2400" i="1" dirty="0" err="1">
                <a:solidFill>
                  <a:srgbClr val="FFFFCC"/>
                </a:solidFill>
              </a:rPr>
              <a:t>Group</a:t>
            </a:r>
            <a:r>
              <a:rPr lang="es-CL" sz="2400" i="1" dirty="0">
                <a:solidFill>
                  <a:srgbClr val="FFFFCC"/>
                </a:solidFill>
              </a:rPr>
              <a:t> </a:t>
            </a:r>
            <a:r>
              <a:rPr lang="es-CL" sz="2400" i="1" dirty="0" err="1">
                <a:solidFill>
                  <a:srgbClr val="FFFFCC"/>
                </a:solidFill>
              </a:rPr>
              <a:t>SpA</a:t>
            </a:r>
            <a:endParaRPr lang="es-CL" sz="2400" i="1" dirty="0">
              <a:solidFill>
                <a:srgbClr val="FFFFCC"/>
              </a:solidFill>
            </a:endParaRPr>
          </a:p>
        </p:txBody>
      </p:sp>
    </p:spTree>
    <p:extLst>
      <p:ext uri="{BB962C8B-B14F-4D97-AF65-F5344CB8AC3E}">
        <p14:creationId xmlns:p14="http://schemas.microsoft.com/office/powerpoint/2010/main" val="17845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EE1253E-A7EB-FAE8-DEA3-A5656C3D9DE0}"/>
              </a:ext>
            </a:extLst>
          </p:cNvPr>
          <p:cNvSpPr/>
          <p:nvPr/>
        </p:nvSpPr>
        <p:spPr>
          <a:xfrm>
            <a:off x="711324" y="822647"/>
            <a:ext cx="1623314" cy="149253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5" name="Picture 4" descr="Australia Flag Icon Vector Illustration Round Stock Illustration - Download  Image Now - Australian Flag, Circle, Australia">
            <a:extLst>
              <a:ext uri="{FF2B5EF4-FFF2-40B4-BE49-F238E27FC236}">
                <a16:creationId xmlns:a16="http://schemas.microsoft.com/office/drawing/2014/main" id="{6D8C594B-EB8F-467F-F28B-3674010381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80" t="14971" r="15380" b="15673"/>
          <a:stretch/>
        </p:blipFill>
        <p:spPr bwMode="auto">
          <a:xfrm>
            <a:off x="857126" y="924622"/>
            <a:ext cx="1302414" cy="1304611"/>
          </a:xfrm>
          <a:prstGeom prst="ellipse">
            <a:avLst/>
          </a:prstGeom>
          <a:noFill/>
          <a:extLst>
            <a:ext uri="{909E8E84-426E-40DD-AFC4-6F175D3DCCD1}">
              <a14:hiddenFill xmlns:a14="http://schemas.microsoft.com/office/drawing/2010/main">
                <a:solidFill>
                  <a:srgbClr val="FFFFFF"/>
                </a:solidFill>
              </a14:hiddenFill>
            </a:ext>
          </a:extLst>
        </p:spPr>
      </p:pic>
      <p:sp>
        <p:nvSpPr>
          <p:cNvPr id="10" name="Título 1">
            <a:extLst>
              <a:ext uri="{FF2B5EF4-FFF2-40B4-BE49-F238E27FC236}">
                <a16:creationId xmlns:a16="http://schemas.microsoft.com/office/drawing/2014/main" id="{4214963F-69FC-FEA9-18DC-3C9308BEFD4C}"/>
              </a:ext>
            </a:extLst>
          </p:cNvPr>
          <p:cNvSpPr>
            <a:spLocks noGrp="1"/>
          </p:cNvSpPr>
          <p:nvPr>
            <p:ph type="title"/>
          </p:nvPr>
        </p:nvSpPr>
        <p:spPr>
          <a:xfrm>
            <a:off x="1167320" y="1123102"/>
            <a:ext cx="9271080" cy="691592"/>
          </a:xfrm>
          <a:prstGeom prst="ellipse">
            <a:avLst/>
          </a:prstGeom>
        </p:spPr>
        <p:txBody>
          <a:bodyPr vert="horz" wrap="none" lIns="91440" tIns="45720" rIns="91440" bIns="45720" rtlCol="0" anchor="t">
            <a:noAutofit/>
          </a:bodyPr>
          <a:lstStyle/>
          <a:p>
            <a:r>
              <a:rPr lang="es-ES" sz="5400" dirty="0">
                <a:solidFill>
                  <a:schemeClr val="accent3">
                    <a:lumMod val="40000"/>
                    <a:lumOff val="60000"/>
                  </a:schemeClr>
                </a:solidFill>
              </a:rPr>
              <a:t>Australia</a:t>
            </a:r>
            <a:br>
              <a:rPr lang="es-ES" sz="5400" dirty="0">
                <a:solidFill>
                  <a:schemeClr val="accent3">
                    <a:lumMod val="40000"/>
                    <a:lumOff val="60000"/>
                  </a:schemeClr>
                </a:solidFill>
              </a:rPr>
            </a:br>
            <a:endParaRPr lang="en-US" sz="5400" dirty="0">
              <a:solidFill>
                <a:schemeClr val="accent3">
                  <a:lumMod val="40000"/>
                  <a:lumOff val="60000"/>
                </a:schemeClr>
              </a:solidFill>
            </a:endParaRPr>
          </a:p>
        </p:txBody>
      </p:sp>
      <p:sp>
        <p:nvSpPr>
          <p:cNvPr id="11" name="TextBox 10">
            <a:extLst>
              <a:ext uri="{FF2B5EF4-FFF2-40B4-BE49-F238E27FC236}">
                <a16:creationId xmlns:a16="http://schemas.microsoft.com/office/drawing/2014/main" id="{B2C17C86-90D6-99C3-EE16-BD18025F57CE}"/>
              </a:ext>
            </a:extLst>
          </p:cNvPr>
          <p:cNvSpPr txBox="1"/>
          <p:nvPr/>
        </p:nvSpPr>
        <p:spPr>
          <a:xfrm>
            <a:off x="4145428" y="2315183"/>
            <a:ext cx="3286477" cy="480131"/>
          </a:xfrm>
          <a:prstGeom prst="rect">
            <a:avLst/>
          </a:prstGeom>
          <a:noFill/>
        </p:spPr>
        <p:txBody>
          <a:bodyPr wrap="none" rtlCol="0">
            <a:spAutoFit/>
          </a:bodyPr>
          <a:lstStyle/>
          <a:p>
            <a:pPr defTabSz="914400">
              <a:lnSpc>
                <a:spcPct val="90000"/>
              </a:lnSpc>
              <a:spcBef>
                <a:spcPct val="0"/>
              </a:spcBef>
            </a:pPr>
            <a:r>
              <a:rPr lang="es-ES_tradnl" sz="2800" b="1" dirty="0">
                <a:solidFill>
                  <a:schemeClr val="accent3">
                    <a:lumMod val="40000"/>
                    <a:lumOff val="60000"/>
                  </a:schemeClr>
                </a:solidFill>
                <a:latin typeface="+mj-lt"/>
                <a:ea typeface="+mj-ea"/>
                <a:cs typeface="+mj-cs"/>
              </a:rPr>
              <a:t>Inversión extranjera</a:t>
            </a:r>
          </a:p>
        </p:txBody>
      </p:sp>
      <p:sp>
        <p:nvSpPr>
          <p:cNvPr id="12" name="TextBox 11">
            <a:extLst>
              <a:ext uri="{FF2B5EF4-FFF2-40B4-BE49-F238E27FC236}">
                <a16:creationId xmlns:a16="http://schemas.microsoft.com/office/drawing/2014/main" id="{E250301A-DBCB-6414-3985-6F060F5D26D2}"/>
              </a:ext>
            </a:extLst>
          </p:cNvPr>
          <p:cNvSpPr txBox="1"/>
          <p:nvPr/>
        </p:nvSpPr>
        <p:spPr>
          <a:xfrm>
            <a:off x="4145427" y="2948869"/>
            <a:ext cx="7332969" cy="480131"/>
          </a:xfrm>
          <a:prstGeom prst="rect">
            <a:avLst/>
          </a:prstGeom>
          <a:noFill/>
        </p:spPr>
        <p:txBody>
          <a:bodyPr wrap="none" rtlCol="0">
            <a:spAutoFit/>
          </a:bodyPr>
          <a:lstStyle/>
          <a:p>
            <a:pPr marL="457200" indent="-457200" defTabSz="914400">
              <a:lnSpc>
                <a:spcPct val="90000"/>
              </a:lnSpc>
              <a:spcBef>
                <a:spcPct val="0"/>
              </a:spcBef>
              <a:buFont typeface="Arial" panose="020B0604020202020204" pitchFamily="34" charset="0"/>
              <a:buChar char="•"/>
            </a:pPr>
            <a:r>
              <a:rPr lang="es-ES_tradnl" sz="2800" dirty="0">
                <a:solidFill>
                  <a:schemeClr val="accent3">
                    <a:lumMod val="40000"/>
                    <a:lumOff val="60000"/>
                  </a:schemeClr>
                </a:solidFill>
                <a:latin typeface="+mj-lt"/>
                <a:ea typeface="+mj-ea"/>
                <a:cs typeface="+mj-cs"/>
              </a:rPr>
              <a:t>Ley de Adquisiciones y Compras de Empresas</a:t>
            </a:r>
          </a:p>
        </p:txBody>
      </p:sp>
      <p:sp>
        <p:nvSpPr>
          <p:cNvPr id="13" name="TextBox 12">
            <a:extLst>
              <a:ext uri="{FF2B5EF4-FFF2-40B4-BE49-F238E27FC236}">
                <a16:creationId xmlns:a16="http://schemas.microsoft.com/office/drawing/2014/main" id="{DC85310A-8441-6AF9-FA47-AF6E588C6493}"/>
              </a:ext>
            </a:extLst>
          </p:cNvPr>
          <p:cNvSpPr txBox="1"/>
          <p:nvPr/>
        </p:nvSpPr>
        <p:spPr>
          <a:xfrm>
            <a:off x="4145426" y="3582555"/>
            <a:ext cx="7363170" cy="867930"/>
          </a:xfrm>
          <a:prstGeom prst="rect">
            <a:avLst/>
          </a:prstGeom>
          <a:noFill/>
        </p:spPr>
        <p:txBody>
          <a:bodyPr wrap="none" rtlCol="0">
            <a:spAutoFit/>
          </a:bodyPr>
          <a:lstStyle/>
          <a:p>
            <a:pPr marL="457200" indent="-457200" defTabSz="914400">
              <a:lnSpc>
                <a:spcPct val="90000"/>
              </a:lnSpc>
              <a:spcBef>
                <a:spcPct val="0"/>
              </a:spcBef>
              <a:buFont typeface="Arial" panose="020B0604020202020204" pitchFamily="34" charset="0"/>
              <a:buChar char="•"/>
            </a:pPr>
            <a:r>
              <a:rPr lang="es-ES_tradnl" sz="2800" dirty="0">
                <a:solidFill>
                  <a:schemeClr val="accent3">
                    <a:lumMod val="40000"/>
                    <a:lumOff val="60000"/>
                  </a:schemeClr>
                </a:solidFill>
                <a:latin typeface="+mj-lt"/>
                <a:ea typeface="+mj-ea"/>
                <a:cs typeface="+mj-cs"/>
              </a:rPr>
              <a:t>Permiso para algunas inversiones: compra de </a:t>
            </a:r>
          </a:p>
          <a:p>
            <a:pPr defTabSz="914400">
              <a:lnSpc>
                <a:spcPct val="90000"/>
              </a:lnSpc>
              <a:spcBef>
                <a:spcPct val="0"/>
              </a:spcBef>
            </a:pPr>
            <a:r>
              <a:rPr lang="es-ES_tradnl" sz="2800" dirty="0">
                <a:solidFill>
                  <a:schemeClr val="accent3">
                    <a:lumMod val="40000"/>
                    <a:lumOff val="60000"/>
                  </a:schemeClr>
                </a:solidFill>
                <a:latin typeface="+mj-lt"/>
                <a:ea typeface="+mj-ea"/>
                <a:cs typeface="+mj-cs"/>
              </a:rPr>
              <a:t>      terreno agrícola de más de AUS$15 millones </a:t>
            </a:r>
          </a:p>
        </p:txBody>
      </p:sp>
      <p:sp>
        <p:nvSpPr>
          <p:cNvPr id="14" name="TextBox 13">
            <a:extLst>
              <a:ext uri="{FF2B5EF4-FFF2-40B4-BE49-F238E27FC236}">
                <a16:creationId xmlns:a16="http://schemas.microsoft.com/office/drawing/2014/main" id="{D1D3D5B2-6E9A-10AD-C941-F2BC30230945}"/>
              </a:ext>
            </a:extLst>
          </p:cNvPr>
          <p:cNvSpPr txBox="1"/>
          <p:nvPr/>
        </p:nvSpPr>
        <p:spPr>
          <a:xfrm>
            <a:off x="4106479" y="4526558"/>
            <a:ext cx="7438255" cy="1255728"/>
          </a:xfrm>
          <a:prstGeom prst="rect">
            <a:avLst/>
          </a:prstGeom>
          <a:noFill/>
        </p:spPr>
        <p:txBody>
          <a:bodyPr wrap="none" rtlCol="0">
            <a:spAutoFit/>
          </a:bodyPr>
          <a:lstStyle/>
          <a:p>
            <a:pPr marL="457200" indent="-457200" defTabSz="914400">
              <a:lnSpc>
                <a:spcPct val="90000"/>
              </a:lnSpc>
              <a:spcBef>
                <a:spcPct val="0"/>
              </a:spcBef>
              <a:buFont typeface="Arial" panose="020B0604020202020204" pitchFamily="34" charset="0"/>
              <a:buChar char="•"/>
            </a:pPr>
            <a:r>
              <a:rPr lang="es-ES_tradnl" sz="2800" dirty="0">
                <a:solidFill>
                  <a:schemeClr val="accent3">
                    <a:lumMod val="40000"/>
                    <a:lumOff val="60000"/>
                  </a:schemeClr>
                </a:solidFill>
                <a:latin typeface="+mj-lt"/>
                <a:ea typeface="+mj-ea"/>
                <a:cs typeface="+mj-cs"/>
              </a:rPr>
              <a:t>Restricción de inversiones que pueden ser </a:t>
            </a:r>
          </a:p>
          <a:p>
            <a:pPr defTabSz="914400">
              <a:lnSpc>
                <a:spcPct val="90000"/>
              </a:lnSpc>
              <a:spcBef>
                <a:spcPct val="0"/>
              </a:spcBef>
            </a:pPr>
            <a:r>
              <a:rPr lang="es-ES_tradnl" sz="2800" dirty="0">
                <a:solidFill>
                  <a:schemeClr val="accent3">
                    <a:lumMod val="40000"/>
                    <a:lumOff val="60000"/>
                  </a:schemeClr>
                </a:solidFill>
                <a:latin typeface="+mj-lt"/>
                <a:ea typeface="+mj-ea"/>
                <a:cs typeface="+mj-cs"/>
              </a:rPr>
              <a:t>      contrarias a la seguridad nacional o pueden</a:t>
            </a:r>
          </a:p>
          <a:p>
            <a:pPr defTabSz="914400">
              <a:lnSpc>
                <a:spcPct val="90000"/>
              </a:lnSpc>
              <a:spcBef>
                <a:spcPct val="0"/>
              </a:spcBef>
            </a:pPr>
            <a:r>
              <a:rPr lang="es-ES_tradnl" sz="2800" dirty="0">
                <a:solidFill>
                  <a:schemeClr val="accent3">
                    <a:lumMod val="40000"/>
                    <a:lumOff val="60000"/>
                  </a:schemeClr>
                </a:solidFill>
                <a:latin typeface="+mj-lt"/>
                <a:ea typeface="+mj-ea"/>
                <a:cs typeface="+mj-cs"/>
              </a:rPr>
              <a:t>      impactar a la economía o la recaudación fiscal </a:t>
            </a:r>
          </a:p>
        </p:txBody>
      </p:sp>
    </p:spTree>
    <p:extLst>
      <p:ext uri="{BB962C8B-B14F-4D97-AF65-F5344CB8AC3E}">
        <p14:creationId xmlns:p14="http://schemas.microsoft.com/office/powerpoint/2010/main" val="347476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EE1253E-A7EB-FAE8-DEA3-A5656C3D9DE0}"/>
              </a:ext>
            </a:extLst>
          </p:cNvPr>
          <p:cNvSpPr/>
          <p:nvPr/>
        </p:nvSpPr>
        <p:spPr>
          <a:xfrm>
            <a:off x="711324" y="822647"/>
            <a:ext cx="1623314" cy="149253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5" name="Picture 4" descr="Australia Flag Icon Vector Illustration Round Stock Illustration - Download  Image Now - Australian Flag, Circle, Australia">
            <a:extLst>
              <a:ext uri="{FF2B5EF4-FFF2-40B4-BE49-F238E27FC236}">
                <a16:creationId xmlns:a16="http://schemas.microsoft.com/office/drawing/2014/main" id="{6D8C594B-EB8F-467F-F28B-3674010381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80" t="14971" r="15380" b="15673"/>
          <a:stretch/>
        </p:blipFill>
        <p:spPr bwMode="auto">
          <a:xfrm>
            <a:off x="857126" y="924622"/>
            <a:ext cx="1302414" cy="1304611"/>
          </a:xfrm>
          <a:prstGeom prst="ellipse">
            <a:avLst/>
          </a:prstGeom>
          <a:noFill/>
          <a:extLst>
            <a:ext uri="{909E8E84-426E-40DD-AFC4-6F175D3DCCD1}">
              <a14:hiddenFill xmlns:a14="http://schemas.microsoft.com/office/drawing/2010/main">
                <a:solidFill>
                  <a:srgbClr val="FFFFFF"/>
                </a:solidFill>
              </a14:hiddenFill>
            </a:ext>
          </a:extLst>
        </p:spPr>
      </p:pic>
      <p:sp>
        <p:nvSpPr>
          <p:cNvPr id="10" name="Título 1">
            <a:extLst>
              <a:ext uri="{FF2B5EF4-FFF2-40B4-BE49-F238E27FC236}">
                <a16:creationId xmlns:a16="http://schemas.microsoft.com/office/drawing/2014/main" id="{4214963F-69FC-FEA9-18DC-3C9308BEFD4C}"/>
              </a:ext>
            </a:extLst>
          </p:cNvPr>
          <p:cNvSpPr>
            <a:spLocks noGrp="1"/>
          </p:cNvSpPr>
          <p:nvPr>
            <p:ph type="title"/>
          </p:nvPr>
        </p:nvSpPr>
        <p:spPr>
          <a:xfrm>
            <a:off x="1167320" y="1123102"/>
            <a:ext cx="9271080" cy="691592"/>
          </a:xfrm>
          <a:prstGeom prst="ellipse">
            <a:avLst/>
          </a:prstGeom>
        </p:spPr>
        <p:txBody>
          <a:bodyPr vert="horz" wrap="none" lIns="91440" tIns="45720" rIns="91440" bIns="45720" rtlCol="0" anchor="t">
            <a:noAutofit/>
          </a:bodyPr>
          <a:lstStyle/>
          <a:p>
            <a:r>
              <a:rPr lang="es-ES" sz="5400" dirty="0">
                <a:solidFill>
                  <a:schemeClr val="accent3">
                    <a:lumMod val="40000"/>
                    <a:lumOff val="60000"/>
                  </a:schemeClr>
                </a:solidFill>
              </a:rPr>
              <a:t>Australia</a:t>
            </a:r>
            <a:br>
              <a:rPr lang="es-ES" sz="5400" dirty="0">
                <a:solidFill>
                  <a:schemeClr val="accent3">
                    <a:lumMod val="40000"/>
                    <a:lumOff val="60000"/>
                  </a:schemeClr>
                </a:solidFill>
              </a:rPr>
            </a:br>
            <a:endParaRPr lang="en-US" sz="5400" dirty="0">
              <a:solidFill>
                <a:schemeClr val="accent3">
                  <a:lumMod val="40000"/>
                  <a:lumOff val="60000"/>
                </a:schemeClr>
              </a:solidFill>
            </a:endParaRPr>
          </a:p>
        </p:txBody>
      </p:sp>
      <p:sp>
        <p:nvSpPr>
          <p:cNvPr id="11" name="TextBox 10">
            <a:extLst>
              <a:ext uri="{FF2B5EF4-FFF2-40B4-BE49-F238E27FC236}">
                <a16:creationId xmlns:a16="http://schemas.microsoft.com/office/drawing/2014/main" id="{B2C17C86-90D6-99C3-EE16-BD18025F57CE}"/>
              </a:ext>
            </a:extLst>
          </p:cNvPr>
          <p:cNvSpPr txBox="1"/>
          <p:nvPr/>
        </p:nvSpPr>
        <p:spPr>
          <a:xfrm>
            <a:off x="4145428" y="2315183"/>
            <a:ext cx="4426212" cy="480131"/>
          </a:xfrm>
          <a:prstGeom prst="rect">
            <a:avLst/>
          </a:prstGeom>
          <a:noFill/>
        </p:spPr>
        <p:txBody>
          <a:bodyPr wrap="none" rtlCol="0">
            <a:spAutoFit/>
          </a:bodyPr>
          <a:lstStyle/>
          <a:p>
            <a:pPr defTabSz="914400">
              <a:lnSpc>
                <a:spcPct val="90000"/>
              </a:lnSpc>
              <a:spcBef>
                <a:spcPct val="0"/>
              </a:spcBef>
            </a:pPr>
            <a:r>
              <a:rPr lang="es-ES_tradnl" sz="2800" b="1" dirty="0">
                <a:solidFill>
                  <a:schemeClr val="accent3">
                    <a:lumMod val="40000"/>
                    <a:lumOff val="60000"/>
                  </a:schemeClr>
                </a:solidFill>
                <a:latin typeface="+mj-lt"/>
                <a:ea typeface="+mj-ea"/>
                <a:cs typeface="+mj-cs"/>
              </a:rPr>
              <a:t>Proyectos Público-Privados</a:t>
            </a:r>
          </a:p>
        </p:txBody>
      </p:sp>
      <p:sp>
        <p:nvSpPr>
          <p:cNvPr id="12" name="TextBox 11">
            <a:extLst>
              <a:ext uri="{FF2B5EF4-FFF2-40B4-BE49-F238E27FC236}">
                <a16:creationId xmlns:a16="http://schemas.microsoft.com/office/drawing/2014/main" id="{E250301A-DBCB-6414-3985-6F060F5D26D2}"/>
              </a:ext>
            </a:extLst>
          </p:cNvPr>
          <p:cNvSpPr txBox="1"/>
          <p:nvPr/>
        </p:nvSpPr>
        <p:spPr>
          <a:xfrm>
            <a:off x="4145427" y="2948869"/>
            <a:ext cx="6779420" cy="867930"/>
          </a:xfrm>
          <a:prstGeom prst="rect">
            <a:avLst/>
          </a:prstGeom>
          <a:noFill/>
        </p:spPr>
        <p:txBody>
          <a:bodyPr wrap="none" rtlCol="0">
            <a:spAutoFit/>
          </a:bodyPr>
          <a:lstStyle/>
          <a:p>
            <a:pPr marL="457200" indent="-457200" defTabSz="914400">
              <a:lnSpc>
                <a:spcPct val="90000"/>
              </a:lnSpc>
              <a:spcBef>
                <a:spcPct val="0"/>
              </a:spcBef>
              <a:buFont typeface="Arial" panose="020B0604020202020204" pitchFamily="34" charset="0"/>
              <a:buChar char="•"/>
            </a:pPr>
            <a:r>
              <a:rPr lang="es-ES_tradnl" sz="2800" dirty="0">
                <a:solidFill>
                  <a:schemeClr val="accent3">
                    <a:lumMod val="40000"/>
                    <a:lumOff val="60000"/>
                  </a:schemeClr>
                </a:solidFill>
                <a:latin typeface="+mj-lt"/>
                <a:ea typeface="+mj-ea"/>
                <a:cs typeface="+mj-cs"/>
              </a:rPr>
              <a:t>Agencias públicas requieren autorización:</a:t>
            </a:r>
          </a:p>
          <a:p>
            <a:pPr defTabSz="914400">
              <a:lnSpc>
                <a:spcPct val="90000"/>
              </a:lnSpc>
              <a:spcBef>
                <a:spcPct val="0"/>
              </a:spcBef>
            </a:pPr>
            <a:r>
              <a:rPr lang="es-ES_tradnl" sz="2800" dirty="0">
                <a:solidFill>
                  <a:schemeClr val="accent3">
                    <a:lumMod val="40000"/>
                    <a:lumOff val="60000"/>
                  </a:schemeClr>
                </a:solidFill>
                <a:latin typeface="+mj-lt"/>
                <a:ea typeface="+mj-ea"/>
                <a:cs typeface="+mj-cs"/>
              </a:rPr>
              <a:t>      considera relación precio-retorno y riesgo.</a:t>
            </a:r>
          </a:p>
        </p:txBody>
      </p:sp>
      <p:sp>
        <p:nvSpPr>
          <p:cNvPr id="13" name="TextBox 12">
            <a:extLst>
              <a:ext uri="{FF2B5EF4-FFF2-40B4-BE49-F238E27FC236}">
                <a16:creationId xmlns:a16="http://schemas.microsoft.com/office/drawing/2014/main" id="{DC85310A-8441-6AF9-FA47-AF6E588C6493}"/>
              </a:ext>
            </a:extLst>
          </p:cNvPr>
          <p:cNvSpPr txBox="1"/>
          <p:nvPr/>
        </p:nvSpPr>
        <p:spPr>
          <a:xfrm>
            <a:off x="4106479" y="3876193"/>
            <a:ext cx="7419082" cy="1643527"/>
          </a:xfrm>
          <a:prstGeom prst="rect">
            <a:avLst/>
          </a:prstGeom>
          <a:noFill/>
        </p:spPr>
        <p:txBody>
          <a:bodyPr wrap="none" rtlCol="0">
            <a:spAutoFit/>
          </a:bodyPr>
          <a:lstStyle/>
          <a:p>
            <a:pPr marL="457200" indent="-457200" defTabSz="914400">
              <a:lnSpc>
                <a:spcPct val="90000"/>
              </a:lnSpc>
              <a:spcBef>
                <a:spcPct val="0"/>
              </a:spcBef>
              <a:buFont typeface="Arial" panose="020B0604020202020204" pitchFamily="34" charset="0"/>
              <a:buChar char="•"/>
            </a:pPr>
            <a:r>
              <a:rPr lang="es-ES_tradnl" sz="2800" dirty="0">
                <a:solidFill>
                  <a:schemeClr val="accent3">
                    <a:lumMod val="40000"/>
                    <a:lumOff val="60000"/>
                  </a:schemeClr>
                </a:solidFill>
                <a:latin typeface="+mj-lt"/>
                <a:ea typeface="+mj-ea"/>
                <a:cs typeface="+mj-cs"/>
              </a:rPr>
              <a:t>Contratación generalmente pública: </a:t>
            </a:r>
          </a:p>
          <a:p>
            <a:pPr defTabSz="914400">
              <a:lnSpc>
                <a:spcPct val="90000"/>
              </a:lnSpc>
              <a:spcBef>
                <a:spcPct val="0"/>
              </a:spcBef>
            </a:pPr>
            <a:r>
              <a:rPr lang="es-ES_tradnl" sz="2800" dirty="0">
                <a:solidFill>
                  <a:schemeClr val="accent3">
                    <a:lumMod val="40000"/>
                    <a:lumOff val="60000"/>
                  </a:schemeClr>
                </a:solidFill>
                <a:latin typeface="+mj-lt"/>
                <a:ea typeface="+mj-ea"/>
                <a:cs typeface="+mj-cs"/>
              </a:rPr>
              <a:t>      Se emite una Solicitud de Expresión de Interés</a:t>
            </a:r>
          </a:p>
          <a:p>
            <a:pPr defTabSz="914400">
              <a:lnSpc>
                <a:spcPct val="90000"/>
              </a:lnSpc>
              <a:spcBef>
                <a:spcPct val="0"/>
              </a:spcBef>
            </a:pPr>
            <a:r>
              <a:rPr lang="es-ES_tradnl" sz="2800" dirty="0">
                <a:solidFill>
                  <a:schemeClr val="accent3">
                    <a:lumMod val="40000"/>
                    <a:lumOff val="60000"/>
                  </a:schemeClr>
                </a:solidFill>
                <a:latin typeface="+mj-lt"/>
                <a:ea typeface="+mj-ea"/>
                <a:cs typeface="+mj-cs"/>
              </a:rPr>
              <a:t>      Solicitud de ofertas a preseleccionados</a:t>
            </a:r>
          </a:p>
          <a:p>
            <a:pPr defTabSz="914400">
              <a:lnSpc>
                <a:spcPct val="90000"/>
              </a:lnSpc>
              <a:spcBef>
                <a:spcPct val="0"/>
              </a:spcBef>
            </a:pPr>
            <a:r>
              <a:rPr lang="es-ES_tradnl" sz="2800" dirty="0">
                <a:solidFill>
                  <a:schemeClr val="accent3">
                    <a:lumMod val="40000"/>
                    <a:lumOff val="60000"/>
                  </a:schemeClr>
                </a:solidFill>
                <a:latin typeface="+mj-lt"/>
                <a:ea typeface="+mj-ea"/>
                <a:cs typeface="+mj-cs"/>
              </a:rPr>
              <a:t>      Se puede pedir que mejoren la oferta</a:t>
            </a:r>
          </a:p>
        </p:txBody>
      </p:sp>
    </p:spTree>
    <p:extLst>
      <p:ext uri="{BB962C8B-B14F-4D97-AF65-F5344CB8AC3E}">
        <p14:creationId xmlns:p14="http://schemas.microsoft.com/office/powerpoint/2010/main" val="167150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ofundidad">
  <a:themeElements>
    <a:clrScheme name="Profundidad">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Profundidad">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fundidad">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Profundidad</Template>
  <TotalTime>5157</TotalTime>
  <Words>9174</Words>
  <Application>Microsoft Office PowerPoint</Application>
  <PresentationFormat>Panorámica</PresentationFormat>
  <Paragraphs>746</Paragraphs>
  <Slides>72</Slides>
  <Notes>16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72</vt:i4>
      </vt:variant>
    </vt:vector>
  </HeadingPairs>
  <TitlesOfParts>
    <vt:vector size="80" baseType="lpstr">
      <vt:lpstr>Arial</vt:lpstr>
      <vt:lpstr>Calibri</vt:lpstr>
      <vt:lpstr>Calibri Light</vt:lpstr>
      <vt:lpstr>Corbel</vt:lpstr>
      <vt:lpstr>Symbol</vt:lpstr>
      <vt:lpstr>Times New Roman</vt:lpstr>
      <vt:lpstr>Wingdings</vt:lpstr>
      <vt:lpstr>Profundidad</vt:lpstr>
      <vt:lpstr>PAULINA    NAZAL   A. ANDRÉS    CULAGOVSKI   R.</vt:lpstr>
      <vt:lpstr>INDICE</vt:lpstr>
      <vt:lpstr>1. Objetivo Del Estudio</vt:lpstr>
      <vt:lpstr>1. Objetivo Del Estudio</vt:lpstr>
      <vt:lpstr>2. Panorama Económico Mundial   </vt:lpstr>
      <vt:lpstr>2. Panorama Económico Asia Pacífico   </vt:lpstr>
      <vt:lpstr>3.  Marco Regulatorio      para la Industrialización </vt:lpstr>
      <vt:lpstr>Australia </vt:lpstr>
      <vt:lpstr>Australia </vt:lpstr>
      <vt:lpstr>China</vt:lpstr>
      <vt:lpstr>China</vt:lpstr>
      <vt:lpstr>Presentación de PowerPoint</vt:lpstr>
      <vt:lpstr>Presentación de PowerPoint</vt:lpstr>
      <vt:lpstr>Japón</vt:lpstr>
      <vt:lpstr>Japón</vt:lpstr>
      <vt:lpstr>Nueva Zelandia</vt:lpstr>
      <vt:lpstr>Presentación de PowerPoint</vt:lpstr>
      <vt:lpstr>Tendencias regionales </vt:lpstr>
      <vt:lpstr>4.  Casos relevantes para Chile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5.  Recomendaciones de Políticas </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PAULINA    NAZAL   A. ANDRÉS    CULAGOVSKI   R.</dc:title>
  <dc:creator>Paulina Nazal</dc:creator>
  <cp:lastModifiedBy>Paulina Nazal</cp:lastModifiedBy>
  <cp:revision>164</cp:revision>
  <dcterms:created xsi:type="dcterms:W3CDTF">2022-12-12T19:35:21Z</dcterms:created>
  <dcterms:modified xsi:type="dcterms:W3CDTF">2022-12-19T14:47:58Z</dcterms:modified>
</cp:coreProperties>
</file>