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4"/>
  </p:sldMasterIdLst>
  <p:notesMasterIdLst>
    <p:notesMasterId r:id="rId20"/>
  </p:notesMasterIdLst>
  <p:sldIdLst>
    <p:sldId id="16122" r:id="rId5"/>
    <p:sldId id="16109" r:id="rId6"/>
    <p:sldId id="320" r:id="rId7"/>
    <p:sldId id="16187" r:id="rId8"/>
    <p:sldId id="16188" r:id="rId9"/>
    <p:sldId id="16189" r:id="rId10"/>
    <p:sldId id="16190" r:id="rId11"/>
    <p:sldId id="16191" r:id="rId12"/>
    <p:sldId id="16192" r:id="rId13"/>
    <p:sldId id="16193" r:id="rId14"/>
    <p:sldId id="16194" r:id="rId15"/>
    <p:sldId id="16195" r:id="rId16"/>
    <p:sldId id="16186" r:id="rId17"/>
    <p:sldId id="16185" r:id="rId18"/>
    <p:sldId id="16196" r:id="rId19"/>
  </p:sldIdLst>
  <p:sldSz cx="12192000" cy="6858000"/>
  <p:notesSz cx="6858000" cy="9144000"/>
  <p:custDataLst>
    <p:tags r:id="rId21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da" id="{365C40B1-3C27-4C88-9EC2-953A01C663F5}">
          <p14:sldIdLst>
            <p14:sldId id="16122"/>
            <p14:sldId id="16109"/>
            <p14:sldId id="320"/>
            <p14:sldId id="16187"/>
            <p14:sldId id="16188"/>
            <p14:sldId id="16189"/>
            <p14:sldId id="16190"/>
            <p14:sldId id="16191"/>
            <p14:sldId id="16192"/>
            <p14:sldId id="16193"/>
            <p14:sldId id="16194"/>
            <p14:sldId id="16195"/>
            <p14:sldId id="16186"/>
            <p14:sldId id="16185"/>
            <p14:sldId id="16196"/>
          </p14:sldIdLst>
        </p14:section>
        <p14:section name="Agenda/Índice" id="{4D0B4B9D-7B7C-4E32-9C2B-15AD1AABCD43}">
          <p14:sldIdLst/>
        </p14:section>
        <p14:section name="Contenido" id="{246FFEE0-EB39-40C7-B9D8-A3044CA2144D}">
          <p14:sldIdLst/>
        </p14:section>
        <p14:section name="Contactos" id="{4D34823B-C6F0-4EAD-980B-8FDB70F80EEB}">
          <p14:sldIdLst/>
        </p14:section>
        <p14:section name="Preguntas" id="{5BF5496B-E1A4-4BDF-B82A-BBDED2D2C3D7}">
          <p14:sldIdLst/>
        </p14:section>
        <p14:section name="Agradecimiento" id="{280C0AB9-622E-48F2-AD61-58C67CB47423}">
          <p14:sldIdLst/>
        </p14:section>
        <p14:section name="Cierre" id="{5E58C3FC-4BDF-4553-97B2-11DCE9F814CA}">
          <p14:sldIdLst/>
        </p14:section>
        <p14:section name="Portadilla" id="{4D3A25C9-00A2-4C94-AB01-2A255A46934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de Dios Mujica Rodriguez" initials="JdDMR" lastIdx="1" clrIdx="0">
    <p:extLst>
      <p:ext uri="{19B8F6BF-5375-455C-9EA6-DF929625EA0E}">
        <p15:presenceInfo xmlns:p15="http://schemas.microsoft.com/office/powerpoint/2012/main" userId="S::Juan.Mujica@cl.ey.com::434139af-c57a-4d01-9f96-e7ed1655475f" providerId="AD"/>
      </p:ext>
    </p:extLst>
  </p:cmAuthor>
  <p:cmAuthor id="2" name="Juan Antonio Rivera Poblete" initials="JARP" lastIdx="1" clrIdx="1">
    <p:extLst>
      <p:ext uri="{19B8F6BF-5375-455C-9EA6-DF929625EA0E}">
        <p15:presenceInfo xmlns:p15="http://schemas.microsoft.com/office/powerpoint/2012/main" userId="S::juan.antonio.rivera@cl.ey.com::3e4b03cb-5f1d-47b7-b827-09a8ebcdca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498"/>
    <a:srgbClr val="2E2E38"/>
    <a:srgbClr val="FFE600"/>
    <a:srgbClr val="44444F"/>
    <a:srgbClr val="0E0E10"/>
    <a:srgbClr val="1E1E24"/>
    <a:srgbClr val="26262E"/>
    <a:srgbClr val="9B9BAB"/>
    <a:srgbClr val="50505A"/>
    <a:srgbClr val="C4C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7E492-D794-4F28-A776-9EE50606231A}" v="212" dt="2022-08-03T03:43:52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5216" autoAdjust="0"/>
  </p:normalViewPr>
  <p:slideViewPr>
    <p:cSldViewPr snapToGrid="0">
      <p:cViewPr varScale="1">
        <p:scale>
          <a:sx n="62" d="100"/>
          <a:sy n="62" d="100"/>
        </p:scale>
        <p:origin x="7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77589-9A94-4862-A051-9D215E2E3D8D}" type="datetimeFigureOut">
              <a:rPr lang="es-CL" smtClean="0"/>
              <a:t>03-08-2022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63FB9-AA0E-4121-B520-FCC1A03D3E6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037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3D19E-BFDB-4C92-8EDD-32EDDA8F41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970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CD311-0688-4490-AAC0-815CAF510E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691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CD311-0688-4490-AAC0-815CAF510E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72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3D19E-BFDB-4C92-8EDD-32EDDA8F41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317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3D19E-BFDB-4C92-8EDD-32EDDA8F41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06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02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60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917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81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79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156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061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CD311-0688-4490-AAC0-815CAF510E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88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w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BC99E00-D79D-4518-8657-FBDE988C84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6650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BC99E00-D79D-4518-8657-FBDE988C8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DCCFC14-7C3B-452F-A1D2-E675AB8E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806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BC99E00-D79D-4518-8657-FBDE988C84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35564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BC99E00-D79D-4518-8657-FBDE988C8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6E02353-D43E-455F-BD11-D46C77144A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5549" y="1891817"/>
            <a:ext cx="3488021" cy="2265838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CFE83E0C-3F33-4615-9880-B551E72E36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55166" y="1891817"/>
            <a:ext cx="3488021" cy="2265838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7CB04AA4-9CF7-4549-8F16-C2290866C3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8430" y="1891817"/>
            <a:ext cx="3488021" cy="2265838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CFC14-7C3B-452F-A1D2-E675AB8E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406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BC99E00-D79D-4518-8657-FBDE988C84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7134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BC99E00-D79D-4518-8657-FBDE988C8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083016-BF4E-46FC-A64E-F6FD38B80F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98800" y="4011979"/>
            <a:ext cx="1401763" cy="1401763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366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1879221"/>
              </p:ext>
            </p:extLst>
          </p:nvPr>
        </p:nvGraphicFramePr>
        <p:xfrm>
          <a:off x="1588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3" imgH="499" progId="TCLayout.ActiveDocument.1">
                  <p:embed/>
                </p:oleObj>
              </mc:Choice>
              <mc:Fallback>
                <p:oleObj name="think-cell Slide" r:id="rId4" imgW="523" imgH="49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5E1826A-236D-42D3-A731-B207B44C87B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667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999" b="1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4515C-7D04-4A5A-9805-D6DC406147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22" y="124968"/>
            <a:ext cx="402504" cy="411480"/>
          </a:xfrm>
          <a:prstGeom prst="rect">
            <a:avLst/>
          </a:prstGeom>
        </p:spPr>
      </p:pic>
      <p:pic>
        <p:nvPicPr>
          <p:cNvPr id="6" name="Picture 4" descr="Fundación Chilena del Pacífico logo">
            <a:extLst>
              <a:ext uri="{FF2B5EF4-FFF2-40B4-BE49-F238E27FC236}">
                <a16:creationId xmlns:a16="http://schemas.microsoft.com/office/drawing/2014/main" id="{AE090B1A-DFD3-4712-8073-1DDC8C4280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690" y="2859"/>
            <a:ext cx="929244" cy="9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84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image" Target="../media/image3.jpeg"/><Relationship Id="rId5" Type="http://schemas.openxmlformats.org/officeDocument/2006/relationships/theme" Target="../theme/theme1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09C9EE69-4B11-4737-A91B-9ED9545D11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96579843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09C9EE69-4B11-4737-A91B-9ED9545D11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5131202-A4AE-49F7-95B9-8B6ED8DEB8D0}"/>
              </a:ext>
            </a:extLst>
          </p:cNvPr>
          <p:cNvSpPr/>
          <p:nvPr userDrawn="1"/>
        </p:nvSpPr>
        <p:spPr>
          <a:xfrm>
            <a:off x="0" y="0"/>
            <a:ext cx="12192000" cy="677544"/>
          </a:xfrm>
          <a:prstGeom prst="rect">
            <a:avLst/>
          </a:prstGeom>
          <a:solidFill>
            <a:srgbClr val="26262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16457F43-7FE5-4BD0-BD5B-11238D6E3D0C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135360" cy="677544"/>
          </a:xfrm>
          <a:prstGeom prst="rect">
            <a:avLst/>
          </a:prstGeom>
        </p:spPr>
        <p:txBody>
          <a:bodyPr vert="horz" lIns="28800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41A0C2-5464-4811-8747-2EDF541332E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22" y="124968"/>
            <a:ext cx="402504" cy="411480"/>
          </a:xfrm>
          <a:prstGeom prst="rect">
            <a:avLst/>
          </a:prstGeom>
        </p:spPr>
      </p:pic>
      <p:pic>
        <p:nvPicPr>
          <p:cNvPr id="11" name="Picture 4" descr="Fundación Chilena del Pacífico logo">
            <a:extLst>
              <a:ext uri="{FF2B5EF4-FFF2-40B4-BE49-F238E27FC236}">
                <a16:creationId xmlns:a16="http://schemas.microsoft.com/office/drawing/2014/main" id="{F136FADC-434A-4E97-AF48-4CFC7DC586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360" y="0"/>
            <a:ext cx="716329" cy="71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2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4" r:id="rId2"/>
    <p:sldLayoutId id="2147483864" r:id="rId3"/>
    <p:sldLayoutId id="2147483875" r:id="rId4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10" Type="http://schemas.openxmlformats.org/officeDocument/2006/relationships/image" Target="../media/image3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.emf"/><Relationship Id="rId11" Type="http://schemas.openxmlformats.org/officeDocument/2006/relationships/image" Target="../media/image27.jpe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.emf"/><Relationship Id="rId11" Type="http://schemas.openxmlformats.org/officeDocument/2006/relationships/image" Target="../media/image32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6.png"/><Relationship Id="rId11" Type="http://schemas.openxmlformats.org/officeDocument/2006/relationships/image" Target="../media/image34.jpg"/><Relationship Id="rId5" Type="http://schemas.openxmlformats.org/officeDocument/2006/relationships/image" Target="../media/image1.emf"/><Relationship Id="rId10" Type="http://schemas.openxmlformats.org/officeDocument/2006/relationships/image" Target="../media/image3.jpe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5.xml"/><Relationship Id="rId9" Type="http://schemas.openxmlformats.org/officeDocument/2006/relationships/hyperlink" Target="https://www.youtube.com/watch?v=jWoCXLuTIkI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jp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7.jp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E0F90D2-0E96-4459-ACD1-8BF257458C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12261" r="3076" b="24431"/>
          <a:stretch/>
        </p:blipFill>
        <p:spPr>
          <a:xfrm flipH="1">
            <a:off x="0" y="0"/>
            <a:ext cx="12192000" cy="6870095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B08186A-1722-484A-B71F-793A06C1B2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5840689"/>
              </p:ext>
            </p:extLst>
          </p:nvPr>
        </p:nvGraphicFramePr>
        <p:xfrm>
          <a:off x="1587" y="337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B08186A-1722-484A-B71F-793A06C1B2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337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CABE5C86-E4D2-410F-A569-BFD6F2847071}"/>
              </a:ext>
            </a:extLst>
          </p:cNvPr>
          <p:cNvSpPr/>
          <p:nvPr/>
        </p:nvSpPr>
        <p:spPr>
          <a:xfrm>
            <a:off x="7482841" y="2824224"/>
            <a:ext cx="4709032" cy="4031992"/>
          </a:xfrm>
          <a:prstGeom prst="rect">
            <a:avLst/>
          </a:prstGeom>
          <a:gradFill flip="none" rotWithShape="1">
            <a:gsLst>
              <a:gs pos="58000">
                <a:schemeClr val="bg2">
                  <a:alpha val="0"/>
                </a:schemeClr>
              </a:gs>
              <a:gs pos="90000">
                <a:schemeClr val="bg2">
                  <a:alpha val="59000"/>
                </a:schemeClr>
              </a:gs>
            </a:gsLst>
            <a:lin ang="27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5642E-29D8-4921-A6CA-16B19E77CE18}"/>
              </a:ext>
            </a:extLst>
          </p:cNvPr>
          <p:cNvSpPr/>
          <p:nvPr/>
        </p:nvSpPr>
        <p:spPr>
          <a:xfrm>
            <a:off x="0" y="-9638"/>
            <a:ext cx="8565502" cy="686585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2">
                  <a:alpha val="5900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D62582E-E6A4-4A95-8481-E95EB5DBCA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3527" y="241313"/>
            <a:ext cx="1572138" cy="1494181"/>
          </a:xfrm>
          <a:prstGeom prst="rect">
            <a:avLst/>
          </a:prstGeom>
        </p:spPr>
      </p:pic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5DA45517-26EB-407E-8C3A-C8A0C2F11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76010"/>
              </p:ext>
            </p:extLst>
          </p:nvPr>
        </p:nvGraphicFramePr>
        <p:xfrm>
          <a:off x="0" y="2822440"/>
          <a:ext cx="796359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89">
                  <a:extLst>
                    <a:ext uri="{9D8B030D-6E8A-4147-A177-3AD203B41FA5}">
                      <a16:colId xmlns:a16="http://schemas.microsoft.com/office/drawing/2014/main" val="2810571786"/>
                    </a:ext>
                  </a:extLst>
                </a:gridCol>
                <a:gridCol w="380524">
                  <a:extLst>
                    <a:ext uri="{9D8B030D-6E8A-4147-A177-3AD203B41FA5}">
                      <a16:colId xmlns:a16="http://schemas.microsoft.com/office/drawing/2014/main" val="1222204039"/>
                    </a:ext>
                  </a:extLst>
                </a:gridCol>
                <a:gridCol w="7311979">
                  <a:extLst>
                    <a:ext uri="{9D8B030D-6E8A-4147-A177-3AD203B41FA5}">
                      <a16:colId xmlns:a16="http://schemas.microsoft.com/office/drawing/2014/main" val="1562828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b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4800" b="0" dirty="0">
                          <a:solidFill>
                            <a:srgbClr val="FEE600"/>
                          </a:solidFill>
                        </a:rPr>
                        <a:t>Estándares ESG en Chile: </a:t>
                      </a:r>
                    </a:p>
                    <a:p>
                      <a:r>
                        <a:rPr lang="es-CL" sz="4800" b="0" dirty="0"/>
                        <a:t>"¿cuánto hemos avanzado y qué falta por recorrer?“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923461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50AF9-6EC0-4263-AF4A-A2C09B91E213}"/>
              </a:ext>
            </a:extLst>
          </p:cNvPr>
          <p:cNvGrpSpPr/>
          <p:nvPr/>
        </p:nvGrpSpPr>
        <p:grpSpPr>
          <a:xfrm>
            <a:off x="-625160" y="0"/>
            <a:ext cx="2850007" cy="500677"/>
            <a:chOff x="-625160" y="0"/>
            <a:chExt cx="2850007" cy="500677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86A4E2F-8A1D-4728-866B-E955512BC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625160" y="0"/>
              <a:ext cx="2850007" cy="50067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408573-E663-41B9-BC4E-ED3DE0EAE7DC}"/>
                </a:ext>
              </a:extLst>
            </p:cNvPr>
            <p:cNvSpPr txBox="1"/>
            <p:nvPr/>
          </p:nvSpPr>
          <p:spPr>
            <a:xfrm>
              <a:off x="259080" y="92042"/>
              <a:ext cx="1524000" cy="298543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s-CL" sz="2000" dirty="0">
                  <a:solidFill>
                    <a:schemeClr val="bg1"/>
                  </a:solidFill>
                </a:rPr>
                <a:t>Webcast</a:t>
              </a:r>
            </a:p>
          </p:txBody>
        </p:sp>
      </p:grpSp>
      <p:pic>
        <p:nvPicPr>
          <p:cNvPr id="16" name="Picture 4" descr="Fundación Chilena del Pacífico logo">
            <a:extLst>
              <a:ext uri="{FF2B5EF4-FFF2-40B4-BE49-F238E27FC236}">
                <a16:creationId xmlns:a16="http://schemas.microsoft.com/office/drawing/2014/main" id="{96CE7D2C-CC6F-4F74-9F94-3744E860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252" y="200532"/>
            <a:ext cx="1394064" cy="139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2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8DBF01E-0734-450A-8624-B6B856419F0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48284" y="1621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8DBF01E-0734-450A-8624-B6B856419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8284" y="1621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99DE6BE-95B5-443A-BDAB-A3B4B164D2D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46844" y="180"/>
            <a:ext cx="143977" cy="14397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marR="0" lvl="0" indent="0" algn="ctr" defTabSz="8263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0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F3EA7BE-5290-4A09-9C07-C099E31F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Contexto ASG| </a:t>
            </a:r>
            <a:r>
              <a:rPr lang="es-CL" b="1" dirty="0">
                <a:solidFill>
                  <a:srgbClr val="FFFF00"/>
                </a:solidFill>
              </a:rPr>
              <a:t>¿Cómo actúa el mercado?</a:t>
            </a:r>
            <a:br>
              <a:rPr lang="es-CL" b="1" dirty="0">
                <a:solidFill>
                  <a:srgbClr val="FFFF00"/>
                </a:solidFill>
              </a:rPr>
            </a:br>
            <a:endParaRPr lang="es-CL" b="1" dirty="0">
              <a:solidFill>
                <a:srgbClr val="FFFF00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2F1D063-681D-4E17-B6B8-10C5F95E6652}"/>
              </a:ext>
            </a:extLst>
          </p:cNvPr>
          <p:cNvSpPr txBox="1">
            <a:spLocks/>
          </p:cNvSpPr>
          <p:nvPr/>
        </p:nvSpPr>
        <p:spPr>
          <a:xfrm>
            <a:off x="490784" y="1645940"/>
            <a:ext cx="1910026" cy="6891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UNEP-FI</a:t>
            </a:r>
            <a:br>
              <a:rPr lang="x-none" sz="900" dirty="0">
                <a:latin typeface="EYInterstate Light" panose="02000506000000020004" pitchFamily="2" charset="0"/>
              </a:rPr>
            </a:br>
            <a:r>
              <a:rPr lang="x-none" sz="900" dirty="0">
                <a:latin typeface="EYInterstate Light" panose="02000506000000020004" pitchFamily="2" charset="0"/>
              </a:rPr>
              <a:t>Iniciativa Financiera del Programa de a ONU para el Medio Ambiente, que busca promover la sostenibilidad en el sector financiero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43579BC-4E81-4581-A295-E86567999D68}"/>
              </a:ext>
            </a:extLst>
          </p:cNvPr>
          <p:cNvCxnSpPr>
            <a:cxnSpLocks/>
          </p:cNvCxnSpPr>
          <p:nvPr/>
        </p:nvCxnSpPr>
        <p:spPr>
          <a:xfrm>
            <a:off x="355738" y="2793108"/>
            <a:ext cx="11836262" cy="118043"/>
          </a:xfrm>
          <a:prstGeom prst="straightConnector1">
            <a:avLst/>
          </a:prstGeom>
          <a:ln w="28575">
            <a:solidFill>
              <a:srgbClr val="FFD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7CBF89-DF3E-471B-A485-445B03E68384}"/>
              </a:ext>
            </a:extLst>
          </p:cNvPr>
          <p:cNvCxnSpPr/>
          <p:nvPr/>
        </p:nvCxnSpPr>
        <p:spPr>
          <a:xfrm>
            <a:off x="1384622" y="2592348"/>
            <a:ext cx="0" cy="190296"/>
          </a:xfrm>
          <a:prstGeom prst="line">
            <a:avLst/>
          </a:prstGeom>
          <a:ln w="28575">
            <a:solidFill>
              <a:srgbClr val="FFD2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3713CE7-A7DD-4CFA-81C1-C788DBAF43C7}"/>
              </a:ext>
            </a:extLst>
          </p:cNvPr>
          <p:cNvSpPr txBox="1">
            <a:spLocks/>
          </p:cNvSpPr>
          <p:nvPr/>
        </p:nvSpPr>
        <p:spPr>
          <a:xfrm>
            <a:off x="1124103" y="2381814"/>
            <a:ext cx="517964" cy="2693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1050" b="1" dirty="0">
                <a:latin typeface="EYInterstate Light" panose="02000506000000020004" pitchFamily="2" charset="0"/>
              </a:rPr>
              <a:t>1992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E17BEEA-FDA2-47B1-94EE-2FE6B1356145}"/>
              </a:ext>
            </a:extLst>
          </p:cNvPr>
          <p:cNvCxnSpPr/>
          <p:nvPr/>
        </p:nvCxnSpPr>
        <p:spPr>
          <a:xfrm>
            <a:off x="4103868" y="2816003"/>
            <a:ext cx="0" cy="190296"/>
          </a:xfrm>
          <a:prstGeom prst="line">
            <a:avLst/>
          </a:prstGeom>
          <a:ln w="28575">
            <a:solidFill>
              <a:srgbClr val="FFD2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EF75311-02F3-44A1-B0EA-166FDFC1FD8A}"/>
              </a:ext>
            </a:extLst>
          </p:cNvPr>
          <p:cNvSpPr txBox="1">
            <a:spLocks/>
          </p:cNvSpPr>
          <p:nvPr/>
        </p:nvSpPr>
        <p:spPr>
          <a:xfrm>
            <a:off x="3882911" y="2495817"/>
            <a:ext cx="441914" cy="2868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1050" b="1" dirty="0">
                <a:latin typeface="EYInterstate Light" panose="02000506000000020004" pitchFamily="2" charset="0"/>
              </a:rPr>
              <a:t>2000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6C8E5EB-27B4-40BF-859B-9CA3C2D1FCCC}"/>
              </a:ext>
            </a:extLst>
          </p:cNvPr>
          <p:cNvCxnSpPr/>
          <p:nvPr/>
        </p:nvCxnSpPr>
        <p:spPr>
          <a:xfrm>
            <a:off x="6321559" y="2668854"/>
            <a:ext cx="0" cy="190296"/>
          </a:xfrm>
          <a:prstGeom prst="line">
            <a:avLst/>
          </a:prstGeom>
          <a:ln w="28575">
            <a:solidFill>
              <a:srgbClr val="FFD2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E6C2BA50-246D-4767-883C-120190493400}"/>
              </a:ext>
            </a:extLst>
          </p:cNvPr>
          <p:cNvSpPr txBox="1">
            <a:spLocks/>
          </p:cNvSpPr>
          <p:nvPr/>
        </p:nvSpPr>
        <p:spPr>
          <a:xfrm>
            <a:off x="6081932" y="2451542"/>
            <a:ext cx="479254" cy="2693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1050" b="1" dirty="0">
                <a:latin typeface="EYInterstate Light" panose="02000506000000020004" pitchFamily="2" charset="0"/>
              </a:rPr>
              <a:t>2003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B85E49-6FD8-4779-AB00-DE1A34DBCB24}"/>
              </a:ext>
            </a:extLst>
          </p:cNvPr>
          <p:cNvCxnSpPr/>
          <p:nvPr/>
        </p:nvCxnSpPr>
        <p:spPr>
          <a:xfrm>
            <a:off x="10594728" y="2720855"/>
            <a:ext cx="0" cy="190296"/>
          </a:xfrm>
          <a:prstGeom prst="line">
            <a:avLst/>
          </a:prstGeom>
          <a:ln w="28575">
            <a:solidFill>
              <a:srgbClr val="FFD2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05E61C63-F043-43DB-A457-7674F8F07427}"/>
              </a:ext>
            </a:extLst>
          </p:cNvPr>
          <p:cNvSpPr txBox="1">
            <a:spLocks/>
          </p:cNvSpPr>
          <p:nvPr/>
        </p:nvSpPr>
        <p:spPr>
          <a:xfrm>
            <a:off x="10277130" y="2561298"/>
            <a:ext cx="705318" cy="2693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1050" b="1" dirty="0">
                <a:latin typeface="EYInterstate Light" panose="02000506000000020004" pitchFamily="2" charset="0"/>
              </a:rPr>
              <a:t>2009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B53886D-A3F1-4236-A779-D813C8C5FA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672" r="82673" b="71872"/>
          <a:stretch/>
        </p:blipFill>
        <p:spPr>
          <a:xfrm>
            <a:off x="1247845" y="1273926"/>
            <a:ext cx="270480" cy="3263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8AAF268-4FE3-433F-BBD0-3CEDF44766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716" t="75514" r="46379" b="7285"/>
          <a:stretch/>
        </p:blipFill>
        <p:spPr>
          <a:xfrm>
            <a:off x="5833174" y="1230549"/>
            <a:ext cx="807668" cy="315519"/>
          </a:xfrm>
          <a:prstGeom prst="rect">
            <a:avLst/>
          </a:prstGeom>
        </p:spPr>
      </p:pic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E9557567-97DA-46E6-BD93-84557807FDD2}"/>
              </a:ext>
            </a:extLst>
          </p:cNvPr>
          <p:cNvSpPr txBox="1">
            <a:spLocks/>
          </p:cNvSpPr>
          <p:nvPr/>
        </p:nvSpPr>
        <p:spPr>
          <a:xfrm>
            <a:off x="3070458" y="3053132"/>
            <a:ext cx="2315155" cy="491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Pacto Global de la ONU</a:t>
            </a:r>
          </a:p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900" dirty="0">
                <a:latin typeface="EYInterstate Light" panose="02000506000000020004" pitchFamily="2" charset="0"/>
              </a:rPr>
              <a:t>Iniciativa Internacional para promover la responsabilidad social empresarial (RSE)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74DD9579-7BAA-4F88-B2BE-0FE841B666ED}"/>
              </a:ext>
            </a:extLst>
          </p:cNvPr>
          <p:cNvSpPr txBox="1">
            <a:spLocks/>
          </p:cNvSpPr>
          <p:nvPr/>
        </p:nvSpPr>
        <p:spPr>
          <a:xfrm>
            <a:off x="2938452" y="3604464"/>
            <a:ext cx="2662099" cy="491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Objetivos de Desarrollo del Milenio</a:t>
            </a:r>
          </a:p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900" dirty="0">
                <a:latin typeface="EYInterstate Light" panose="02000506000000020004" pitchFamily="2" charset="0"/>
              </a:rPr>
              <a:t>Iniciativa de la ONU para promover el cumplimiento de 8 objetivos de desarrollo sostenible 2000-2015.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59AFB0E2-955F-45C6-8EB4-07D08443A54B}"/>
              </a:ext>
            </a:extLst>
          </p:cNvPr>
          <p:cNvSpPr txBox="1">
            <a:spLocks/>
          </p:cNvSpPr>
          <p:nvPr/>
        </p:nvSpPr>
        <p:spPr>
          <a:xfrm>
            <a:off x="5237146" y="1591711"/>
            <a:ext cx="2168825" cy="6729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Principios de Ecuador</a:t>
            </a:r>
          </a:p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900" dirty="0">
                <a:latin typeface="EYInterstate Light" panose="02000506000000020004" pitchFamily="2" charset="0"/>
              </a:rPr>
              <a:t>Marco de referencia para las instituciones financieras puedan determinar, evaluar y administrar los riesgos sociales y ambientales de sus proyectos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8C85FEE-3E0B-413E-8ACC-8CC22C0F8709}"/>
              </a:ext>
            </a:extLst>
          </p:cNvPr>
          <p:cNvCxnSpPr/>
          <p:nvPr/>
        </p:nvCxnSpPr>
        <p:spPr>
          <a:xfrm>
            <a:off x="8741035" y="2852129"/>
            <a:ext cx="0" cy="190296"/>
          </a:xfrm>
          <a:prstGeom prst="line">
            <a:avLst/>
          </a:prstGeom>
          <a:ln w="28575">
            <a:solidFill>
              <a:srgbClr val="FFD2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55626906-51A1-4484-A4B2-1114090B52AA}"/>
              </a:ext>
            </a:extLst>
          </p:cNvPr>
          <p:cNvSpPr txBox="1">
            <a:spLocks/>
          </p:cNvSpPr>
          <p:nvPr/>
        </p:nvSpPr>
        <p:spPr>
          <a:xfrm>
            <a:off x="8520581" y="2561578"/>
            <a:ext cx="476876" cy="2693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1050" b="1" dirty="0">
                <a:latin typeface="EYInterstate Light" panose="02000506000000020004" pitchFamily="2" charset="0"/>
              </a:rPr>
              <a:t>2006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714E3A58-8F27-4C43-8109-447E645B4EFC}"/>
              </a:ext>
            </a:extLst>
          </p:cNvPr>
          <p:cNvSpPr txBox="1">
            <a:spLocks/>
          </p:cNvSpPr>
          <p:nvPr/>
        </p:nvSpPr>
        <p:spPr>
          <a:xfrm>
            <a:off x="7922499" y="3082456"/>
            <a:ext cx="1637072" cy="6729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Principios de Inversión Responsable</a:t>
            </a:r>
          </a:p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900" dirty="0">
                <a:latin typeface="EYInterstate Light" panose="02000506000000020004" pitchFamily="2" charset="0"/>
              </a:rPr>
              <a:t>Iniciativa de la ONU para la inversión responsable dirigida a gestores y propietarios de activos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32CE95A6-FA4D-472E-B8A8-0594D5871202}"/>
              </a:ext>
            </a:extLst>
          </p:cNvPr>
          <p:cNvSpPr txBox="1">
            <a:spLocks/>
          </p:cNvSpPr>
          <p:nvPr/>
        </p:nvSpPr>
        <p:spPr>
          <a:xfrm>
            <a:off x="9783261" y="1779574"/>
            <a:ext cx="1624322" cy="570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Iniciativas de Bolsas de Valores Sostenibles (SSE)</a:t>
            </a:r>
          </a:p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900" dirty="0">
                <a:latin typeface="EYInterstate Light" panose="02000506000000020004" pitchFamily="2" charset="0"/>
              </a:rPr>
              <a:t>Iniciativa de la ONU para alentar la inversión sostenible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CE07F48-7CAB-4EDF-B702-EB5F6AA422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825" t="70061" r="81917" b="5113"/>
          <a:stretch/>
        </p:blipFill>
        <p:spPr>
          <a:xfrm>
            <a:off x="2645325" y="3059300"/>
            <a:ext cx="398045" cy="368165"/>
          </a:xfrm>
          <a:prstGeom prst="ellipse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F6AFA69-6CF0-4EF4-B6E0-D12F97D2A8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24" t="2950" r="44462" b="71741"/>
          <a:stretch/>
        </p:blipFill>
        <p:spPr>
          <a:xfrm>
            <a:off x="2034123" y="3602072"/>
            <a:ext cx="826533" cy="38613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3A4634A-DB96-4EC5-8987-DEAB1B0B74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919" t="10738" r="10957" b="73472"/>
          <a:stretch/>
        </p:blipFill>
        <p:spPr>
          <a:xfrm>
            <a:off x="8215504" y="3933470"/>
            <a:ext cx="1076446" cy="298004"/>
          </a:xfrm>
          <a:prstGeom prst="rect">
            <a:avLst/>
          </a:prstGeom>
        </p:spPr>
      </p:pic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03E5970A-7C9D-458B-A320-B75EA7CA5D94}"/>
              </a:ext>
            </a:extLst>
          </p:cNvPr>
          <p:cNvSpPr txBox="1">
            <a:spLocks/>
          </p:cNvSpPr>
          <p:nvPr/>
        </p:nvSpPr>
        <p:spPr>
          <a:xfrm>
            <a:off x="2938451" y="4178727"/>
            <a:ext cx="2662099" cy="5857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en-GB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Global Reporting Initiative </a:t>
            </a:r>
            <a:r>
              <a:rPr lang="x-none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(GRI)</a:t>
            </a:r>
          </a:p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es-CL" sz="900" dirty="0">
                <a:latin typeface="EYInterstate Light" panose="02000506000000020004" pitchFamily="2" charset="0"/>
              </a:rPr>
              <a:t>Estándares </a:t>
            </a:r>
            <a:r>
              <a:rPr lang="es-ES" sz="900" dirty="0">
                <a:latin typeface="EYInterstate Light" panose="02000506000000020004" pitchFamily="2" charset="0"/>
              </a:rPr>
              <a:t>universales y temáticos que permiten a una organización preparar y reportar información que se enfoca en sus "temas materiales"</a:t>
            </a:r>
            <a:endParaRPr lang="x-none" sz="900" dirty="0">
              <a:latin typeface="EYInterstate Light" panose="02000506000000020004" pitchFamily="2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41063F1-E8CB-4D7E-BB5D-392E8F1EF1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3569" y="4271941"/>
            <a:ext cx="333260" cy="302831"/>
          </a:xfrm>
          <a:prstGeom prst="ellipse">
            <a:avLst/>
          </a:prstGeom>
        </p:spPr>
      </p:pic>
      <p:pic>
        <p:nvPicPr>
          <p:cNvPr id="61" name="Picture 4" descr="Sustainable Stock Exchanges Initiative - Wikipedia">
            <a:extLst>
              <a:ext uri="{FF2B5EF4-FFF2-40B4-BE49-F238E27FC236}">
                <a16:creationId xmlns:a16="http://schemas.microsoft.com/office/drawing/2014/main" id="{3BD73FFA-6488-4798-B528-519067CC4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256" y="1436423"/>
            <a:ext cx="1044332" cy="29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5" grpId="0"/>
      <p:bldP spid="44" grpId="0"/>
      <p:bldP spid="46" grpId="0"/>
      <p:bldP spid="49" grpId="0"/>
      <p:bldP spid="50" grpId="0"/>
      <p:bldP spid="51" grpId="0"/>
      <p:bldP spid="53" grpId="0"/>
      <p:bldP spid="54" grpId="0"/>
      <p:bldP spid="55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8DBF01E-0734-450A-8624-B6B856419F0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48284" y="1621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8DBF01E-0734-450A-8624-B6B856419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8284" y="1621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99DE6BE-95B5-443A-BDAB-A3B4B164D2D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46844" y="180"/>
            <a:ext cx="143977" cy="14397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marR="0" lvl="0" indent="0" algn="ctr" defTabSz="8263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0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F3EA7BE-5290-4A09-9C07-C099E31F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Contexto ASG| </a:t>
            </a:r>
            <a:r>
              <a:rPr lang="es-CL" b="1" dirty="0">
                <a:solidFill>
                  <a:srgbClr val="FFFF00"/>
                </a:solidFill>
              </a:rPr>
              <a:t>¿Cómo actúa el mercado?</a:t>
            </a:r>
            <a:br>
              <a:rPr lang="es-CL" b="1" dirty="0">
                <a:solidFill>
                  <a:srgbClr val="FFFF00"/>
                </a:solidFill>
              </a:rPr>
            </a:br>
            <a:endParaRPr lang="es-CL" b="1" dirty="0">
              <a:solidFill>
                <a:srgbClr val="FFFF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43579BC-4E81-4581-A295-E86567999D68}"/>
              </a:ext>
            </a:extLst>
          </p:cNvPr>
          <p:cNvCxnSpPr>
            <a:cxnSpLocks/>
          </p:cNvCxnSpPr>
          <p:nvPr/>
        </p:nvCxnSpPr>
        <p:spPr>
          <a:xfrm>
            <a:off x="355738" y="2793108"/>
            <a:ext cx="11836262" cy="118043"/>
          </a:xfrm>
          <a:prstGeom prst="straightConnector1">
            <a:avLst/>
          </a:prstGeom>
          <a:ln w="28575">
            <a:solidFill>
              <a:srgbClr val="FFD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7CBF89-DF3E-471B-A485-445B03E68384}"/>
              </a:ext>
            </a:extLst>
          </p:cNvPr>
          <p:cNvCxnSpPr>
            <a:cxnSpLocks/>
          </p:cNvCxnSpPr>
          <p:nvPr/>
        </p:nvCxnSpPr>
        <p:spPr>
          <a:xfrm>
            <a:off x="2729426" y="2816003"/>
            <a:ext cx="0" cy="190296"/>
          </a:xfrm>
          <a:prstGeom prst="line">
            <a:avLst/>
          </a:prstGeom>
          <a:ln w="28575">
            <a:solidFill>
              <a:srgbClr val="FFD2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3713CE7-A7DD-4CFA-81C1-C788DBAF43C7}"/>
              </a:ext>
            </a:extLst>
          </p:cNvPr>
          <p:cNvSpPr txBox="1">
            <a:spLocks/>
          </p:cNvSpPr>
          <p:nvPr/>
        </p:nvSpPr>
        <p:spPr>
          <a:xfrm>
            <a:off x="2507626" y="2552839"/>
            <a:ext cx="517964" cy="2693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es-CL" sz="1050" b="1" dirty="0">
                <a:latin typeface="EYInterstate Light" panose="02000506000000020004" pitchFamily="2" charset="0"/>
              </a:rPr>
              <a:t>2011</a:t>
            </a:r>
            <a:endParaRPr lang="x-none" sz="1050" b="1" dirty="0">
              <a:latin typeface="EYInterstate Light" panose="02000506000000020004" pitchFamily="2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E17BEEA-FDA2-47B1-94EE-2FE6B1356145}"/>
              </a:ext>
            </a:extLst>
          </p:cNvPr>
          <p:cNvCxnSpPr/>
          <p:nvPr/>
        </p:nvCxnSpPr>
        <p:spPr>
          <a:xfrm>
            <a:off x="6324554" y="2850025"/>
            <a:ext cx="0" cy="190296"/>
          </a:xfrm>
          <a:prstGeom prst="line">
            <a:avLst/>
          </a:prstGeom>
          <a:ln w="28575">
            <a:solidFill>
              <a:srgbClr val="FFD2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EF75311-02F3-44A1-B0EA-166FDFC1FD8A}"/>
              </a:ext>
            </a:extLst>
          </p:cNvPr>
          <p:cNvSpPr txBox="1">
            <a:spLocks/>
          </p:cNvSpPr>
          <p:nvPr/>
        </p:nvSpPr>
        <p:spPr>
          <a:xfrm>
            <a:off x="6103596" y="2555800"/>
            <a:ext cx="441914" cy="2868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es-CL" sz="1050" b="1" dirty="0">
                <a:latin typeface="EYInterstate Light" panose="02000506000000020004" pitchFamily="2" charset="0"/>
              </a:rPr>
              <a:t>2012</a:t>
            </a:r>
            <a:endParaRPr lang="x-none" sz="1050" b="1" dirty="0">
              <a:latin typeface="EYInterstate Light" panose="02000506000000020004" pitchFamily="2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8C85FEE-3E0B-413E-8ACC-8CC22C0F8709}"/>
              </a:ext>
            </a:extLst>
          </p:cNvPr>
          <p:cNvCxnSpPr>
            <a:cxnSpLocks/>
          </p:cNvCxnSpPr>
          <p:nvPr/>
        </p:nvCxnSpPr>
        <p:spPr>
          <a:xfrm>
            <a:off x="10077489" y="2888147"/>
            <a:ext cx="0" cy="254534"/>
          </a:xfrm>
          <a:prstGeom prst="line">
            <a:avLst/>
          </a:prstGeom>
          <a:ln w="28575">
            <a:solidFill>
              <a:srgbClr val="FFD2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55626906-51A1-4484-A4B2-1114090B52AA}"/>
              </a:ext>
            </a:extLst>
          </p:cNvPr>
          <p:cNvSpPr txBox="1">
            <a:spLocks/>
          </p:cNvSpPr>
          <p:nvPr/>
        </p:nvSpPr>
        <p:spPr>
          <a:xfrm>
            <a:off x="9839051" y="2606134"/>
            <a:ext cx="476876" cy="2693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es-CL" sz="1050" b="1" dirty="0">
                <a:latin typeface="EYInterstate Light" panose="02000506000000020004" pitchFamily="2" charset="0"/>
              </a:rPr>
              <a:t>2015</a:t>
            </a:r>
            <a:endParaRPr lang="x-none" sz="1050" b="1" dirty="0">
              <a:latin typeface="EYInterstate Light" panose="02000506000000020004" pitchFamily="2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3AC23E1-0698-4A25-B737-CA4202DECDDE}"/>
              </a:ext>
            </a:extLst>
          </p:cNvPr>
          <p:cNvSpPr txBox="1">
            <a:spLocks/>
          </p:cNvSpPr>
          <p:nvPr/>
        </p:nvSpPr>
        <p:spPr>
          <a:xfrm>
            <a:off x="1799575" y="3238698"/>
            <a:ext cx="1859702" cy="6749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808080"/>
              </a:buClr>
              <a:buSzPct val="80000"/>
              <a:buFont typeface="Arial" pitchFamily="34" charset="0"/>
              <a:buNone/>
            </a:pPr>
            <a:r>
              <a:rPr lang="x-none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Lineamientos de OCDE para Empresas Multinacionales</a:t>
            </a:r>
            <a:br>
              <a:rPr lang="x-none" sz="900" dirty="0">
                <a:latin typeface="EYInterstate Light" panose="02000506000000020004" pitchFamily="2" charset="0"/>
              </a:rPr>
            </a:br>
            <a:r>
              <a:rPr lang="x-none" sz="900" dirty="0">
                <a:latin typeface="EYInterstate Light" panose="02000506000000020004" pitchFamily="2" charset="0"/>
              </a:rPr>
              <a:t>Principios que promueven la conducta empresarial responsable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CC6E4C2-D788-4380-A410-0059BAE913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29" t="66077" r="89443" b="5605"/>
          <a:stretch/>
        </p:blipFill>
        <p:spPr>
          <a:xfrm>
            <a:off x="1562396" y="4087873"/>
            <a:ext cx="405765" cy="5384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5791248-2573-4A4D-9614-4D8573C39C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5460" y="3043828"/>
            <a:ext cx="1595258" cy="136650"/>
          </a:xfrm>
          <a:prstGeom prst="rect">
            <a:avLst/>
          </a:prstGeom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1FC284C-CC2E-4CD7-B0C1-62F44209D8B6}"/>
              </a:ext>
            </a:extLst>
          </p:cNvPr>
          <p:cNvSpPr txBox="1">
            <a:spLocks/>
          </p:cNvSpPr>
          <p:nvPr/>
        </p:nvSpPr>
        <p:spPr>
          <a:xfrm>
            <a:off x="2134951" y="4043782"/>
            <a:ext cx="1601328" cy="8140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808080"/>
              </a:buClr>
              <a:buSzPct val="80000"/>
              <a:buFont typeface="Arial" pitchFamily="34" charset="0"/>
              <a:buNone/>
            </a:pPr>
            <a:r>
              <a:rPr lang="x-none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Principios Rectores sobre DD.HH. y Empresas</a:t>
            </a:r>
          </a:p>
          <a:p>
            <a:pPr marL="0" indent="0" algn="ctr">
              <a:buClr>
                <a:srgbClr val="808080"/>
              </a:buClr>
              <a:buSzPct val="80000"/>
              <a:buFont typeface="Arial" pitchFamily="34" charset="0"/>
              <a:buNone/>
            </a:pPr>
            <a:r>
              <a:rPr lang="x-none" sz="900" dirty="0">
                <a:latin typeface="EYInterstate Light" panose="02000506000000020004" pitchFamily="2" charset="0"/>
              </a:rPr>
              <a:t>Primera iniciativa global para promover la responsabilidad frente a los DD.HH.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77774808-0049-4997-A30F-EE2A52F313E7}"/>
              </a:ext>
            </a:extLst>
          </p:cNvPr>
          <p:cNvSpPr txBox="1">
            <a:spLocks/>
          </p:cNvSpPr>
          <p:nvPr/>
        </p:nvSpPr>
        <p:spPr>
          <a:xfrm>
            <a:off x="5045695" y="1612185"/>
            <a:ext cx="2557717" cy="9436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808080"/>
              </a:buClr>
              <a:buSzPct val="80000"/>
              <a:buFont typeface="Arial" pitchFamily="34" charset="0"/>
              <a:buNone/>
            </a:pPr>
            <a:r>
              <a:rPr lang="x-none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Principios para la Sostenibilidad en Seguros (PSI)</a:t>
            </a:r>
          </a:p>
          <a:p>
            <a:pPr marL="0" indent="0" algn="ctr">
              <a:buClr>
                <a:srgbClr val="808080"/>
              </a:buClr>
              <a:buSzPct val="80000"/>
              <a:buFont typeface="Arial" pitchFamily="34" charset="0"/>
              <a:buNone/>
            </a:pPr>
            <a:r>
              <a:rPr lang="x-none" sz="825" dirty="0">
                <a:latin typeface="EYInterstate Light" panose="02000506000000020004" pitchFamily="2" charset="0"/>
              </a:rPr>
              <a:t>Marco de referencia mundial para que las compañías de seguros gestionen los riesgos y oportunidades ASG en los procesos de suscripción, pago de siniestros e inversión, como una forma de garantizas la sostenibilidad.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C28134AF-F2A3-440E-91AB-624160B9E7DE}"/>
              </a:ext>
            </a:extLst>
          </p:cNvPr>
          <p:cNvSpPr txBox="1">
            <a:spLocks/>
          </p:cNvSpPr>
          <p:nvPr/>
        </p:nvSpPr>
        <p:spPr>
          <a:xfrm>
            <a:off x="5467066" y="3135372"/>
            <a:ext cx="1714975" cy="6780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808080"/>
              </a:buClr>
              <a:buSzPct val="80000"/>
              <a:buFont typeface="Arial" pitchFamily="34" charset="0"/>
              <a:buNone/>
            </a:pPr>
            <a:r>
              <a:rPr lang="x-none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Alianza Financiera del Capital Natural</a:t>
            </a:r>
          </a:p>
          <a:p>
            <a:pPr marL="0" indent="0" algn="ctr">
              <a:buClr>
                <a:srgbClr val="808080"/>
              </a:buClr>
              <a:buSzPct val="80000"/>
              <a:buFont typeface="Arial" pitchFamily="34" charset="0"/>
              <a:buNone/>
            </a:pPr>
            <a:r>
              <a:rPr lang="x-none" sz="825" dirty="0">
                <a:latin typeface="EYInterstate Light" panose="02000506000000020004" pitchFamily="2" charset="0"/>
              </a:rPr>
              <a:t>Iniciativa del sector financiero que promueve integrar las consideraciones del Capital Natural en productos y servicios financieros.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810DA11-54B2-45A2-805D-9B8CC41E8D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8317" t="2847" r="54879" b="77071"/>
          <a:stretch/>
        </p:blipFill>
        <p:spPr>
          <a:xfrm>
            <a:off x="6066764" y="1168407"/>
            <a:ext cx="447971" cy="35513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5386E6C-3A7F-4EEE-A7FC-B4DCAC5FC02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902" b="-1"/>
          <a:stretch/>
        </p:blipFill>
        <p:spPr>
          <a:xfrm>
            <a:off x="5583750" y="4084555"/>
            <a:ext cx="1329007" cy="30345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DA7AC63-47E9-4452-B623-C93577C9E45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7913" t="75110" r="12695" b="1201"/>
          <a:stretch/>
        </p:blipFill>
        <p:spPr>
          <a:xfrm>
            <a:off x="9706123" y="1052505"/>
            <a:ext cx="618355" cy="449515"/>
          </a:xfrm>
          <a:prstGeom prst="rect">
            <a:avLst/>
          </a:prstGeom>
        </p:spPr>
      </p:pic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5CBAFD48-F396-4D2A-B3E6-8E69945CE0C3}"/>
              </a:ext>
            </a:extLst>
          </p:cNvPr>
          <p:cNvSpPr txBox="1">
            <a:spLocks/>
          </p:cNvSpPr>
          <p:nvPr/>
        </p:nvSpPr>
        <p:spPr>
          <a:xfrm>
            <a:off x="9255549" y="1693799"/>
            <a:ext cx="1643879" cy="6780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808080"/>
              </a:buClr>
              <a:buSzPct val="80000"/>
              <a:buFont typeface="Arial" pitchFamily="34" charset="0"/>
              <a:buNone/>
            </a:pPr>
            <a:r>
              <a:rPr lang="x-none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Objetivos de Desarrollo Sostenible (ODS)</a:t>
            </a:r>
          </a:p>
          <a:p>
            <a:pPr marL="0" indent="0" algn="ctr">
              <a:buClr>
                <a:srgbClr val="808080"/>
              </a:buClr>
              <a:buSzPct val="80000"/>
              <a:buFont typeface="Arial" pitchFamily="34" charset="0"/>
              <a:buNone/>
            </a:pPr>
            <a:r>
              <a:rPr lang="x-none" sz="825" dirty="0">
                <a:latin typeface="EYInterstate Light" panose="02000506000000020004" pitchFamily="2" charset="0"/>
              </a:rPr>
              <a:t>Iniciativa de la ONU para promover el cumplimiento de 17 objetivos de desarrollo sostenible al 2030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A4BE819B-6CD1-4004-89D0-3A35D46077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149" t="72032" r="21008" b="3739"/>
          <a:stretch/>
        </p:blipFill>
        <p:spPr>
          <a:xfrm>
            <a:off x="8651763" y="4243572"/>
            <a:ext cx="380718" cy="460737"/>
          </a:xfrm>
          <a:prstGeom prst="rect">
            <a:avLst/>
          </a:prstGeom>
        </p:spPr>
      </p:pic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464CA85F-D578-454D-B2BF-B46743EE4D1E}"/>
              </a:ext>
            </a:extLst>
          </p:cNvPr>
          <p:cNvSpPr txBox="1">
            <a:spLocks/>
          </p:cNvSpPr>
          <p:nvPr/>
        </p:nvSpPr>
        <p:spPr>
          <a:xfrm>
            <a:off x="9079101" y="4143361"/>
            <a:ext cx="2056259" cy="8761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808080"/>
              </a:buClr>
              <a:buSzPct val="80000"/>
              <a:buFont typeface="Arial" pitchFamily="34" charset="0"/>
              <a:buNone/>
            </a:pPr>
            <a:r>
              <a:rPr lang="x-none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La Agenda de Acción de Addis Abeba</a:t>
            </a:r>
            <a:br>
              <a:rPr lang="x-none" sz="825" dirty="0">
                <a:latin typeface="EYInterstate Light" panose="02000506000000020004" pitchFamily="2" charset="0"/>
              </a:rPr>
            </a:br>
            <a:r>
              <a:rPr lang="x-none" sz="825" dirty="0">
                <a:latin typeface="EYInterstate Light" panose="02000506000000020004" pitchFamily="2" charset="0"/>
              </a:rPr>
              <a:t>Marco global para la financiación del desarrollo sostenible, que alinea la financiación y las políticas con las prioridades económicas, sociales  medioambientales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6827823C-C5B3-4C80-A393-A05A8CB340FD}"/>
              </a:ext>
            </a:extLst>
          </p:cNvPr>
          <p:cNvSpPr txBox="1">
            <a:spLocks/>
          </p:cNvSpPr>
          <p:nvPr/>
        </p:nvSpPr>
        <p:spPr>
          <a:xfrm>
            <a:off x="9390926" y="3377094"/>
            <a:ext cx="1595253" cy="7662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808080"/>
              </a:buClr>
              <a:buSzPct val="80000"/>
              <a:buFont typeface="Arial" pitchFamily="34" charset="0"/>
              <a:buNone/>
            </a:pPr>
            <a:r>
              <a:rPr lang="x-none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Acuerdo de París</a:t>
            </a:r>
          </a:p>
          <a:p>
            <a:pPr marL="0" indent="0" algn="ctr">
              <a:buClr>
                <a:srgbClr val="808080"/>
              </a:buClr>
              <a:buSzPct val="80000"/>
              <a:buFont typeface="Arial" pitchFamily="34" charset="0"/>
              <a:buNone/>
            </a:pPr>
            <a:r>
              <a:rPr lang="x-none" sz="825" dirty="0">
                <a:latin typeface="EYInterstate Light" panose="02000506000000020004" pitchFamily="2" charset="0"/>
              </a:rPr>
              <a:t>Acuerdo global para </a:t>
            </a:r>
            <a:r>
              <a:rPr lang="es-CL" sz="825" dirty="0">
                <a:latin typeface="EYInterstate Light" panose="02000506000000020004" pitchFamily="2" charset="0"/>
              </a:rPr>
              <a:t>mantener el aumento</a:t>
            </a:r>
            <a:r>
              <a:rPr lang="x-none" sz="825" dirty="0">
                <a:latin typeface="EYInterstate Light" panose="02000506000000020004" pitchFamily="2" charset="0"/>
              </a:rPr>
              <a:t> promedio</a:t>
            </a:r>
            <a:r>
              <a:rPr lang="es-CL" sz="825" dirty="0">
                <a:latin typeface="EYInterstate Light" panose="02000506000000020004" pitchFamily="2" charset="0"/>
              </a:rPr>
              <a:t> de </a:t>
            </a:r>
            <a:r>
              <a:rPr lang="x-none" sz="825" dirty="0">
                <a:latin typeface="EYInterstate Light" panose="02000506000000020004" pitchFamily="2" charset="0"/>
              </a:rPr>
              <a:t>la temperatura del mundo bajo los 2</a:t>
            </a:r>
            <a:r>
              <a:rPr lang="x-none" sz="825" baseline="30000" dirty="0">
                <a:latin typeface="EYInterstate Light" panose="02000506000000020004" pitchFamily="2" charset="0"/>
              </a:rPr>
              <a:t>o</a:t>
            </a:r>
            <a:r>
              <a:rPr lang="x-none" sz="825" dirty="0">
                <a:latin typeface="EYInterstate Light" panose="02000506000000020004" pitchFamily="2" charset="0"/>
              </a:rPr>
              <a:t>C</a:t>
            </a:r>
          </a:p>
        </p:txBody>
      </p:sp>
      <p:pic>
        <p:nvPicPr>
          <p:cNvPr id="70" name="Picture 8" descr="Paris Climate Agreement: Sustainability in Question | Viridis">
            <a:extLst>
              <a:ext uri="{FF2B5EF4-FFF2-40B4-BE49-F238E27FC236}">
                <a16:creationId xmlns:a16="http://schemas.microsoft.com/office/drawing/2014/main" id="{4B16536E-C581-49A7-A675-7A76C0C81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736" y="3383039"/>
            <a:ext cx="757734" cy="2713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53" grpId="0"/>
      <p:bldP spid="30" grpId="0"/>
      <p:bldP spid="38" grpId="0"/>
      <p:bldP spid="43" grpId="0"/>
      <p:bldP spid="62" grpId="0"/>
      <p:bldP spid="66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8DBF01E-0734-450A-8624-B6B856419F0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48284" y="1621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8DBF01E-0734-450A-8624-B6B856419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8284" y="1621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99DE6BE-95B5-443A-BDAB-A3B4B164D2D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46844" y="180"/>
            <a:ext cx="143977" cy="14397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marR="0" lvl="0" indent="0" algn="ctr" defTabSz="8263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02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F3EA7BE-5290-4A09-9C07-C099E31F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Contexto ASG| </a:t>
            </a:r>
            <a:r>
              <a:rPr lang="es-CL" b="1" dirty="0">
                <a:solidFill>
                  <a:srgbClr val="FFFF00"/>
                </a:solidFill>
              </a:rPr>
              <a:t>¿Cómo actúa el mercado?</a:t>
            </a:r>
            <a:br>
              <a:rPr lang="es-CL" b="1" dirty="0">
                <a:solidFill>
                  <a:srgbClr val="FFFF00"/>
                </a:solidFill>
              </a:rPr>
            </a:br>
            <a:endParaRPr lang="es-CL" b="1" dirty="0">
              <a:solidFill>
                <a:srgbClr val="FFFF0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CB28A58-BFDD-4F69-8102-D0D0C3621CB5}"/>
              </a:ext>
            </a:extLst>
          </p:cNvPr>
          <p:cNvSpPr txBox="1">
            <a:spLocks/>
          </p:cNvSpPr>
          <p:nvPr/>
        </p:nvSpPr>
        <p:spPr>
          <a:xfrm>
            <a:off x="5581684" y="3248699"/>
            <a:ext cx="1729045" cy="18231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es-CL" sz="8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Task</a:t>
            </a:r>
            <a:r>
              <a:rPr lang="es-CL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 </a:t>
            </a:r>
            <a:r>
              <a:rPr lang="es-CL" sz="8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Force</a:t>
            </a:r>
            <a:r>
              <a:rPr lang="es-CL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 </a:t>
            </a:r>
            <a:r>
              <a:rPr lang="es-CL" sz="8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on</a:t>
            </a:r>
            <a:r>
              <a:rPr lang="es-CL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 </a:t>
            </a:r>
            <a:r>
              <a:rPr lang="es-CL" sz="8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Nature-related</a:t>
            </a:r>
            <a:r>
              <a:rPr lang="es-CL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 </a:t>
            </a:r>
            <a:r>
              <a:rPr lang="es-CL" sz="8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Financial</a:t>
            </a:r>
            <a:r>
              <a:rPr lang="es-CL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 </a:t>
            </a:r>
            <a:r>
              <a:rPr lang="es-CL" sz="8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Disclsure</a:t>
            </a:r>
            <a:endParaRPr lang="x-none" sz="8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YInterstate Light" panose="02000506000000020004" pitchFamily="2" charset="0"/>
            </a:endParaRPr>
          </a:p>
          <a:p>
            <a:pPr marL="0" indent="0" algn="ctr">
              <a:spcBef>
                <a:spcPts val="450"/>
              </a:spcBef>
              <a:buClr>
                <a:schemeClr val="bg1"/>
              </a:buClr>
              <a:buSzPct val="80000"/>
              <a:buNone/>
            </a:pPr>
            <a:r>
              <a:rPr lang="es-CL" sz="825" dirty="0">
                <a:latin typeface="EYInterstate Light" panose="02000506000000020004" pitchFamily="2" charset="0"/>
              </a:rPr>
              <a:t>Marco de gestión y divulgación de riesgos para que las organizaciones informen y actúen sobre los riesgos relacionados con la naturaleza.</a:t>
            </a:r>
            <a:endParaRPr lang="x-none" sz="825" dirty="0">
              <a:latin typeface="EYInterstate Light" panose="02000506000000020004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524AECE-87E9-4422-961E-6D4E0F7E03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43"/>
          <a:stretch/>
        </p:blipFill>
        <p:spPr>
          <a:xfrm>
            <a:off x="4996686" y="3278252"/>
            <a:ext cx="497260" cy="48598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48CB4A-EC3A-44AA-A8AA-126AAF684671}"/>
              </a:ext>
            </a:extLst>
          </p:cNvPr>
          <p:cNvCxnSpPr>
            <a:cxnSpLocks/>
          </p:cNvCxnSpPr>
          <p:nvPr/>
        </p:nvCxnSpPr>
        <p:spPr>
          <a:xfrm>
            <a:off x="9263910" y="2800930"/>
            <a:ext cx="0" cy="276039"/>
          </a:xfrm>
          <a:prstGeom prst="line">
            <a:avLst/>
          </a:prstGeom>
          <a:ln w="28575">
            <a:solidFill>
              <a:srgbClr val="FFD2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0876D6-F4ED-4207-9B6A-A123279B5D0E}"/>
              </a:ext>
            </a:extLst>
          </p:cNvPr>
          <p:cNvCxnSpPr>
            <a:cxnSpLocks/>
          </p:cNvCxnSpPr>
          <p:nvPr/>
        </p:nvCxnSpPr>
        <p:spPr>
          <a:xfrm>
            <a:off x="6225302" y="2798451"/>
            <a:ext cx="0" cy="276039"/>
          </a:xfrm>
          <a:prstGeom prst="line">
            <a:avLst/>
          </a:prstGeom>
          <a:ln w="28575">
            <a:solidFill>
              <a:srgbClr val="FFD2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2C6B0BBA-521E-4F88-96A3-3BDA20F93E3E}"/>
              </a:ext>
            </a:extLst>
          </p:cNvPr>
          <p:cNvSpPr txBox="1">
            <a:spLocks/>
          </p:cNvSpPr>
          <p:nvPr/>
        </p:nvSpPr>
        <p:spPr>
          <a:xfrm>
            <a:off x="5926871" y="2520405"/>
            <a:ext cx="596863" cy="4160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es-CL" sz="1050" b="1" dirty="0">
                <a:latin typeface="EYInterstate Light" panose="02000506000000020004" pitchFamily="2" charset="0"/>
              </a:rPr>
              <a:t>2021</a:t>
            </a:r>
            <a:endParaRPr lang="x-none" sz="1050" b="1" dirty="0">
              <a:latin typeface="EYInterstate Light" panose="02000506000000020004" pitchFamily="2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815F5A4-772B-4CFB-BABF-633420D2F9A0}"/>
              </a:ext>
            </a:extLst>
          </p:cNvPr>
          <p:cNvSpPr txBox="1">
            <a:spLocks/>
          </p:cNvSpPr>
          <p:nvPr/>
        </p:nvSpPr>
        <p:spPr>
          <a:xfrm>
            <a:off x="8900983" y="2550174"/>
            <a:ext cx="725854" cy="390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es-CL" sz="1050" b="1" dirty="0">
                <a:latin typeface="EYInterstate Light" panose="02000506000000020004" pitchFamily="2" charset="0"/>
              </a:rPr>
              <a:t>2022</a:t>
            </a:r>
            <a:endParaRPr lang="x-none" sz="1050" b="1" dirty="0">
              <a:latin typeface="EYInterstate Light" panose="02000506000000020004" pitchFamily="2" charset="0"/>
            </a:endParaRPr>
          </a:p>
        </p:txBody>
      </p:sp>
      <p:pic>
        <p:nvPicPr>
          <p:cNvPr id="41" name="Picture 6" descr="U.S. Securities and Exchange Commission - Wikipedia">
            <a:extLst>
              <a:ext uri="{FF2B5EF4-FFF2-40B4-BE49-F238E27FC236}">
                <a16:creationId xmlns:a16="http://schemas.microsoft.com/office/drawing/2014/main" id="{FF082C0A-DCFA-464B-8FC7-602A68A0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08" y="1660750"/>
            <a:ext cx="602661" cy="60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0238F99-AC33-497E-86D3-0CFAA928893A}"/>
              </a:ext>
            </a:extLst>
          </p:cNvPr>
          <p:cNvSpPr txBox="1">
            <a:spLocks/>
          </p:cNvSpPr>
          <p:nvPr/>
        </p:nvSpPr>
        <p:spPr>
          <a:xfrm>
            <a:off x="8109250" y="1663222"/>
            <a:ext cx="2257386" cy="14803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en-US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The Enhancement and Standardization of Climate-Related Disclosures for Investors</a:t>
            </a:r>
          </a:p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es-CL" sz="825" dirty="0">
                <a:latin typeface="EYInterstate Light" panose="02000506000000020004" pitchFamily="2" charset="0"/>
              </a:rPr>
              <a:t>Requiere a las compañías registradas proporcionar cierta información relacionada con el clima en sus declaraciones de registro e informes anuales.</a:t>
            </a:r>
            <a:endParaRPr lang="en-US" sz="825" dirty="0">
              <a:latin typeface="EYInterstate Light" panose="02000506000000020004" pitchFamily="2" charset="0"/>
            </a:endParaRPr>
          </a:p>
        </p:txBody>
      </p:sp>
      <p:pic>
        <p:nvPicPr>
          <p:cNvPr id="43" name="Picture 8" descr="Ver las imágenes de origen">
            <a:extLst>
              <a:ext uri="{FF2B5EF4-FFF2-40B4-BE49-F238E27FC236}">
                <a16:creationId xmlns:a16="http://schemas.microsoft.com/office/drawing/2014/main" id="{FC9EC5B8-18BE-4B35-8DA6-533B118E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08" y="3340440"/>
            <a:ext cx="606994" cy="6069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81945853-E207-49FA-8DE8-98DF07B1C987}"/>
              </a:ext>
            </a:extLst>
          </p:cNvPr>
          <p:cNvSpPr txBox="1">
            <a:spLocks/>
          </p:cNvSpPr>
          <p:nvPr/>
        </p:nvSpPr>
        <p:spPr>
          <a:xfrm>
            <a:off x="8135520" y="3245839"/>
            <a:ext cx="2496020" cy="18110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es-CL" sz="8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Sustainability</a:t>
            </a:r>
            <a:r>
              <a:rPr lang="es-CL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 </a:t>
            </a:r>
            <a:r>
              <a:rPr lang="es-CL" sz="8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Disclosure</a:t>
            </a:r>
            <a:r>
              <a:rPr lang="es-CL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 </a:t>
            </a:r>
            <a:r>
              <a:rPr lang="es-CL" sz="8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Standards</a:t>
            </a:r>
            <a:endParaRPr lang="es-CL" sz="8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YInterstate Light" panose="02000506000000020004" pitchFamily="2" charset="0"/>
            </a:endParaRPr>
          </a:p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es-CL" sz="825" dirty="0">
                <a:latin typeface="EYInterstate Light" panose="02000506000000020004" pitchFamily="2" charset="0"/>
              </a:rPr>
              <a:t>Requiere que las compañías proporcionen información financiera relacionada con la sustentabilidad más consistente, completa, comparable y verificable para ayudarlas a evaluar el valor empresarial de una entidad.</a:t>
            </a:r>
            <a:endParaRPr lang="en-US" sz="825" dirty="0">
              <a:latin typeface="EYInterstate Light" panose="02000506000000020004" pitchFamily="2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B26E4649-B84A-45E4-B2E4-D2A9350FD27D}"/>
              </a:ext>
            </a:extLst>
          </p:cNvPr>
          <p:cNvSpPr txBox="1">
            <a:spLocks/>
          </p:cNvSpPr>
          <p:nvPr/>
        </p:nvSpPr>
        <p:spPr>
          <a:xfrm>
            <a:off x="13425" y="1765644"/>
            <a:ext cx="2752921" cy="11367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es-CL" sz="8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Task</a:t>
            </a:r>
            <a:r>
              <a:rPr lang="es-CL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 </a:t>
            </a:r>
            <a:r>
              <a:rPr lang="es-CL" sz="8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Force</a:t>
            </a:r>
            <a:r>
              <a:rPr lang="es-CL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 </a:t>
            </a:r>
            <a:r>
              <a:rPr lang="es-CL" sz="8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on</a:t>
            </a:r>
            <a:r>
              <a:rPr lang="es-CL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 </a:t>
            </a:r>
            <a:r>
              <a:rPr lang="es-CL" sz="8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Climate-related</a:t>
            </a:r>
            <a:r>
              <a:rPr lang="es-CL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 </a:t>
            </a:r>
            <a:r>
              <a:rPr lang="es-CL" sz="8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Financial</a:t>
            </a:r>
            <a:r>
              <a:rPr lang="es-CL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 </a:t>
            </a:r>
            <a:r>
              <a:rPr lang="es-CL" sz="8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Disclosures</a:t>
            </a:r>
            <a:endParaRPr lang="x-none" sz="8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YInterstate Light" panose="02000506000000020004" pitchFamily="2" charset="0"/>
            </a:endParaRPr>
          </a:p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es-CL" sz="825" dirty="0">
                <a:latin typeface="EYInterstate Light" panose="02000506000000020004" pitchFamily="2" charset="0"/>
              </a:rPr>
              <a:t>Recomendaciones para declaraciones</a:t>
            </a:r>
            <a:r>
              <a:rPr lang="x-none" sz="825" dirty="0">
                <a:latin typeface="EYInterstate Light" panose="02000506000000020004" pitchFamily="2" charset="0"/>
              </a:rPr>
              <a:t> voluntarias y consistentes con los riesgos </a:t>
            </a:r>
            <a:r>
              <a:rPr lang="es-CL" sz="825" dirty="0">
                <a:latin typeface="EYInterstate Light" panose="02000506000000020004" pitchFamily="2" charset="0"/>
              </a:rPr>
              <a:t>y oportunidades </a:t>
            </a:r>
            <a:r>
              <a:rPr lang="x-none" sz="825" dirty="0">
                <a:latin typeface="EYInterstate Light" panose="02000506000000020004" pitchFamily="2" charset="0"/>
              </a:rPr>
              <a:t>financier</a:t>
            </a:r>
            <a:r>
              <a:rPr lang="es-CL" sz="825" dirty="0">
                <a:latin typeface="EYInterstate Light" panose="02000506000000020004" pitchFamily="2" charset="0"/>
              </a:rPr>
              <a:t>a</a:t>
            </a:r>
            <a:r>
              <a:rPr lang="x-none" sz="825" dirty="0">
                <a:latin typeface="EYInterstate Light" panose="02000506000000020004" pitchFamily="2" charset="0"/>
              </a:rPr>
              <a:t>s asociad</a:t>
            </a:r>
            <a:r>
              <a:rPr lang="es-CL" sz="825" dirty="0">
                <a:latin typeface="EYInterstate Light" panose="02000506000000020004" pitchFamily="2" charset="0"/>
              </a:rPr>
              <a:t>a</a:t>
            </a:r>
            <a:r>
              <a:rPr lang="x-none" sz="825" dirty="0">
                <a:latin typeface="EYInterstate Light" panose="02000506000000020004" pitchFamily="2" charset="0"/>
              </a:rPr>
              <a:t>s al cambio climático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2F0B9F42-3A3A-496E-876A-99A65436BC45}"/>
              </a:ext>
            </a:extLst>
          </p:cNvPr>
          <p:cNvSpPr txBox="1">
            <a:spLocks/>
          </p:cNvSpPr>
          <p:nvPr/>
        </p:nvSpPr>
        <p:spPr>
          <a:xfrm>
            <a:off x="3399378" y="1875210"/>
            <a:ext cx="2372967" cy="9761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Principios de Banca Responsable</a:t>
            </a:r>
          </a:p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825" dirty="0">
                <a:latin typeface="EYInterstate Light" panose="02000506000000020004" pitchFamily="2" charset="0"/>
              </a:rPr>
              <a:t>Permite a las instituciones bancarias el incorporar la sostenibilidad en todas sus áreas de negocio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F71BCD0F-0F9D-4626-8389-F5CAF631ED23}"/>
              </a:ext>
            </a:extLst>
          </p:cNvPr>
          <p:cNvSpPr txBox="1">
            <a:spLocks/>
          </p:cNvSpPr>
          <p:nvPr/>
        </p:nvSpPr>
        <p:spPr>
          <a:xfrm>
            <a:off x="1982153" y="3178099"/>
            <a:ext cx="2616126" cy="9761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Comision Europea: Estrategia p</a:t>
            </a:r>
            <a:r>
              <a:rPr lang="es-CL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. </a:t>
            </a:r>
            <a:r>
              <a:rPr lang="x-none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YInterstate Light" panose="02000506000000020004" pitchFamily="2" charset="0"/>
              </a:rPr>
              <a:t>Sistema Financiero Sostenible</a:t>
            </a:r>
          </a:p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825" dirty="0">
                <a:latin typeface="EYInterstate Light" panose="02000506000000020004" pitchFamily="2" charset="0"/>
              </a:rPr>
              <a:t>Donde se establece un plan de acción para consolidar un sistema financiero sostenible en el ámbito de la UE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5696FAD3-FB28-4E50-802E-17CA941E851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4063" t="9700" r="41909" b="73567"/>
          <a:stretch/>
        </p:blipFill>
        <p:spPr>
          <a:xfrm>
            <a:off x="818238" y="1146078"/>
            <a:ext cx="1143297" cy="39091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38C668C-9C57-490C-9436-017201B170A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8567" t="6254" r="7405" b="65585"/>
          <a:stretch/>
        </p:blipFill>
        <p:spPr>
          <a:xfrm>
            <a:off x="4225219" y="1360296"/>
            <a:ext cx="771467" cy="44397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45FA390-C10D-4E59-845B-72044BAC6D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1118" y="4017648"/>
            <a:ext cx="630269" cy="630269"/>
          </a:xfrm>
          <a:prstGeom prst="ellipse">
            <a:avLst/>
          </a:prstGeom>
        </p:spPr>
      </p:pic>
      <p:pic>
        <p:nvPicPr>
          <p:cNvPr id="69" name="Picture 6" descr="Implementing a global strategy for sustainable finance in the European  Union - The European Files">
            <a:extLst>
              <a:ext uri="{FF2B5EF4-FFF2-40B4-BE49-F238E27FC236}">
                <a16:creationId xmlns:a16="http://schemas.microsoft.com/office/drawing/2014/main" id="{E6D0427F-6A89-450A-B0EF-6B5B1AAB2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24" y="3052109"/>
            <a:ext cx="1093455" cy="6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2BCD4C89-3D4E-4332-8431-AE27B1959A50}"/>
              </a:ext>
            </a:extLst>
          </p:cNvPr>
          <p:cNvSpPr txBox="1">
            <a:spLocks/>
          </p:cNvSpPr>
          <p:nvPr/>
        </p:nvSpPr>
        <p:spPr>
          <a:xfrm>
            <a:off x="842987" y="2387788"/>
            <a:ext cx="970875" cy="4160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1050" b="1" dirty="0">
                <a:latin typeface="EYInterstate Light" panose="02000506000000020004" pitchFamily="2" charset="0"/>
              </a:rPr>
              <a:t>2017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5DAF0A5-3C03-4947-84B4-433670D228D2}"/>
              </a:ext>
            </a:extLst>
          </p:cNvPr>
          <p:cNvCxnSpPr>
            <a:cxnSpLocks/>
          </p:cNvCxnSpPr>
          <p:nvPr/>
        </p:nvCxnSpPr>
        <p:spPr>
          <a:xfrm>
            <a:off x="3167081" y="2788479"/>
            <a:ext cx="0" cy="276039"/>
          </a:xfrm>
          <a:prstGeom prst="line">
            <a:avLst/>
          </a:prstGeom>
          <a:ln w="28575">
            <a:solidFill>
              <a:srgbClr val="FFD2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BE65BED0-7489-42C6-A987-4A704926634D}"/>
              </a:ext>
            </a:extLst>
          </p:cNvPr>
          <p:cNvSpPr txBox="1">
            <a:spLocks/>
          </p:cNvSpPr>
          <p:nvPr/>
        </p:nvSpPr>
        <p:spPr>
          <a:xfrm>
            <a:off x="2643966" y="2485783"/>
            <a:ext cx="970875" cy="390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1050" b="1" dirty="0">
                <a:latin typeface="EYInterstate Light" panose="02000506000000020004" pitchFamily="2" charset="0"/>
              </a:rPr>
              <a:t>2018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FA921F5D-EA35-4953-ABA3-7A4A078252F2}"/>
              </a:ext>
            </a:extLst>
          </p:cNvPr>
          <p:cNvSpPr txBox="1">
            <a:spLocks/>
          </p:cNvSpPr>
          <p:nvPr/>
        </p:nvSpPr>
        <p:spPr>
          <a:xfrm>
            <a:off x="4116639" y="2496729"/>
            <a:ext cx="970875" cy="390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bg1"/>
              </a:buClr>
              <a:buSzPct val="80000"/>
              <a:buNone/>
            </a:pPr>
            <a:r>
              <a:rPr lang="x-none" sz="1050" b="1" dirty="0">
                <a:latin typeface="EYInterstate Light" panose="02000506000000020004" pitchFamily="2" charset="0"/>
              </a:rPr>
              <a:t>2019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5B2A3AB-5971-44F0-949B-0894211C1C6B}"/>
              </a:ext>
            </a:extLst>
          </p:cNvPr>
          <p:cNvCxnSpPr>
            <a:cxnSpLocks/>
          </p:cNvCxnSpPr>
          <p:nvPr/>
        </p:nvCxnSpPr>
        <p:spPr>
          <a:xfrm>
            <a:off x="-37463" y="2813010"/>
            <a:ext cx="12034642" cy="1"/>
          </a:xfrm>
          <a:prstGeom prst="straightConnector1">
            <a:avLst/>
          </a:prstGeom>
          <a:ln w="28575">
            <a:solidFill>
              <a:srgbClr val="FFD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6FD9CC-2927-44E3-AE15-087AFC22B902}"/>
              </a:ext>
            </a:extLst>
          </p:cNvPr>
          <p:cNvCxnSpPr>
            <a:cxnSpLocks/>
          </p:cNvCxnSpPr>
          <p:nvPr/>
        </p:nvCxnSpPr>
        <p:spPr>
          <a:xfrm>
            <a:off x="4602076" y="2658037"/>
            <a:ext cx="0" cy="130442"/>
          </a:xfrm>
          <a:prstGeom prst="line">
            <a:avLst/>
          </a:prstGeom>
          <a:ln w="28575">
            <a:solidFill>
              <a:srgbClr val="FFD2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8140AC5-B586-43A6-954D-C9164DF93FE3}"/>
              </a:ext>
            </a:extLst>
          </p:cNvPr>
          <p:cNvCxnSpPr>
            <a:cxnSpLocks/>
          </p:cNvCxnSpPr>
          <p:nvPr/>
        </p:nvCxnSpPr>
        <p:spPr>
          <a:xfrm>
            <a:off x="1320531" y="2566969"/>
            <a:ext cx="0" cy="231482"/>
          </a:xfrm>
          <a:prstGeom prst="line">
            <a:avLst/>
          </a:prstGeom>
          <a:ln w="28575">
            <a:solidFill>
              <a:srgbClr val="FFD2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  <p:bldP spid="40" grpId="0"/>
      <p:bldP spid="42" grpId="0"/>
      <p:bldP spid="62" grpId="0"/>
      <p:bldP spid="63" grpId="0"/>
      <p:bldP spid="64" grpId="0"/>
      <p:bldP spid="65" grpId="0"/>
      <p:bldP spid="71" grpId="0"/>
      <p:bldP spid="73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5CD4FF-B7EA-4232-9221-9CB896E0E34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-3936140"/>
            <a:ext cx="12258717" cy="10960919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35D92E1-494F-45CD-9BB9-57C031D8444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35D92E1-494F-45CD-9BB9-57C031D844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FFEB6D2-4CF5-41D3-B945-3629D7A12412}"/>
              </a:ext>
            </a:extLst>
          </p:cNvPr>
          <p:cNvSpPr/>
          <p:nvPr/>
        </p:nvSpPr>
        <p:spPr>
          <a:xfrm>
            <a:off x="0" y="1544319"/>
            <a:ext cx="6460068" cy="3119120"/>
          </a:xfrm>
          <a:prstGeom prst="rect">
            <a:avLst/>
          </a:prstGeom>
          <a:solidFill>
            <a:srgbClr val="08070D">
              <a:alpha val="4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68000" rtlCol="0" anchor="ctr" anchorCtr="0"/>
          <a:lstStyle/>
          <a:p>
            <a:pPr lvl="0">
              <a:lnSpc>
                <a:spcPct val="85000"/>
              </a:lnSpc>
              <a:spcAft>
                <a:spcPts val="600"/>
              </a:spcAft>
              <a:buClr>
                <a:srgbClr val="27ACAA"/>
              </a:buClr>
              <a:buSzPct val="70000"/>
            </a:pPr>
            <a:r>
              <a:rPr lang="es-CL" sz="4800" dirty="0">
                <a:solidFill>
                  <a:schemeClr val="bg1"/>
                </a:solidFill>
                <a:latin typeface="EYInterstate Light" panose="02000506000000020004" pitchFamily="2" charset="0"/>
              </a:rPr>
              <a:t>Propuesta de la SEC sobre </a:t>
            </a:r>
            <a:r>
              <a:rPr lang="es-CL" sz="4800" dirty="0">
                <a:solidFill>
                  <a:srgbClr val="FFFF00"/>
                </a:solidFill>
                <a:latin typeface="EYInterstate Light" panose="02000506000000020004" pitchFamily="2" charset="0"/>
              </a:rPr>
              <a:t>revelaciones del cambio climático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DA657-76E5-4B62-9A1D-88E71EDC87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22" y="124968"/>
            <a:ext cx="402504" cy="411480"/>
          </a:xfrm>
          <a:prstGeom prst="rect">
            <a:avLst/>
          </a:prstGeom>
        </p:spPr>
      </p:pic>
      <p:pic>
        <p:nvPicPr>
          <p:cNvPr id="9" name="Picture 4" descr="Fundación Chilena del Pacífico logo">
            <a:extLst>
              <a:ext uri="{FF2B5EF4-FFF2-40B4-BE49-F238E27FC236}">
                <a16:creationId xmlns:a16="http://schemas.microsoft.com/office/drawing/2014/main" id="{A8AA1836-E126-46E9-97B4-189F34AA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365" y="0"/>
            <a:ext cx="741860" cy="74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3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5CD4FF-B7EA-4232-9221-9CB896E0E34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-3936140"/>
            <a:ext cx="12258717" cy="10960919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35D92E1-494F-45CD-9BB9-57C031D8444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35D92E1-494F-45CD-9BB9-57C031D844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FFEB6D2-4CF5-41D3-B945-3629D7A12412}"/>
              </a:ext>
            </a:extLst>
          </p:cNvPr>
          <p:cNvSpPr/>
          <p:nvPr/>
        </p:nvSpPr>
        <p:spPr>
          <a:xfrm>
            <a:off x="0" y="1544320"/>
            <a:ext cx="7198822" cy="3119120"/>
          </a:xfrm>
          <a:prstGeom prst="rect">
            <a:avLst/>
          </a:prstGeom>
          <a:solidFill>
            <a:srgbClr val="08070D">
              <a:alpha val="4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68000" rtlCol="0" anchor="ctr" anchorCtr="0"/>
          <a:lstStyle/>
          <a:p>
            <a:pPr lvl="0">
              <a:lnSpc>
                <a:spcPct val="85000"/>
              </a:lnSpc>
              <a:spcAft>
                <a:spcPts val="600"/>
              </a:spcAft>
              <a:buClr>
                <a:srgbClr val="27ACAA"/>
              </a:buClr>
              <a:buSzPct val="70000"/>
            </a:pPr>
            <a:r>
              <a:rPr lang="es-CL" sz="4800" dirty="0">
                <a:solidFill>
                  <a:schemeClr val="bg1"/>
                </a:solidFill>
                <a:latin typeface="EYInterstate Light" panose="02000506000000020004" pitchFamily="2" charset="0"/>
              </a:rPr>
              <a:t>IFRS |</a:t>
            </a:r>
          </a:p>
          <a:p>
            <a:pPr lvl="0">
              <a:lnSpc>
                <a:spcPct val="85000"/>
              </a:lnSpc>
              <a:spcAft>
                <a:spcPts val="600"/>
              </a:spcAft>
              <a:buClr>
                <a:srgbClr val="27ACAA"/>
              </a:buClr>
              <a:buSzPct val="70000"/>
            </a:pPr>
            <a:r>
              <a:rPr lang="es-CL" sz="4800" dirty="0">
                <a:solidFill>
                  <a:srgbClr val="FFFF00"/>
                </a:solidFill>
                <a:latin typeface="EYInterstate Light" panose="02000506000000020004" pitchFamily="2" charset="0"/>
              </a:rPr>
              <a:t>Consejo de Normas Internacionales de Sostenibilidad (ISSB)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DA657-76E5-4B62-9A1D-88E71EDC87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22" y="124968"/>
            <a:ext cx="402504" cy="411480"/>
          </a:xfrm>
          <a:prstGeom prst="rect">
            <a:avLst/>
          </a:prstGeom>
        </p:spPr>
      </p:pic>
      <p:pic>
        <p:nvPicPr>
          <p:cNvPr id="9" name="Picture 4" descr="Fundación Chilena del Pacífico logo">
            <a:extLst>
              <a:ext uri="{FF2B5EF4-FFF2-40B4-BE49-F238E27FC236}">
                <a16:creationId xmlns:a16="http://schemas.microsoft.com/office/drawing/2014/main" id="{A8AA1836-E126-46E9-97B4-189F34AA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365" y="0"/>
            <a:ext cx="741860" cy="74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801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E0F90D2-0E96-4459-ACD1-8BF257458C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12261" r="3076" b="24431"/>
          <a:stretch/>
        </p:blipFill>
        <p:spPr>
          <a:xfrm flipH="1">
            <a:off x="0" y="0"/>
            <a:ext cx="12192000" cy="6870095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B08186A-1722-484A-B71F-793A06C1B24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7" y="337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B08186A-1722-484A-B71F-793A06C1B2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337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CABE5C86-E4D2-410F-A569-BFD6F2847071}"/>
              </a:ext>
            </a:extLst>
          </p:cNvPr>
          <p:cNvSpPr/>
          <p:nvPr/>
        </p:nvSpPr>
        <p:spPr>
          <a:xfrm>
            <a:off x="7482841" y="2824224"/>
            <a:ext cx="4709032" cy="4031992"/>
          </a:xfrm>
          <a:prstGeom prst="rect">
            <a:avLst/>
          </a:prstGeom>
          <a:gradFill flip="none" rotWithShape="1">
            <a:gsLst>
              <a:gs pos="58000">
                <a:schemeClr val="bg2">
                  <a:alpha val="0"/>
                </a:schemeClr>
              </a:gs>
              <a:gs pos="90000">
                <a:schemeClr val="bg2">
                  <a:alpha val="59000"/>
                </a:schemeClr>
              </a:gs>
            </a:gsLst>
            <a:lin ang="27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5642E-29D8-4921-A6CA-16B19E77CE18}"/>
              </a:ext>
            </a:extLst>
          </p:cNvPr>
          <p:cNvSpPr/>
          <p:nvPr/>
        </p:nvSpPr>
        <p:spPr>
          <a:xfrm>
            <a:off x="0" y="-9638"/>
            <a:ext cx="8565502" cy="686585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2">
                  <a:alpha val="5900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D62582E-E6A4-4A95-8481-E95EB5DBCA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3527" y="241313"/>
            <a:ext cx="1572138" cy="1494181"/>
          </a:xfrm>
          <a:prstGeom prst="rect">
            <a:avLst/>
          </a:prstGeom>
        </p:spPr>
      </p:pic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5DA45517-26EB-407E-8C3A-C8A0C2F118D3}"/>
              </a:ext>
            </a:extLst>
          </p:cNvPr>
          <p:cNvGraphicFramePr>
            <a:graphicFrameLocks noGrp="1"/>
          </p:cNvGraphicFramePr>
          <p:nvPr/>
        </p:nvGraphicFramePr>
        <p:xfrm>
          <a:off x="0" y="2822440"/>
          <a:ext cx="796359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89">
                  <a:extLst>
                    <a:ext uri="{9D8B030D-6E8A-4147-A177-3AD203B41FA5}">
                      <a16:colId xmlns:a16="http://schemas.microsoft.com/office/drawing/2014/main" val="2810571786"/>
                    </a:ext>
                  </a:extLst>
                </a:gridCol>
                <a:gridCol w="380524">
                  <a:extLst>
                    <a:ext uri="{9D8B030D-6E8A-4147-A177-3AD203B41FA5}">
                      <a16:colId xmlns:a16="http://schemas.microsoft.com/office/drawing/2014/main" val="1222204039"/>
                    </a:ext>
                  </a:extLst>
                </a:gridCol>
                <a:gridCol w="7311979">
                  <a:extLst>
                    <a:ext uri="{9D8B030D-6E8A-4147-A177-3AD203B41FA5}">
                      <a16:colId xmlns:a16="http://schemas.microsoft.com/office/drawing/2014/main" val="1562828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b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4800" b="0" dirty="0">
                          <a:solidFill>
                            <a:srgbClr val="FEE600"/>
                          </a:solidFill>
                        </a:rPr>
                        <a:t>Estándares ESG en Chile: </a:t>
                      </a:r>
                    </a:p>
                    <a:p>
                      <a:r>
                        <a:rPr lang="es-CL" sz="4800" b="0" dirty="0"/>
                        <a:t>"¿cuánto hemos avanzado y qué falta por recorrer?“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923461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50AF9-6EC0-4263-AF4A-A2C09B91E213}"/>
              </a:ext>
            </a:extLst>
          </p:cNvPr>
          <p:cNvGrpSpPr/>
          <p:nvPr/>
        </p:nvGrpSpPr>
        <p:grpSpPr>
          <a:xfrm>
            <a:off x="-625160" y="0"/>
            <a:ext cx="2850007" cy="500677"/>
            <a:chOff x="-625160" y="0"/>
            <a:chExt cx="2850007" cy="500677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86A4E2F-8A1D-4728-866B-E955512BC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625160" y="0"/>
              <a:ext cx="2850007" cy="50067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408573-E663-41B9-BC4E-ED3DE0EAE7DC}"/>
                </a:ext>
              </a:extLst>
            </p:cNvPr>
            <p:cNvSpPr txBox="1"/>
            <p:nvPr/>
          </p:nvSpPr>
          <p:spPr>
            <a:xfrm>
              <a:off x="259080" y="92042"/>
              <a:ext cx="1524000" cy="298543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s-CL" sz="2000" dirty="0">
                  <a:solidFill>
                    <a:schemeClr val="bg1"/>
                  </a:solidFill>
                </a:rPr>
                <a:t>Webcast</a:t>
              </a:r>
            </a:p>
          </p:txBody>
        </p:sp>
      </p:grpSp>
      <p:pic>
        <p:nvPicPr>
          <p:cNvPr id="16" name="Picture 4" descr="Fundación Chilena del Pacífico logo">
            <a:extLst>
              <a:ext uri="{FF2B5EF4-FFF2-40B4-BE49-F238E27FC236}">
                <a16:creationId xmlns:a16="http://schemas.microsoft.com/office/drawing/2014/main" id="{96CE7D2C-CC6F-4F74-9F94-3744E860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252" y="200532"/>
            <a:ext cx="1394064" cy="139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B86786-34EC-4DE5-8D69-D87B53ACB3BF}"/>
              </a:ext>
            </a:extLst>
          </p:cNvPr>
          <p:cNvSpPr txBox="1"/>
          <p:nvPr/>
        </p:nvSpPr>
        <p:spPr>
          <a:xfrm>
            <a:off x="10660050" y="5401323"/>
            <a:ext cx="1043940" cy="82176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buClr>
                <a:schemeClr val="accent2"/>
              </a:buClr>
              <a:buSzPct val="70000"/>
            </a:pPr>
            <a:r>
              <a:rPr lang="es-CL" sz="1200" b="1" dirty="0">
                <a:solidFill>
                  <a:srgbClr val="FFE600"/>
                </a:solidFill>
              </a:rPr>
              <a:t>Elanne Almeida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SzPct val="70000"/>
            </a:pPr>
            <a:r>
              <a:rPr lang="es-CL" sz="1200" dirty="0">
                <a:solidFill>
                  <a:schemeClr val="bg1"/>
                </a:solidFill>
              </a:rPr>
              <a:t>Socia de Servicios de Sostenibilidad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8C5160F-65F5-42D2-9323-73CA73FBB6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8913901" y="5021793"/>
            <a:ext cx="1594894" cy="1594894"/>
          </a:xfrm>
          <a:custGeom>
            <a:avLst/>
            <a:gdLst>
              <a:gd name="connsiteX0" fmla="*/ 797447 w 1594894"/>
              <a:gd name="connsiteY0" fmla="*/ 0 h 1594894"/>
              <a:gd name="connsiteX1" fmla="*/ 1594894 w 1594894"/>
              <a:gd name="connsiteY1" fmla="*/ 797447 h 1594894"/>
              <a:gd name="connsiteX2" fmla="*/ 797447 w 1594894"/>
              <a:gd name="connsiteY2" fmla="*/ 1594894 h 1594894"/>
              <a:gd name="connsiteX3" fmla="*/ 0 w 1594894"/>
              <a:gd name="connsiteY3" fmla="*/ 797447 h 1594894"/>
              <a:gd name="connsiteX4" fmla="*/ 797447 w 1594894"/>
              <a:gd name="connsiteY4" fmla="*/ 0 h 159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894" h="1594894">
                <a:moveTo>
                  <a:pt x="797447" y="0"/>
                </a:moveTo>
                <a:cubicBezTo>
                  <a:pt x="1237865" y="0"/>
                  <a:pt x="1594894" y="357029"/>
                  <a:pt x="1594894" y="797447"/>
                </a:cubicBezTo>
                <a:cubicBezTo>
                  <a:pt x="1594894" y="1237865"/>
                  <a:pt x="1237865" y="1594894"/>
                  <a:pt x="797447" y="1594894"/>
                </a:cubicBezTo>
                <a:cubicBezTo>
                  <a:pt x="357029" y="1594894"/>
                  <a:pt x="0" y="1237865"/>
                  <a:pt x="0" y="797447"/>
                </a:cubicBezTo>
                <a:cubicBezTo>
                  <a:pt x="0" y="357029"/>
                  <a:pt x="357029" y="0"/>
                  <a:pt x="79744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591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5CD4FF-B7EA-4232-9221-9CB896E0E34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-3936140"/>
            <a:ext cx="12258717" cy="10960919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35D92E1-494F-45CD-9BB9-57C031D8444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31610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35D92E1-494F-45CD-9BB9-57C031D844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FFEB6D2-4CF5-41D3-B945-3629D7A12412}"/>
              </a:ext>
            </a:extLst>
          </p:cNvPr>
          <p:cNvSpPr/>
          <p:nvPr/>
        </p:nvSpPr>
        <p:spPr>
          <a:xfrm>
            <a:off x="0" y="1544320"/>
            <a:ext cx="6460068" cy="3119120"/>
          </a:xfrm>
          <a:prstGeom prst="rect">
            <a:avLst/>
          </a:prstGeom>
          <a:solidFill>
            <a:srgbClr val="08070D">
              <a:alpha val="4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468000" rtlCol="0" anchor="ctr" anchorCtr="0"/>
          <a:lstStyle/>
          <a:p>
            <a:pPr lvl="0">
              <a:lnSpc>
                <a:spcPct val="85000"/>
              </a:lnSpc>
              <a:spcAft>
                <a:spcPts val="600"/>
              </a:spcAft>
              <a:buClr>
                <a:srgbClr val="27ACAA"/>
              </a:buClr>
              <a:buSzPct val="70000"/>
            </a:pPr>
            <a:r>
              <a:rPr lang="es-CL" sz="4800" dirty="0">
                <a:solidFill>
                  <a:schemeClr val="bg1"/>
                </a:solidFill>
                <a:latin typeface="EYInterstate Light" panose="02000506000000020004" pitchFamily="2" charset="0"/>
              </a:rPr>
              <a:t>NCG 461 -</a:t>
            </a:r>
          </a:p>
          <a:p>
            <a:pPr lvl="0">
              <a:lnSpc>
                <a:spcPct val="85000"/>
              </a:lnSpc>
              <a:spcAft>
                <a:spcPts val="600"/>
              </a:spcAft>
              <a:buClr>
                <a:srgbClr val="27ACAA"/>
              </a:buClr>
              <a:buSzPct val="70000"/>
            </a:pPr>
            <a:r>
              <a:rPr lang="es-CL" sz="4800" dirty="0">
                <a:solidFill>
                  <a:srgbClr val="FFFF00"/>
                </a:solidFill>
                <a:latin typeface="EYInterstate Light" panose="02000506000000020004" pitchFamily="2" charset="0"/>
              </a:rPr>
              <a:t>Chile</a:t>
            </a:r>
            <a:endParaRPr lang="es-CL" sz="480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DA657-76E5-4B62-9A1D-88E71EDC87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122" y="124968"/>
            <a:ext cx="402504" cy="411480"/>
          </a:xfrm>
          <a:prstGeom prst="rect">
            <a:avLst/>
          </a:prstGeom>
        </p:spPr>
      </p:pic>
      <p:pic>
        <p:nvPicPr>
          <p:cNvPr id="9" name="Picture 4" descr="Fundación Chilena del Pacífico logo">
            <a:extLst>
              <a:ext uri="{FF2B5EF4-FFF2-40B4-BE49-F238E27FC236}">
                <a16:creationId xmlns:a16="http://schemas.microsoft.com/office/drawing/2014/main" id="{A8AA1836-E126-46E9-97B4-189F34AA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365" y="0"/>
            <a:ext cx="741860" cy="74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0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23" imgH="499" progId="TCLayout.ActiveDocument.1">
                  <p:embed/>
                </p:oleObj>
              </mc:Choice>
              <mc:Fallback>
                <p:oleObj name="think-cell Slide" r:id="rId5" imgW="523" imgH="499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3FFA1FE-C3B4-4C3F-87DF-0CF019C0B5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799" b="1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09FB60-B905-4EC6-9284-AC55C493D727}"/>
              </a:ext>
            </a:extLst>
          </p:cNvPr>
          <p:cNvGrpSpPr/>
          <p:nvPr/>
        </p:nvGrpSpPr>
        <p:grpSpPr>
          <a:xfrm>
            <a:off x="3990975" y="791394"/>
            <a:ext cx="8201025" cy="4342308"/>
            <a:chOff x="3990975" y="791394"/>
            <a:chExt cx="8201025" cy="43423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EE4658-0253-4880-ACFB-0CE6BAFC0D52}"/>
                </a:ext>
              </a:extLst>
            </p:cNvPr>
            <p:cNvSpPr/>
            <p:nvPr/>
          </p:nvSpPr>
          <p:spPr>
            <a:xfrm>
              <a:off x="3990975" y="791394"/>
              <a:ext cx="8201025" cy="4342308"/>
            </a:xfrm>
            <a:prstGeom prst="rect">
              <a:avLst/>
            </a:prstGeom>
            <a:solidFill>
              <a:srgbClr val="23232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L" sz="1199" dirty="0">
                <a:solidFill>
                  <a:schemeClr val="tx1"/>
                </a:solidFill>
              </a:endParaRPr>
            </a:p>
          </p:txBody>
        </p:sp>
        <p:sp>
          <p:nvSpPr>
            <p:cNvPr id="50" name="Title 1"/>
            <p:cNvSpPr txBox="1">
              <a:spLocks/>
            </p:cNvSpPr>
            <p:nvPr/>
          </p:nvSpPr>
          <p:spPr>
            <a:xfrm>
              <a:off x="4028361" y="1353096"/>
              <a:ext cx="7778937" cy="3218904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bg1"/>
                  </a:solidFill>
                  <a:latin typeface="EYInterstate" panose="02000503020000020004" pitchFamily="2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es-CL" sz="2399" b="0" dirty="0">
                  <a:solidFill>
                    <a:srgbClr val="FFFF00"/>
                  </a:solidFill>
                  <a:latin typeface="EYInterstate Light" panose="02000506000000020004" pitchFamily="2" charset="0"/>
                </a:rPr>
                <a:t>La sostenibilidad corporativa</a:t>
              </a:r>
              <a:br>
                <a:rPr lang="es-CL" sz="2399" b="0" dirty="0">
                  <a:solidFill>
                    <a:srgbClr val="FFFF00"/>
                  </a:solidFill>
                  <a:latin typeface="EYInterstate Light" panose="02000506000000020004" pitchFamily="2" charset="0"/>
                </a:rPr>
              </a:br>
              <a:r>
                <a:rPr lang="es-CL" sz="2399" b="0" dirty="0">
                  <a:solidFill>
                    <a:srgbClr val="FFFF00"/>
                  </a:solidFill>
                  <a:latin typeface="EYInterstate Light" panose="02000506000000020004" pitchFamily="2" charset="0"/>
                </a:rPr>
                <a:t>no es nueva…</a:t>
              </a: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A147DF83-58DD-41F1-8CDE-6C6D149292C3}"/>
              </a:ext>
            </a:extLst>
          </p:cNvPr>
          <p:cNvSpPr txBox="1">
            <a:spLocks/>
          </p:cNvSpPr>
          <p:nvPr/>
        </p:nvSpPr>
        <p:spPr>
          <a:xfrm>
            <a:off x="384702" y="861459"/>
            <a:ext cx="3237507" cy="17524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s-CL" sz="4000" b="0" dirty="0">
                <a:solidFill>
                  <a:srgbClr val="FFFFFF"/>
                </a:solidFill>
              </a:rPr>
              <a:t>Contexto ASG</a:t>
            </a:r>
            <a:endParaRPr lang="es-CL" sz="4000" b="0" dirty="0"/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BD18494D-FBC0-4DF3-8CC5-C937A020A8AC}"/>
              </a:ext>
            </a:extLst>
          </p:cNvPr>
          <p:cNvSpPr txBox="1"/>
          <p:nvPr/>
        </p:nvSpPr>
        <p:spPr>
          <a:xfrm>
            <a:off x="384700" y="1755494"/>
            <a:ext cx="295923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1199"/>
              </a:spcAft>
            </a:pPr>
            <a:r>
              <a:rPr lang="es-CL" sz="1600" dirty="0">
                <a:solidFill>
                  <a:prstClr val="white"/>
                </a:solidFill>
                <a:latin typeface="EYInterstate Light" panose="02000506000000020004" pitchFamily="2" charset="0"/>
              </a:rPr>
              <a:t>Responsabilidad corporativa</a:t>
            </a:r>
          </a:p>
          <a:p>
            <a:pPr marL="342900" indent="-342900">
              <a:spcAft>
                <a:spcPts val="1199"/>
              </a:spcAft>
              <a:buFontTx/>
              <a:buChar char="-"/>
            </a:pPr>
            <a:endParaRPr lang="es-CL" sz="160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313DD3-7CE1-46CF-A2F4-C0CA0A507E3A}"/>
              </a:ext>
            </a:extLst>
          </p:cNvPr>
          <p:cNvSpPr/>
          <p:nvPr/>
        </p:nvSpPr>
        <p:spPr>
          <a:xfrm rot="5400000">
            <a:off x="1902442" y="20955"/>
            <a:ext cx="45695" cy="308117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19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8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23" imgH="499" progId="TCLayout.ActiveDocument.1">
                  <p:embed/>
                </p:oleObj>
              </mc:Choice>
              <mc:Fallback>
                <p:oleObj name="think-cell Slide" r:id="rId5" imgW="523" imgH="499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0EE4658-0253-4880-ACFB-0CE6BAFC0D52}"/>
              </a:ext>
            </a:extLst>
          </p:cNvPr>
          <p:cNvSpPr/>
          <p:nvPr/>
        </p:nvSpPr>
        <p:spPr>
          <a:xfrm>
            <a:off x="3990975" y="861459"/>
            <a:ext cx="8201025" cy="4342308"/>
          </a:xfrm>
          <a:prstGeom prst="rect">
            <a:avLst/>
          </a:prstGeom>
          <a:solidFill>
            <a:srgbClr val="23232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199" dirty="0">
              <a:solidFill>
                <a:schemeClr val="tx1"/>
              </a:solidFill>
            </a:endParaRPr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3FFA1FE-C3B4-4C3F-87DF-0CF019C0B5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799" b="1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4028361" y="1353096"/>
            <a:ext cx="7778937" cy="32189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EYInterstate" panose="02000503020000020004" pitchFamily="2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s-CL" sz="2399" b="0" dirty="0">
                <a:solidFill>
                  <a:srgbClr val="FFFF00"/>
                </a:solidFill>
                <a:latin typeface="EYInterstate Light" panose="02000506000000020004" pitchFamily="2" charset="0"/>
              </a:rPr>
              <a:t>… sin embargo, la tratamos como tal.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147DF83-58DD-41F1-8CDE-6C6D149292C3}"/>
              </a:ext>
            </a:extLst>
          </p:cNvPr>
          <p:cNvSpPr txBox="1">
            <a:spLocks/>
          </p:cNvSpPr>
          <p:nvPr/>
        </p:nvSpPr>
        <p:spPr>
          <a:xfrm>
            <a:off x="384702" y="861459"/>
            <a:ext cx="3237507" cy="17524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s-CL" sz="4000" b="0" dirty="0">
                <a:solidFill>
                  <a:srgbClr val="FFFFFF"/>
                </a:solidFill>
              </a:rPr>
              <a:t>Contexto ASG</a:t>
            </a:r>
            <a:endParaRPr lang="es-CL" sz="4000" b="0" dirty="0"/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BD18494D-FBC0-4DF3-8CC5-C937A020A8AC}"/>
              </a:ext>
            </a:extLst>
          </p:cNvPr>
          <p:cNvSpPr txBox="1"/>
          <p:nvPr/>
        </p:nvSpPr>
        <p:spPr>
          <a:xfrm>
            <a:off x="384700" y="1727502"/>
            <a:ext cx="295923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1199"/>
              </a:spcAft>
            </a:pPr>
            <a:r>
              <a:rPr lang="es-CL" sz="1600" dirty="0">
                <a:solidFill>
                  <a:prstClr val="white"/>
                </a:solidFill>
                <a:latin typeface="EYInterstate Light" panose="02000506000000020004" pitchFamily="2" charset="0"/>
              </a:rPr>
              <a:t>Responsabilidad corporativa</a:t>
            </a:r>
          </a:p>
          <a:p>
            <a:pPr marL="342900" indent="-342900">
              <a:spcAft>
                <a:spcPts val="1199"/>
              </a:spcAft>
              <a:buFontTx/>
              <a:buChar char="-"/>
            </a:pPr>
            <a:endParaRPr lang="es-CL" sz="160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313DD3-7CE1-46CF-A2F4-C0CA0A507E3A}"/>
              </a:ext>
            </a:extLst>
          </p:cNvPr>
          <p:cNvSpPr/>
          <p:nvPr/>
        </p:nvSpPr>
        <p:spPr>
          <a:xfrm rot="5400000">
            <a:off x="1902442" y="-7037"/>
            <a:ext cx="45695" cy="308117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19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16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23" imgH="499" progId="TCLayout.ActiveDocument.1">
                  <p:embed/>
                </p:oleObj>
              </mc:Choice>
              <mc:Fallback>
                <p:oleObj name="think-cell Slide" r:id="rId5" imgW="523" imgH="499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3FFA1FE-C3B4-4C3F-87DF-0CF019C0B5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799" b="1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51D0FA-11B0-4F0D-A3E6-E119E720EBDE}"/>
              </a:ext>
            </a:extLst>
          </p:cNvPr>
          <p:cNvGrpSpPr/>
          <p:nvPr/>
        </p:nvGrpSpPr>
        <p:grpSpPr>
          <a:xfrm>
            <a:off x="0" y="1810028"/>
            <a:ext cx="9873052" cy="4342308"/>
            <a:chOff x="0" y="1810028"/>
            <a:chExt cx="9873052" cy="43423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EE4658-0253-4880-ACFB-0CE6BAFC0D52}"/>
                </a:ext>
              </a:extLst>
            </p:cNvPr>
            <p:cNvSpPr/>
            <p:nvPr/>
          </p:nvSpPr>
          <p:spPr>
            <a:xfrm>
              <a:off x="368768" y="1810028"/>
              <a:ext cx="9504284" cy="4342308"/>
            </a:xfrm>
            <a:prstGeom prst="rect">
              <a:avLst/>
            </a:prstGeom>
            <a:solidFill>
              <a:srgbClr val="23232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L" sz="1199" dirty="0">
                <a:solidFill>
                  <a:schemeClr val="tx1"/>
                </a:solidFill>
              </a:endParaRPr>
            </a:p>
          </p:txBody>
        </p:sp>
        <p:sp>
          <p:nvSpPr>
            <p:cNvPr id="50" name="Title 1"/>
            <p:cNvSpPr txBox="1">
              <a:spLocks/>
            </p:cNvSpPr>
            <p:nvPr/>
          </p:nvSpPr>
          <p:spPr>
            <a:xfrm>
              <a:off x="0" y="2371730"/>
              <a:ext cx="7778937" cy="3218904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bg1"/>
                  </a:solidFill>
                  <a:latin typeface="EYInterstate" panose="02000503020000020004" pitchFamily="2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es-CL" sz="2399" b="0" dirty="0">
                  <a:solidFill>
                    <a:srgbClr val="FFFF00"/>
                  </a:solidFill>
                  <a:latin typeface="EYInterstate Light" panose="02000506000000020004" pitchFamily="2" charset="0"/>
                </a:rPr>
                <a:t>Lo que estamos viviendo no es “cambio climático”</a:t>
              </a: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A147DF83-58DD-41F1-8CDE-6C6D149292C3}"/>
              </a:ext>
            </a:extLst>
          </p:cNvPr>
          <p:cNvSpPr txBox="1">
            <a:spLocks/>
          </p:cNvSpPr>
          <p:nvPr/>
        </p:nvSpPr>
        <p:spPr>
          <a:xfrm>
            <a:off x="384702" y="861459"/>
            <a:ext cx="3237507" cy="17524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s-CL" sz="4000" b="0" dirty="0">
                <a:solidFill>
                  <a:srgbClr val="FFFFFF"/>
                </a:solidFill>
              </a:rPr>
              <a:t>Contexto ASG</a:t>
            </a:r>
            <a:endParaRPr lang="es-CL" sz="4000" b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313DD3-7CE1-46CF-A2F4-C0CA0A507E3A}"/>
              </a:ext>
            </a:extLst>
          </p:cNvPr>
          <p:cNvSpPr/>
          <p:nvPr/>
        </p:nvSpPr>
        <p:spPr>
          <a:xfrm rot="5400000">
            <a:off x="1902442" y="12133"/>
            <a:ext cx="45695" cy="308117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199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996F00-6BBE-42EC-BFF6-21A44D1A1B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88"/>
          <a:stretch/>
        </p:blipFill>
        <p:spPr>
          <a:xfrm>
            <a:off x="9873052" y="1737697"/>
            <a:ext cx="4397129" cy="438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23" imgH="499" progId="TCLayout.ActiveDocument.1">
                  <p:embed/>
                </p:oleObj>
              </mc:Choice>
              <mc:Fallback>
                <p:oleObj name="think-cell Slide" r:id="rId5" imgW="523" imgH="499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3FFA1FE-C3B4-4C3F-87DF-0CF019C0B5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799" b="1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31A016-4099-44A3-8E4B-84F26AB1F20D}"/>
              </a:ext>
            </a:extLst>
          </p:cNvPr>
          <p:cNvGrpSpPr/>
          <p:nvPr/>
        </p:nvGrpSpPr>
        <p:grpSpPr>
          <a:xfrm>
            <a:off x="2443942" y="1737697"/>
            <a:ext cx="9646553" cy="4342308"/>
            <a:chOff x="2443942" y="1737697"/>
            <a:chExt cx="9646553" cy="43423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EE4658-0253-4880-ACFB-0CE6BAFC0D52}"/>
                </a:ext>
              </a:extLst>
            </p:cNvPr>
            <p:cNvSpPr/>
            <p:nvPr/>
          </p:nvSpPr>
          <p:spPr>
            <a:xfrm>
              <a:off x="2443942" y="1737697"/>
              <a:ext cx="9646553" cy="4342308"/>
            </a:xfrm>
            <a:prstGeom prst="rect">
              <a:avLst/>
            </a:prstGeom>
            <a:solidFill>
              <a:srgbClr val="23232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L" sz="1199" dirty="0">
                <a:solidFill>
                  <a:schemeClr val="tx1"/>
                </a:solidFill>
              </a:endParaRPr>
            </a:p>
          </p:txBody>
        </p:sp>
        <p:sp>
          <p:nvSpPr>
            <p:cNvPr id="50" name="Title 1"/>
            <p:cNvSpPr txBox="1">
              <a:spLocks/>
            </p:cNvSpPr>
            <p:nvPr/>
          </p:nvSpPr>
          <p:spPr>
            <a:xfrm>
              <a:off x="3664960" y="2299399"/>
              <a:ext cx="7778937" cy="3218904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3000" b="1" kern="1200">
                  <a:solidFill>
                    <a:schemeClr val="bg1"/>
                  </a:solidFill>
                  <a:latin typeface="EYInterstate" panose="02000503020000020004" pitchFamily="2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es-CL" sz="2399" b="0" dirty="0">
                  <a:latin typeface="EYInterstate Light" panose="02000506000000020004" pitchFamily="2" charset="0"/>
                </a:rPr>
                <a:t>… es</a:t>
              </a:r>
              <a:br>
                <a:rPr lang="es-CL" sz="2399" b="0" dirty="0">
                  <a:solidFill>
                    <a:srgbClr val="FFFF00"/>
                  </a:solidFill>
                  <a:latin typeface="EYInterstate Light" panose="02000506000000020004" pitchFamily="2" charset="0"/>
                </a:rPr>
              </a:br>
              <a:r>
                <a:rPr lang="es-CL" sz="2399" b="0" dirty="0">
                  <a:solidFill>
                    <a:srgbClr val="FFFF00"/>
                  </a:solidFill>
                  <a:latin typeface="EYInterstate Light" panose="02000506000000020004" pitchFamily="2" charset="0"/>
                </a:rPr>
                <a:t>calentamiento global</a:t>
              </a: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A147DF83-58DD-41F1-8CDE-6C6D149292C3}"/>
              </a:ext>
            </a:extLst>
          </p:cNvPr>
          <p:cNvSpPr txBox="1">
            <a:spLocks/>
          </p:cNvSpPr>
          <p:nvPr/>
        </p:nvSpPr>
        <p:spPr>
          <a:xfrm>
            <a:off x="384702" y="861459"/>
            <a:ext cx="3237507" cy="17524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s-CL" sz="4000" b="0" dirty="0">
                <a:solidFill>
                  <a:srgbClr val="FFFFFF"/>
                </a:solidFill>
              </a:rPr>
              <a:t>Contexto ASG</a:t>
            </a:r>
            <a:endParaRPr lang="es-CL" sz="4000" b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313DD3-7CE1-46CF-A2F4-C0CA0A507E3A}"/>
              </a:ext>
            </a:extLst>
          </p:cNvPr>
          <p:cNvSpPr/>
          <p:nvPr/>
        </p:nvSpPr>
        <p:spPr>
          <a:xfrm rot="5400000">
            <a:off x="1902442" y="12133"/>
            <a:ext cx="45695" cy="308117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199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996F00-6BBE-42EC-BFF6-21A44D1A1B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88"/>
          <a:stretch/>
        </p:blipFill>
        <p:spPr>
          <a:xfrm>
            <a:off x="-1813863" y="1779260"/>
            <a:ext cx="4865831" cy="4850913"/>
          </a:xfrm>
          <a:prstGeom prst="rect">
            <a:avLst/>
          </a:prstGeom>
        </p:spPr>
      </p:pic>
      <p:pic>
        <p:nvPicPr>
          <p:cNvPr id="10" name="Picture 4" descr="Ver las imágenes de origen">
            <a:extLst>
              <a:ext uri="{FF2B5EF4-FFF2-40B4-BE49-F238E27FC236}">
                <a16:creationId xmlns:a16="http://schemas.microsoft.com/office/drawing/2014/main" id="{AC8B0477-2FF0-4007-A8F4-64CB6E276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12" y="6080004"/>
            <a:ext cx="10643226" cy="59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E6B1E9-1AB0-47E0-8BD7-0C556AC3E9B6}"/>
              </a:ext>
            </a:extLst>
          </p:cNvPr>
          <p:cNvSpPr txBox="1"/>
          <p:nvPr/>
        </p:nvSpPr>
        <p:spPr>
          <a:xfrm>
            <a:off x="10623645" y="5698752"/>
            <a:ext cx="14668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L" sz="900" dirty="0" err="1">
                <a:solidFill>
                  <a:schemeClr val="bg1">
                    <a:lumMod val="20000"/>
                    <a:lumOff val="8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</a:t>
            </a:r>
            <a:r>
              <a:rPr lang="es-CL" sz="900" dirty="0">
                <a:solidFill>
                  <a:schemeClr val="bg1">
                    <a:lumMod val="20000"/>
                    <a:lumOff val="8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CL" sz="900" dirty="0" err="1">
                <a:solidFill>
                  <a:schemeClr val="bg1">
                    <a:lumMod val="20000"/>
                    <a:lumOff val="8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Spiral</a:t>
            </a:r>
            <a:r>
              <a:rPr lang="es-CL" sz="900" dirty="0">
                <a:solidFill>
                  <a:schemeClr val="bg1">
                    <a:lumMod val="20000"/>
                    <a:lumOff val="8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YouTube</a:t>
            </a:r>
            <a:endParaRPr lang="es-CL" sz="9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23" imgH="499" progId="TCLayout.ActiveDocument.1">
                  <p:embed/>
                </p:oleObj>
              </mc:Choice>
              <mc:Fallback>
                <p:oleObj name="think-cell Slide" r:id="rId5" imgW="523" imgH="499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3FFA1FE-C3B4-4C3F-87DF-0CF019C0B5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799" b="1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147DF83-58DD-41F1-8CDE-6C6D149292C3}"/>
              </a:ext>
            </a:extLst>
          </p:cNvPr>
          <p:cNvSpPr txBox="1">
            <a:spLocks/>
          </p:cNvSpPr>
          <p:nvPr/>
        </p:nvSpPr>
        <p:spPr>
          <a:xfrm>
            <a:off x="384702" y="861459"/>
            <a:ext cx="3237507" cy="17524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s-CL" sz="4000" b="0" dirty="0">
                <a:solidFill>
                  <a:srgbClr val="FFFFFF"/>
                </a:solidFill>
              </a:rPr>
              <a:t>Contexto ASG</a:t>
            </a:r>
            <a:endParaRPr lang="es-CL" sz="4000" b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313DD3-7CE1-46CF-A2F4-C0CA0A507E3A}"/>
              </a:ext>
            </a:extLst>
          </p:cNvPr>
          <p:cNvSpPr/>
          <p:nvPr/>
        </p:nvSpPr>
        <p:spPr>
          <a:xfrm rot="5400000">
            <a:off x="1971942" y="-79523"/>
            <a:ext cx="45719" cy="329771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199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4787E2-8B7B-47A5-AFE8-2C624990534C}"/>
              </a:ext>
            </a:extLst>
          </p:cNvPr>
          <p:cNvGrpSpPr/>
          <p:nvPr/>
        </p:nvGrpSpPr>
        <p:grpSpPr>
          <a:xfrm>
            <a:off x="3767278" y="192047"/>
            <a:ext cx="7375612" cy="2708857"/>
            <a:chOff x="3767278" y="192047"/>
            <a:chExt cx="7375612" cy="270885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447AE2-EA4A-4EFB-ADBD-03A9D4003972}"/>
                </a:ext>
              </a:extLst>
            </p:cNvPr>
            <p:cNvSpPr/>
            <p:nvPr/>
          </p:nvSpPr>
          <p:spPr>
            <a:xfrm>
              <a:off x="3767278" y="192047"/>
              <a:ext cx="6693446" cy="2708857"/>
            </a:xfrm>
            <a:prstGeom prst="rect">
              <a:avLst/>
            </a:prstGeom>
            <a:solidFill>
              <a:srgbClr val="23232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L" sz="1199" dirty="0">
                <a:solidFill>
                  <a:schemeClr val="tx1"/>
                </a:solidFill>
              </a:endParaRPr>
            </a:p>
          </p:txBody>
        </p:sp>
        <p:sp>
          <p:nvSpPr>
            <p:cNvPr id="9" name="object 22">
              <a:extLst>
                <a:ext uri="{FF2B5EF4-FFF2-40B4-BE49-F238E27FC236}">
                  <a16:creationId xmlns:a16="http://schemas.microsoft.com/office/drawing/2014/main" id="{0E8385FD-4607-4E0E-AF0E-F8BAD6642729}"/>
                </a:ext>
              </a:extLst>
            </p:cNvPr>
            <p:cNvSpPr txBox="1"/>
            <p:nvPr/>
          </p:nvSpPr>
          <p:spPr>
            <a:xfrm>
              <a:off x="4066013" y="383544"/>
              <a:ext cx="7076877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Aft>
                  <a:spcPts val="1199"/>
                </a:spcAft>
              </a:pPr>
              <a:r>
                <a:rPr lang="es-CL" sz="1600" dirty="0">
                  <a:solidFill>
                    <a:prstClr val="white"/>
                  </a:solidFill>
                  <a:latin typeface="EYInterstate Light" panose="02000506000000020004" pitchFamily="2" charset="0"/>
                </a:rPr>
                <a:t>Total de desastres por tipo 1980-1999 vs. 2000-2019</a:t>
              </a:r>
            </a:p>
            <a:p>
              <a:pPr marL="342900" indent="-342900">
                <a:spcAft>
                  <a:spcPts val="1199"/>
                </a:spcAft>
                <a:buFontTx/>
                <a:buChar char="-"/>
              </a:pPr>
              <a:endParaRPr lang="es-CL" sz="1600" dirty="0">
                <a:solidFill>
                  <a:schemeClr val="bg1"/>
                </a:solidFill>
                <a:latin typeface="EYInterstate Light" panose="02000506000000020004" pitchFamily="2" charset="0"/>
              </a:endParaRPr>
            </a:p>
          </p:txBody>
        </p:sp>
        <p:pic>
          <p:nvPicPr>
            <p:cNvPr id="10" name="Picture 43">
              <a:extLst>
                <a:ext uri="{FF2B5EF4-FFF2-40B4-BE49-F238E27FC236}">
                  <a16:creationId xmlns:a16="http://schemas.microsoft.com/office/drawing/2014/main" id="{AD5D8048-1C4C-4115-A4C4-698AB8D15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86474" y="849994"/>
              <a:ext cx="4362466" cy="165301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899351-0A88-4D29-A866-5AD15CCFD4F6}"/>
              </a:ext>
            </a:extLst>
          </p:cNvPr>
          <p:cNvGrpSpPr/>
          <p:nvPr/>
        </p:nvGrpSpPr>
        <p:grpSpPr>
          <a:xfrm>
            <a:off x="384703" y="1999427"/>
            <a:ext cx="3660849" cy="4342308"/>
            <a:chOff x="384703" y="1999427"/>
            <a:chExt cx="3660849" cy="43423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EE4658-0253-4880-ACFB-0CE6BAFC0D52}"/>
                </a:ext>
              </a:extLst>
            </p:cNvPr>
            <p:cNvSpPr/>
            <p:nvPr/>
          </p:nvSpPr>
          <p:spPr>
            <a:xfrm>
              <a:off x="384703" y="1999427"/>
              <a:ext cx="2959232" cy="4342308"/>
            </a:xfrm>
            <a:prstGeom prst="rect">
              <a:avLst/>
            </a:prstGeom>
            <a:solidFill>
              <a:srgbClr val="23232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L" sz="1199" dirty="0">
                <a:solidFill>
                  <a:schemeClr val="tx1"/>
                </a:solidFill>
              </a:endParaRPr>
            </a:p>
          </p:txBody>
        </p: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BD18494D-FBC0-4DF3-8CC5-C937A020A8AC}"/>
                </a:ext>
              </a:extLst>
            </p:cNvPr>
            <p:cNvSpPr txBox="1"/>
            <p:nvPr/>
          </p:nvSpPr>
          <p:spPr>
            <a:xfrm>
              <a:off x="1086321" y="2325913"/>
              <a:ext cx="2959231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Aft>
                  <a:spcPts val="1199"/>
                </a:spcAft>
              </a:pPr>
              <a:r>
                <a:rPr lang="es-CL" sz="1600" dirty="0">
                  <a:solidFill>
                    <a:prstClr val="white"/>
                  </a:solidFill>
                  <a:latin typeface="EYInterstate Light" panose="02000506000000020004" pitchFamily="2" charset="0"/>
                </a:rPr>
                <a:t>Impacto global</a:t>
              </a:r>
            </a:p>
            <a:p>
              <a:pPr marL="342900" indent="-342900">
                <a:spcAft>
                  <a:spcPts val="1199"/>
                </a:spcAft>
                <a:buFontTx/>
                <a:buChar char="-"/>
              </a:pPr>
              <a:endParaRPr lang="es-CL" sz="1600" dirty="0">
                <a:solidFill>
                  <a:schemeClr val="bg1"/>
                </a:solidFill>
                <a:latin typeface="EYInterstate Light" panose="02000506000000020004" pitchFamily="2" charset="0"/>
              </a:endParaRPr>
            </a:p>
          </p:txBody>
        </p:sp>
        <p:pic>
          <p:nvPicPr>
            <p:cNvPr id="14" name="Picture 36">
              <a:extLst>
                <a:ext uri="{FF2B5EF4-FFF2-40B4-BE49-F238E27FC236}">
                  <a16:creationId xmlns:a16="http://schemas.microsoft.com/office/drawing/2014/main" id="{C7AAEE24-2778-4CBA-AFB6-86797B44C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68" y="2942597"/>
              <a:ext cx="2215702" cy="295771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FB8B8A-87CB-4F33-BFF4-B389DD718918}"/>
              </a:ext>
            </a:extLst>
          </p:cNvPr>
          <p:cNvGrpSpPr/>
          <p:nvPr/>
        </p:nvGrpSpPr>
        <p:grpSpPr>
          <a:xfrm>
            <a:off x="3767279" y="2918448"/>
            <a:ext cx="6922889" cy="3666878"/>
            <a:chOff x="3818352" y="2959501"/>
            <a:chExt cx="6855191" cy="366687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09276B-ADD3-41FF-900E-2D19C00389BD}"/>
                </a:ext>
              </a:extLst>
            </p:cNvPr>
            <p:cNvSpPr/>
            <p:nvPr/>
          </p:nvSpPr>
          <p:spPr>
            <a:xfrm>
              <a:off x="3818352" y="2959501"/>
              <a:ext cx="3838116" cy="3666878"/>
            </a:xfrm>
            <a:prstGeom prst="rect">
              <a:avLst/>
            </a:prstGeom>
            <a:solidFill>
              <a:srgbClr val="23232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L" sz="1199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45">
              <a:extLst>
                <a:ext uri="{FF2B5EF4-FFF2-40B4-BE49-F238E27FC236}">
                  <a16:creationId xmlns:a16="http://schemas.microsoft.com/office/drawing/2014/main" id="{D7A00208-0FF2-4AF0-8E65-73C42C687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26721" y="4425899"/>
              <a:ext cx="3373826" cy="1853355"/>
            </a:xfrm>
            <a:prstGeom prst="rect">
              <a:avLst/>
            </a:prstGeom>
          </p:spPr>
        </p:pic>
        <p:sp>
          <p:nvSpPr>
            <p:cNvPr id="16" name="object 22">
              <a:extLst>
                <a:ext uri="{FF2B5EF4-FFF2-40B4-BE49-F238E27FC236}">
                  <a16:creationId xmlns:a16="http://schemas.microsoft.com/office/drawing/2014/main" id="{0AABF013-DCDD-4F22-9CD1-25487ABB1D32}"/>
                </a:ext>
              </a:extLst>
            </p:cNvPr>
            <p:cNvSpPr txBox="1"/>
            <p:nvPr/>
          </p:nvSpPr>
          <p:spPr>
            <a:xfrm>
              <a:off x="4045552" y="3141929"/>
              <a:ext cx="6627991" cy="10464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spcAft>
                  <a:spcPts val="1199"/>
                </a:spcAft>
              </a:pPr>
              <a:r>
                <a:rPr lang="es-CL" sz="1600" dirty="0">
                  <a:solidFill>
                    <a:prstClr val="white"/>
                  </a:solidFill>
                  <a:latin typeface="EYInterstate Light" panose="02000506000000020004" pitchFamily="2" charset="0"/>
                </a:rPr>
                <a:t>Número de desastres notificados</a:t>
              </a:r>
            </a:p>
            <a:p>
              <a:pPr>
                <a:spcAft>
                  <a:spcPts val="1199"/>
                </a:spcAft>
              </a:pPr>
              <a:r>
                <a:rPr lang="es-CL" sz="1600" dirty="0">
                  <a:solidFill>
                    <a:prstClr val="white"/>
                  </a:solidFill>
                  <a:latin typeface="EYInterstate Light" panose="02000506000000020004" pitchFamily="2" charset="0"/>
                </a:rPr>
                <a:t> por país / territorio (2000-2019)</a:t>
              </a:r>
            </a:p>
            <a:p>
              <a:pPr marL="342900" indent="-342900">
                <a:spcAft>
                  <a:spcPts val="1199"/>
                </a:spcAft>
                <a:buFontTx/>
                <a:buChar char="-"/>
              </a:pPr>
              <a:endParaRPr lang="es-CL" sz="1600" dirty="0">
                <a:solidFill>
                  <a:schemeClr val="bg1"/>
                </a:solidFill>
                <a:latin typeface="EYInterstate Light" panose="02000506000000020004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DE5D425-5DF1-4B03-BD3F-B07245AD3D7F}"/>
              </a:ext>
            </a:extLst>
          </p:cNvPr>
          <p:cNvGrpSpPr/>
          <p:nvPr/>
        </p:nvGrpSpPr>
        <p:grpSpPr>
          <a:xfrm>
            <a:off x="7811415" y="2965184"/>
            <a:ext cx="6420951" cy="3666878"/>
            <a:chOff x="8382954" y="5130155"/>
            <a:chExt cx="6788772" cy="27088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81E3EA4-F836-49CE-9ECB-0C80487AC3BC}"/>
                </a:ext>
              </a:extLst>
            </p:cNvPr>
            <p:cNvGrpSpPr/>
            <p:nvPr/>
          </p:nvGrpSpPr>
          <p:grpSpPr>
            <a:xfrm>
              <a:off x="8382954" y="5130155"/>
              <a:ext cx="6788772" cy="2708857"/>
              <a:chOff x="8434532" y="2829142"/>
              <a:chExt cx="6788772" cy="270885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00F784C-5C25-4F88-BE95-96FC7B4F4EE3}"/>
                  </a:ext>
                </a:extLst>
              </p:cNvPr>
              <p:cNvSpPr/>
              <p:nvPr/>
            </p:nvSpPr>
            <p:spPr>
              <a:xfrm>
                <a:off x="8434532" y="2829142"/>
                <a:ext cx="4224784" cy="2708857"/>
              </a:xfrm>
              <a:prstGeom prst="rect">
                <a:avLst/>
              </a:prstGeom>
              <a:solidFill>
                <a:srgbClr val="23232D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s-CL" sz="1199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bject 22">
                <a:extLst>
                  <a:ext uri="{FF2B5EF4-FFF2-40B4-BE49-F238E27FC236}">
                    <a16:creationId xmlns:a16="http://schemas.microsoft.com/office/drawing/2014/main" id="{24DC4B92-DC00-459C-B2EA-C5DCF79EF68B}"/>
                  </a:ext>
                </a:extLst>
              </p:cNvPr>
              <p:cNvSpPr txBox="1"/>
              <p:nvPr/>
            </p:nvSpPr>
            <p:spPr>
              <a:xfrm>
                <a:off x="8595313" y="2942280"/>
                <a:ext cx="6627991" cy="64633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spcAft>
                    <a:spcPts val="1199"/>
                  </a:spcAft>
                </a:pPr>
                <a:r>
                  <a:rPr lang="es-CL" sz="1600" dirty="0">
                    <a:solidFill>
                      <a:prstClr val="white"/>
                    </a:solidFill>
                    <a:latin typeface="EYInterstate Light" panose="02000506000000020004" pitchFamily="2" charset="0"/>
                  </a:rPr>
                  <a:t>Población afectada </a:t>
                </a:r>
              </a:p>
              <a:p>
                <a:pPr>
                  <a:spcAft>
                    <a:spcPts val="1199"/>
                  </a:spcAft>
                </a:pPr>
                <a:r>
                  <a:rPr lang="es-CL" sz="1600" dirty="0">
                    <a:solidFill>
                      <a:prstClr val="white"/>
                    </a:solidFill>
                    <a:latin typeface="EYInterstate Light" panose="02000506000000020004" pitchFamily="2" charset="0"/>
                  </a:rPr>
                  <a:t>(2000-2019)</a:t>
                </a:r>
              </a:p>
            </p:txBody>
          </p:sp>
        </p:grpSp>
        <p:pic>
          <p:nvPicPr>
            <p:cNvPr id="22" name="Picture 46">
              <a:extLst>
                <a:ext uri="{FF2B5EF4-FFF2-40B4-BE49-F238E27FC236}">
                  <a16:creationId xmlns:a16="http://schemas.microsoft.com/office/drawing/2014/main" id="{DB90E30E-51F4-4EF9-B1BE-2F9BFF68E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793"/>
            <a:stretch/>
          </p:blipFill>
          <p:spPr>
            <a:xfrm>
              <a:off x="8675149" y="5771181"/>
              <a:ext cx="3640392" cy="1853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857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23" imgH="499" progId="TCLayout.ActiveDocument.1">
                  <p:embed/>
                </p:oleObj>
              </mc:Choice>
              <mc:Fallback>
                <p:oleObj name="think-cell Slide" r:id="rId5" imgW="523" imgH="499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3FFA1FE-C3B4-4C3F-87DF-0CF019C0B5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799" b="1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147DF83-58DD-41F1-8CDE-6C6D149292C3}"/>
              </a:ext>
            </a:extLst>
          </p:cNvPr>
          <p:cNvSpPr txBox="1">
            <a:spLocks/>
          </p:cNvSpPr>
          <p:nvPr/>
        </p:nvSpPr>
        <p:spPr>
          <a:xfrm>
            <a:off x="384702" y="861459"/>
            <a:ext cx="3237507" cy="17524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s-CL" sz="4000" b="0" dirty="0">
                <a:solidFill>
                  <a:srgbClr val="FFFFFF"/>
                </a:solidFill>
              </a:rPr>
              <a:t>Contexto ASG</a:t>
            </a:r>
            <a:endParaRPr lang="es-CL" sz="4000" b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313DD3-7CE1-46CF-A2F4-C0CA0A507E3A}"/>
              </a:ext>
            </a:extLst>
          </p:cNvPr>
          <p:cNvSpPr/>
          <p:nvPr/>
        </p:nvSpPr>
        <p:spPr>
          <a:xfrm rot="5400000">
            <a:off x="1971942" y="-79523"/>
            <a:ext cx="45719" cy="329771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199" dirty="0">
              <a:solidFill>
                <a:schemeClr val="tx1"/>
              </a:solidFill>
            </a:endParaRPr>
          </a:p>
        </p:txBody>
      </p:sp>
      <p:grpSp>
        <p:nvGrpSpPr>
          <p:cNvPr id="34" name="Agrupar 1">
            <a:extLst>
              <a:ext uri="{FF2B5EF4-FFF2-40B4-BE49-F238E27FC236}">
                <a16:creationId xmlns:a16="http://schemas.microsoft.com/office/drawing/2014/main" id="{8D94BA36-F8E6-4DA6-9834-ED1C7BDFF8CC}"/>
              </a:ext>
            </a:extLst>
          </p:cNvPr>
          <p:cNvGrpSpPr/>
          <p:nvPr/>
        </p:nvGrpSpPr>
        <p:grpSpPr>
          <a:xfrm>
            <a:off x="1994801" y="1938112"/>
            <a:ext cx="9321214" cy="4486924"/>
            <a:chOff x="1343952" y="1195474"/>
            <a:chExt cx="5432233" cy="3045755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1464CDA-D770-4A29-9083-A9234FE8C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5" r="23149"/>
            <a:stretch/>
          </p:blipFill>
          <p:spPr>
            <a:xfrm flipH="1">
              <a:off x="1358281" y="1199998"/>
              <a:ext cx="5417904" cy="3041231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EDD708-92B0-456B-B7F4-86623EBAFADB}"/>
                </a:ext>
              </a:extLst>
            </p:cNvPr>
            <p:cNvSpPr/>
            <p:nvPr/>
          </p:nvSpPr>
          <p:spPr>
            <a:xfrm rot="5400000">
              <a:off x="1605000" y="934426"/>
              <a:ext cx="2983538" cy="3505634"/>
            </a:xfrm>
            <a:prstGeom prst="rect">
              <a:avLst/>
            </a:prstGeom>
            <a:gradFill flip="none" rotWithShape="1">
              <a:gsLst>
                <a:gs pos="0">
                  <a:srgbClr val="000000">
                    <a:alpha val="0"/>
                  </a:srgbClr>
                </a:gs>
                <a:gs pos="57000">
                  <a:srgbClr val="000000">
                    <a:alpha val="38000"/>
                  </a:srgbClr>
                </a:gs>
                <a:gs pos="100000">
                  <a:srgbClr val="000000">
                    <a:alpha val="4600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68511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89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82424D3-5166-40B7-B0B1-BB02A33329D0}"/>
                </a:ext>
              </a:extLst>
            </p:cNvPr>
            <p:cNvGrpSpPr/>
            <p:nvPr/>
          </p:nvGrpSpPr>
          <p:grpSpPr>
            <a:xfrm>
              <a:off x="1538237" y="1406522"/>
              <a:ext cx="2735969" cy="2640372"/>
              <a:chOff x="701082" y="1132562"/>
              <a:chExt cx="6525283" cy="531295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8A0354-9700-465B-A0E1-7F05FCC00208}"/>
                  </a:ext>
                </a:extLst>
              </p:cNvPr>
              <p:cNvSpPr txBox="1"/>
              <p:nvPr/>
            </p:nvSpPr>
            <p:spPr>
              <a:xfrm>
                <a:off x="1400943" y="1331673"/>
                <a:ext cx="5825422" cy="5109285"/>
              </a:xfrm>
              <a:prstGeom prst="rect">
                <a:avLst/>
              </a:prstGeom>
              <a:noFill/>
            </p:spPr>
            <p:txBody>
              <a:bodyPr wrap="square" lIns="0" tIns="27432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450"/>
                  </a:spcAft>
                  <a:buClr>
                    <a:srgbClr val="FFE600"/>
                  </a:buClr>
                  <a:buSzPct val="70000"/>
                  <a:buFontTx/>
                  <a:buNone/>
                  <a:tabLst/>
                  <a:defRPr/>
                </a:pPr>
                <a:r>
                  <a:rPr kumimoji="0" lang="es-C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cs typeface="Calibri" panose="020F0502020204030204" pitchFamily="34" charset="0"/>
                  </a:rPr>
                  <a:t>Las mayores compañías del mundo prevén un impacto en cerca de 1 billón de dólares por el cambio climático en cinco años.</a:t>
                </a: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9CF132B-26B7-45A3-99AE-ADCF61F9F5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49882" t="21874" r="23864" b="54375"/>
              <a:stretch/>
            </p:blipFill>
            <p:spPr>
              <a:xfrm>
                <a:off x="6285719" y="5835913"/>
                <a:ext cx="705853" cy="609599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98009AA-2042-4B9D-AEF6-7A24E1935C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7819" t="20238" r="49406" b="54761"/>
              <a:stretch/>
            </p:blipFill>
            <p:spPr>
              <a:xfrm>
                <a:off x="701082" y="1132562"/>
                <a:ext cx="612326" cy="641684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853D44-9300-4755-8CAF-8E4168480CE0}"/>
                </a:ext>
              </a:extLst>
            </p:cNvPr>
            <p:cNvSpPr txBox="1"/>
            <p:nvPr/>
          </p:nvSpPr>
          <p:spPr>
            <a:xfrm>
              <a:off x="4986181" y="4072237"/>
              <a:ext cx="1768788" cy="146450"/>
            </a:xfrm>
            <a:prstGeom prst="rect">
              <a:avLst/>
            </a:prstGeom>
            <a:noFill/>
          </p:spPr>
          <p:txBody>
            <a:bodyPr wrap="square" lIns="0" tIns="27432" rIns="0" b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450"/>
                </a:spcAft>
                <a:buClr>
                  <a:srgbClr val="FFE600"/>
                </a:buClr>
                <a:buSzPct val="70000"/>
                <a:buFontTx/>
                <a:buNone/>
                <a:tabLst/>
                <a:defRPr/>
              </a:pPr>
              <a:r>
                <a:rPr kumimoji="0" lang="es-CL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EUROPRESS. </a:t>
              </a:r>
              <a:r>
                <a:rPr kumimoji="0" lang="es-CL" sz="900" b="0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 </a:t>
              </a:r>
              <a:r>
                <a:rPr kumimoji="0" lang="es-CL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junio de </a:t>
              </a:r>
              <a:r>
                <a:rPr kumimoji="0" lang="es-CL" sz="900" b="0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2019</a:t>
              </a:r>
              <a:endParaRPr kumimoji="0" lang="es-CL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object 22">
            <a:extLst>
              <a:ext uri="{FF2B5EF4-FFF2-40B4-BE49-F238E27FC236}">
                <a16:creationId xmlns:a16="http://schemas.microsoft.com/office/drawing/2014/main" id="{06E49C7F-3FB4-4EAA-A75D-877FEC6D695E}"/>
              </a:ext>
            </a:extLst>
          </p:cNvPr>
          <p:cNvSpPr txBox="1"/>
          <p:nvPr/>
        </p:nvSpPr>
        <p:spPr>
          <a:xfrm>
            <a:off x="345943" y="1896441"/>
            <a:ext cx="295923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1199"/>
              </a:spcAft>
            </a:pPr>
            <a:r>
              <a:rPr lang="es-CL" sz="1600" dirty="0">
                <a:solidFill>
                  <a:prstClr val="white"/>
                </a:solidFill>
                <a:latin typeface="EYInterstate Light" panose="02000506000000020004" pitchFamily="2" charset="0"/>
              </a:rPr>
              <a:t>Impacto Global</a:t>
            </a:r>
          </a:p>
          <a:p>
            <a:pPr marL="342900" indent="-342900">
              <a:spcAft>
                <a:spcPts val="1199"/>
              </a:spcAft>
              <a:buFontTx/>
              <a:buChar char="-"/>
            </a:pPr>
            <a:endParaRPr lang="es-CL" sz="160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2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3373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23" imgH="499" progId="TCLayout.ActiveDocument.1">
                  <p:embed/>
                </p:oleObj>
              </mc:Choice>
              <mc:Fallback>
                <p:oleObj name="think-cell Slide" r:id="rId5" imgW="523" imgH="499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3373"/>
                        <a:ext cx="1586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3FFA1FE-C3B4-4C3F-87DF-0CF019C0B56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1785"/>
            <a:ext cx="158667" cy="15866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799" b="1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147DF83-58DD-41F1-8CDE-6C6D149292C3}"/>
              </a:ext>
            </a:extLst>
          </p:cNvPr>
          <p:cNvSpPr txBox="1">
            <a:spLocks/>
          </p:cNvSpPr>
          <p:nvPr/>
        </p:nvSpPr>
        <p:spPr>
          <a:xfrm>
            <a:off x="384702" y="861459"/>
            <a:ext cx="3237507" cy="17524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s-CL" sz="4000" b="0" dirty="0">
                <a:solidFill>
                  <a:srgbClr val="FFFFFF"/>
                </a:solidFill>
              </a:rPr>
              <a:t>Contexto ASG</a:t>
            </a:r>
            <a:endParaRPr lang="es-CL" sz="4000" b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313DD3-7CE1-46CF-A2F4-C0CA0A507E3A}"/>
              </a:ext>
            </a:extLst>
          </p:cNvPr>
          <p:cNvSpPr/>
          <p:nvPr/>
        </p:nvSpPr>
        <p:spPr>
          <a:xfrm rot="5400000">
            <a:off x="1971942" y="-79523"/>
            <a:ext cx="45719" cy="329771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199" dirty="0">
              <a:solidFill>
                <a:schemeClr val="tx1"/>
              </a:solidFill>
            </a:endParaRPr>
          </a:p>
        </p:txBody>
      </p:sp>
      <p:sp>
        <p:nvSpPr>
          <p:cNvPr id="42" name="object 22">
            <a:extLst>
              <a:ext uri="{FF2B5EF4-FFF2-40B4-BE49-F238E27FC236}">
                <a16:creationId xmlns:a16="http://schemas.microsoft.com/office/drawing/2014/main" id="{06E49C7F-3FB4-4EAA-A75D-877FEC6D695E}"/>
              </a:ext>
            </a:extLst>
          </p:cNvPr>
          <p:cNvSpPr txBox="1"/>
          <p:nvPr/>
        </p:nvSpPr>
        <p:spPr>
          <a:xfrm>
            <a:off x="345943" y="1896441"/>
            <a:ext cx="2959231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1199"/>
              </a:spcAft>
            </a:pPr>
            <a:r>
              <a:rPr lang="es-CL" sz="1600" dirty="0">
                <a:solidFill>
                  <a:prstClr val="white"/>
                </a:solidFill>
                <a:latin typeface="EYInterstate Light" panose="02000506000000020004" pitchFamily="2" charset="0"/>
              </a:rPr>
              <a:t>Impacto Global</a:t>
            </a:r>
          </a:p>
          <a:p>
            <a:pPr marL="342900" indent="-342900">
              <a:spcAft>
                <a:spcPts val="1199"/>
              </a:spcAft>
              <a:buFontTx/>
              <a:buChar char="-"/>
            </a:pPr>
            <a:endParaRPr lang="es-CL" sz="160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grpSp>
        <p:nvGrpSpPr>
          <p:cNvPr id="15" name="Agrupar 1">
            <a:extLst>
              <a:ext uri="{FF2B5EF4-FFF2-40B4-BE49-F238E27FC236}">
                <a16:creationId xmlns:a16="http://schemas.microsoft.com/office/drawing/2014/main" id="{ABCD0A69-58B0-42B5-907B-8C99536C4EB1}"/>
              </a:ext>
            </a:extLst>
          </p:cNvPr>
          <p:cNvGrpSpPr/>
          <p:nvPr/>
        </p:nvGrpSpPr>
        <p:grpSpPr>
          <a:xfrm>
            <a:off x="2003455" y="1896441"/>
            <a:ext cx="9842602" cy="4375512"/>
            <a:chOff x="1343952" y="1195472"/>
            <a:chExt cx="6232041" cy="349471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C5EE853-C952-42A2-8917-94C5F8F031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5" r="23149"/>
            <a:stretch/>
          </p:blipFill>
          <p:spPr>
            <a:xfrm flipH="1">
              <a:off x="1358282" y="1199998"/>
              <a:ext cx="6217711" cy="349018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53E316-CB6E-4BFF-883B-EA7FF8D0909E}"/>
                </a:ext>
              </a:extLst>
            </p:cNvPr>
            <p:cNvSpPr txBox="1"/>
            <p:nvPr/>
          </p:nvSpPr>
          <p:spPr>
            <a:xfrm>
              <a:off x="5700669" y="4496105"/>
              <a:ext cx="1768787" cy="149649"/>
            </a:xfrm>
            <a:prstGeom prst="rect">
              <a:avLst/>
            </a:prstGeom>
            <a:noFill/>
          </p:spPr>
          <p:txBody>
            <a:bodyPr wrap="square" lIns="0" tIns="27432" rIns="0" bIns="0" rtlCol="0">
              <a:spAutoFit/>
            </a:bodyPr>
            <a:lstStyle/>
            <a:p>
              <a:pPr algn="r">
                <a:lnSpc>
                  <a:spcPct val="85000"/>
                </a:lnSpc>
                <a:spcAft>
                  <a:spcPts val="450"/>
                </a:spcAft>
                <a:buClr>
                  <a:srgbClr val="FFE600"/>
                </a:buClr>
                <a:buSzPct val="70000"/>
              </a:pPr>
              <a:r>
                <a:rPr lang="es-CL" sz="9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EUROPRESS. </a:t>
              </a:r>
              <a:r>
                <a:rPr lang="es-CL" sz="900" cap="all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</a:t>
              </a:r>
              <a:r>
                <a:rPr lang="es-CL" sz="9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junio de </a:t>
              </a:r>
              <a:r>
                <a:rPr lang="es-CL" sz="900" cap="all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2019</a:t>
              </a:r>
              <a:endParaRPr lang="es-CL" sz="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DA30FF-745B-40C3-8EBC-A826841345BE}"/>
                </a:ext>
              </a:extLst>
            </p:cNvPr>
            <p:cNvSpPr/>
            <p:nvPr/>
          </p:nvSpPr>
          <p:spPr>
            <a:xfrm rot="5400000">
              <a:off x="1351675" y="1187749"/>
              <a:ext cx="3490187" cy="3505634"/>
            </a:xfrm>
            <a:prstGeom prst="rect">
              <a:avLst/>
            </a:prstGeom>
            <a:gradFill flip="none" rotWithShape="1">
              <a:gsLst>
                <a:gs pos="0">
                  <a:srgbClr val="000000">
                    <a:alpha val="0"/>
                  </a:srgbClr>
                </a:gs>
                <a:gs pos="57000">
                  <a:srgbClr val="000000">
                    <a:alpha val="38000"/>
                  </a:srgbClr>
                </a:gs>
                <a:gs pos="100000">
                  <a:srgbClr val="000000">
                    <a:alpha val="4600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algn="ctr" defTabSz="685115">
                <a:defRPr/>
              </a:pPr>
              <a:endParaRPr lang="en-IN" sz="899" kern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7979A4B-C558-4C24-A164-A431DB645C5D}"/>
                </a:ext>
              </a:extLst>
            </p:cNvPr>
            <p:cNvGrpSpPr/>
            <p:nvPr/>
          </p:nvGrpSpPr>
          <p:grpSpPr>
            <a:xfrm>
              <a:off x="1523906" y="1406521"/>
              <a:ext cx="2735969" cy="957649"/>
              <a:chOff x="701082" y="1132562"/>
              <a:chExt cx="6525283" cy="1926978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68AE272-C7EF-42AE-83FD-D19CB8C9DEE0}"/>
                  </a:ext>
                </a:extLst>
              </p:cNvPr>
              <p:cNvSpPr txBox="1"/>
              <p:nvPr/>
            </p:nvSpPr>
            <p:spPr>
              <a:xfrm>
                <a:off x="1400943" y="1331673"/>
                <a:ext cx="5825422" cy="1727867"/>
              </a:xfrm>
              <a:prstGeom prst="rect">
                <a:avLst/>
              </a:prstGeom>
              <a:noFill/>
            </p:spPr>
            <p:txBody>
              <a:bodyPr wrap="square" lIns="0" tIns="27432" rIns="0" bIns="0" rtlCol="0">
                <a:spAutoFit/>
              </a:bodyPr>
              <a:lstStyle/>
              <a:p>
                <a:r>
                  <a:rPr lang="en-IN" b="1" u="sng" dirty="0" err="1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Seguros</a:t>
                </a:r>
                <a:endParaRPr lang="en-IN" b="1" u="sng" dirty="0">
                  <a:solidFill>
                    <a:srgbClr val="FFFFFF"/>
                  </a:solidFill>
                  <a:latin typeface="Arial"/>
                  <a:cs typeface="Calibri" panose="020F0502020204030204" pitchFamily="34" charset="0"/>
                </a:endParaRPr>
              </a:p>
              <a:p>
                <a:r>
                  <a:rPr lang="es-ES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USD 116 mil millones en pérdidas mundiales</a:t>
                </a:r>
                <a:r>
                  <a:rPr lang="es-ES" dirty="0">
                    <a:solidFill>
                      <a:srgbClr val="808080"/>
                    </a:solidFill>
                    <a:latin typeface="Arial"/>
                    <a:cs typeface="Calibri" panose="020F0502020204030204" pitchFamily="34" charset="0"/>
                  </a:rPr>
                  <a:t>.</a:t>
                </a:r>
                <a:endParaRPr lang="es-CL" b="1" dirty="0">
                  <a:solidFill>
                    <a:srgbClr val="808080"/>
                  </a:solidFill>
                  <a:latin typeface="Arial"/>
                  <a:cs typeface="Calibri" panose="020F0502020204030204" pitchFamily="34" charset="0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9A859635-6E9D-4EDD-ADD8-FD32B04599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7819" t="20238" r="49406" b="54761"/>
              <a:stretch/>
            </p:blipFill>
            <p:spPr>
              <a:xfrm>
                <a:off x="701082" y="1132562"/>
                <a:ext cx="612326" cy="641684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0FFC992-461A-4791-BF52-6F195109637D}"/>
                </a:ext>
              </a:extLst>
            </p:cNvPr>
            <p:cNvGrpSpPr/>
            <p:nvPr/>
          </p:nvGrpSpPr>
          <p:grpSpPr>
            <a:xfrm>
              <a:off x="1492539" y="2448837"/>
              <a:ext cx="3491303" cy="957649"/>
              <a:chOff x="701082" y="1132562"/>
              <a:chExt cx="8326753" cy="192697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096A32-6DDB-444B-BEEE-CCF77F0D91AA}"/>
                  </a:ext>
                </a:extLst>
              </p:cNvPr>
              <p:cNvSpPr txBox="1"/>
              <p:nvPr/>
            </p:nvSpPr>
            <p:spPr>
              <a:xfrm>
                <a:off x="1400938" y="1331673"/>
                <a:ext cx="7626897" cy="1727867"/>
              </a:xfrm>
              <a:prstGeom prst="rect">
                <a:avLst/>
              </a:prstGeom>
              <a:noFill/>
            </p:spPr>
            <p:txBody>
              <a:bodyPr wrap="square" lIns="0" tIns="27432" rIns="0" bIns="0" rtlCol="0">
                <a:spAutoFit/>
              </a:bodyPr>
              <a:lstStyle/>
              <a:p>
                <a:r>
                  <a:rPr lang="en-IN" b="1" u="sng" dirty="0" err="1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Pesca</a:t>
                </a:r>
                <a:endParaRPr lang="en-IN" b="1" u="sng" dirty="0">
                  <a:solidFill>
                    <a:srgbClr val="FFFFFF"/>
                  </a:solidFill>
                  <a:latin typeface="Arial"/>
                  <a:cs typeface="Calibri" panose="020F0502020204030204" pitchFamily="34" charset="0"/>
                </a:endParaRPr>
              </a:p>
              <a:p>
                <a:r>
                  <a:rPr lang="es-ES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Pérdida de hábitat significa </a:t>
                </a:r>
                <a:r>
                  <a:rPr lang="es-CL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entre USD 1.5 y USD 14 </a:t>
                </a:r>
                <a:r>
                  <a:rPr lang="es-CL" dirty="0" err="1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bi</a:t>
                </a:r>
                <a:r>
                  <a:rPr lang="es-CL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/año</a:t>
                </a:r>
                <a:r>
                  <a:rPr lang="es-ES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 </a:t>
                </a:r>
                <a:endParaRPr lang="es-CL" dirty="0">
                  <a:solidFill>
                    <a:srgbClr val="FFFFFF"/>
                  </a:solidFill>
                  <a:latin typeface="Arial"/>
                  <a:cs typeface="Calibri" panose="020F0502020204030204" pitchFamily="34" charset="0"/>
                </a:endParaRP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CF3E1FD-B244-4B6D-96BC-22789CDC8F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7819" t="20238" r="49406" b="54761"/>
              <a:stretch/>
            </p:blipFill>
            <p:spPr>
              <a:xfrm>
                <a:off x="701082" y="1132562"/>
                <a:ext cx="612326" cy="641684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E2BC11-3944-41FB-A97D-E99BAAE5E4A8}"/>
                </a:ext>
              </a:extLst>
            </p:cNvPr>
            <p:cNvGrpSpPr/>
            <p:nvPr/>
          </p:nvGrpSpPr>
          <p:grpSpPr>
            <a:xfrm>
              <a:off x="1468301" y="3538456"/>
              <a:ext cx="3650706" cy="957649"/>
              <a:chOff x="701082" y="1132562"/>
              <a:chExt cx="8706929" cy="1926978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E5E817-6E09-439E-87EA-FD8B2D1A9CC5}"/>
                  </a:ext>
                </a:extLst>
              </p:cNvPr>
              <p:cNvSpPr txBox="1"/>
              <p:nvPr/>
            </p:nvSpPr>
            <p:spPr>
              <a:xfrm>
                <a:off x="1400938" y="1331673"/>
                <a:ext cx="8007073" cy="1727867"/>
              </a:xfrm>
              <a:prstGeom prst="rect">
                <a:avLst/>
              </a:prstGeom>
              <a:noFill/>
            </p:spPr>
            <p:txBody>
              <a:bodyPr wrap="square" lIns="0" tIns="27432" rIns="0" bIns="0" rtlCol="0">
                <a:spAutoFit/>
              </a:bodyPr>
              <a:lstStyle/>
              <a:p>
                <a:r>
                  <a:rPr lang="en-IN" b="1" u="sng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Agricultura</a:t>
                </a:r>
              </a:p>
              <a:p>
                <a:r>
                  <a:rPr lang="es-CL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los alimentos podrían aumentar hasta un 84% para 2050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1DA2DC4-D3B1-4CB0-9696-BF17327680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7819" t="20238" r="49406" b="54761"/>
              <a:stretch/>
            </p:blipFill>
            <p:spPr>
              <a:xfrm>
                <a:off x="701082" y="1132562"/>
                <a:ext cx="612326" cy="64168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724521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yxOloQJQMi35MpNOPn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yxOloQJQMi35MpNOPns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yxOloQJQMi35MpNOPns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yxOloQJQMi35MpNOPns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yxOloQJQMi35MpNOPns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yxOloQJQMi35MpNOPns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yxOloQJQMi35MpNOPns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.OQdWcVWMoKigb.6Qx1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.OQdWcVWMoKigb.6Qx1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djatX6bsvquI3pw66F0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.OQdWcVWMoKigb.6Qx1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3x.nn4i8Kwe6zOSLxyH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0D5E770-E04A-461B-8456-F6738B8BE2E4}" vid="{F52AAF16-9B59-4DE1-94DD-2FF8D6A8C8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C57291EC87E24B88D772E424878006" ma:contentTypeVersion="9" ma:contentTypeDescription="Crear nuevo documento." ma:contentTypeScope="" ma:versionID="96a290ddbfa7aa0484d8cd5b187b6698">
  <xsd:schema xmlns:xsd="http://www.w3.org/2001/XMLSchema" xmlns:xs="http://www.w3.org/2001/XMLSchema" xmlns:p="http://schemas.microsoft.com/office/2006/metadata/properties" xmlns:ns2="1a29c11f-76a0-4470-9317-8a91e951d6f4" xmlns:ns3="40fe38b3-517e-4a37-bcd0-7ae18f3b9d57" targetNamespace="http://schemas.microsoft.com/office/2006/metadata/properties" ma:root="true" ma:fieldsID="66720b5abf094c610c2c44d967ebf7c8" ns2:_="" ns3:_="">
    <xsd:import namespace="1a29c11f-76a0-4470-9317-8a91e951d6f4"/>
    <xsd:import namespace="40fe38b3-517e-4a37-bcd0-7ae18f3b9d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9c11f-76a0-4470-9317-8a91e951d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e38b3-517e-4a37-bcd0-7ae18f3b9d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E6C3D5-659B-48B5-8133-A41BD302A4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0FA7BD-3166-49FC-A597-52230C5E97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29c11f-76a0-4470-9317-8a91e951d6f4"/>
    <ds:schemaRef ds:uri="40fe38b3-517e-4a37-bcd0-7ae18f3b9d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F7AEB8-C253-4982-9742-3B06DAF56F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10104</TotalTime>
  <Words>766</Words>
  <Application>Microsoft Office PowerPoint</Application>
  <PresentationFormat>Widescreen</PresentationFormat>
  <Paragraphs>110</Paragraphs>
  <Slides>15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EYInterstate Light</vt:lpstr>
      <vt:lpstr>1_EY dark background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Contexto ASG| ¿Cómo actúa el mercado? </vt:lpstr>
      <vt:lpstr>Contexto ASG| ¿Cómo actúa el mercado? </vt:lpstr>
      <vt:lpstr>Contexto ASG| ¿Cómo actúa el mercado?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Allué Nualart</dc:creator>
  <cp:lastModifiedBy>Luis Pino</cp:lastModifiedBy>
  <cp:revision>271</cp:revision>
  <dcterms:created xsi:type="dcterms:W3CDTF">2020-05-29T00:24:14Z</dcterms:created>
  <dcterms:modified xsi:type="dcterms:W3CDTF">2022-08-03T12:50:43Z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0x01010033C57291EC87E24B88D772E424878006</vt:lpwstr>
  </property>
  <property fmtid="{D5CDD505-2E9C-101B-9397-08002B2CF9AE}" pid="3" name="WppReportDate">
    <vt:lpwstr/>
  </property>
  <property fmtid="{D5CDD505-2E9C-101B-9397-08002B2CF9AE}" pid="4" name="WppReportVersion">
    <vt:lpwstr>Version 1.0</vt:lpwstr>
  </property>
  <property fmtid="{D5CDD505-2E9C-101B-9397-08002B2CF9AE}" pid="5" name="WppReportDraft">
    <vt:lpwstr>(Draft)</vt:lpwstr>
  </property>
  <property fmtid="{D5CDD505-2E9C-101B-9397-08002B2CF9AE}" pid="6" name="WppReportCurrencySymbol">
    <vt:lpwstr>$</vt:lpwstr>
  </property>
  <property fmtid="{D5CDD505-2E9C-101B-9397-08002B2CF9AE}" pid="7" name="WppReportDashboardTitleText">
    <vt:lpwstr>Dashboard</vt:lpwstr>
  </property>
  <property fmtid="{D5CDD505-2E9C-101B-9397-08002B2CF9AE}" pid="8" name="WppReportShortPageNumberFormat">
    <vt:lpwstr>Page &lt;#&gt;</vt:lpwstr>
  </property>
  <property fmtid="{D5CDD505-2E9C-101B-9397-08002B2CF9AE}" pid="9" name="WppReportLongPageNumberFormat">
    <vt:lpwstr>Page &lt;#&gt; of &lt;PageCount&gt;</vt:lpwstr>
  </property>
  <property fmtid="{D5CDD505-2E9C-101B-9397-08002B2CF9AE}" pid="10" name="WppReportTocTitleText">
    <vt:lpwstr>Table of contents</vt:lpwstr>
  </property>
  <property fmtid="{D5CDD505-2E9C-101B-9397-08002B2CF9AE}" pid="11" name="WppReportIsTocUpdateRecommended">
    <vt:bool>true</vt:bool>
  </property>
  <property fmtid="{D5CDD505-2E9C-101B-9397-08002B2CF9AE}" pid="12" name="WppReportPropertiesLastWrittenToDocument">
    <vt:filetime>2022-07-25T18:22:13Z</vt:filetime>
  </property>
</Properties>
</file>