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16"/>
  </p:notesMasterIdLst>
  <p:sldIdLst>
    <p:sldId id="257" r:id="rId2"/>
    <p:sldId id="269" r:id="rId3"/>
    <p:sldId id="270" r:id="rId4"/>
    <p:sldId id="272" r:id="rId5"/>
    <p:sldId id="275" r:id="rId6"/>
    <p:sldId id="296" r:id="rId7"/>
    <p:sldId id="297" r:id="rId8"/>
    <p:sldId id="273" r:id="rId9"/>
    <p:sldId id="276" r:id="rId10"/>
    <p:sldId id="278" r:id="rId11"/>
    <p:sldId id="277" r:id="rId12"/>
    <p:sldId id="281" r:id="rId13"/>
    <p:sldId id="285" r:id="rId14"/>
    <p:sldId id="265" r:id="rId1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5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01" autoAdjust="0"/>
    <p:restoredTop sz="86257" autoAdjust="0"/>
  </p:normalViewPr>
  <p:slideViewPr>
    <p:cSldViewPr snapToGrid="0" showGuides="1">
      <p:cViewPr varScale="1">
        <p:scale>
          <a:sx n="59" d="100"/>
          <a:sy n="59" d="100"/>
        </p:scale>
        <p:origin x="1014" y="78"/>
      </p:cViewPr>
      <p:guideLst>
        <p:guide orient="horz" pos="2115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ACA030-5B17-4549-8D26-EB3BD82B72EA}" type="datetimeFigureOut">
              <a:rPr lang="en-GB" smtClean="0"/>
              <a:t>30/11/2020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21493F-FDF0-4FC9-957D-4260B5FA4F7F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99100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20000"/>
              </a:lnSpc>
            </a:pPr>
            <a:endParaRPr lang="en-GB" altLang="es-CL" smtClean="0">
              <a:cs typeface="Calibri" panose="020F0502020204030204" pitchFamily="34" charset="0"/>
            </a:endParaRPr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fld id="{506C80E8-3001-4436-A943-90A647C78969}" type="slidenum">
              <a:rPr lang="en-GB" altLang="es-CL" smtClean="0">
                <a:latin typeface="Calibri" panose="020F0502020204030204" pitchFamily="34" charset="0"/>
              </a:rPr>
              <a:pPr/>
              <a:t>8</a:t>
            </a:fld>
            <a:endParaRPr lang="en-GB" altLang="es-CL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51160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Imag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8000" y="2628509"/>
            <a:ext cx="3504000" cy="4229631"/>
          </a:xfrm>
          <a:prstGeom prst="rect">
            <a:avLst/>
          </a:prstGeom>
        </p:spPr>
      </p:pic>
      <p:pic>
        <p:nvPicPr>
          <p:cNvPr id="39" name="Imag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2000" y="6001200"/>
            <a:ext cx="2323200" cy="685680"/>
          </a:xfrm>
          <a:prstGeom prst="rect">
            <a:avLst/>
          </a:prstGeom>
        </p:spPr>
      </p:pic>
      <p:pic>
        <p:nvPicPr>
          <p:cNvPr id="36" name="Imag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509"/>
            <a:ext cx="3504000" cy="4229631"/>
          </a:xfrm>
          <a:prstGeom prst="rect">
            <a:avLst/>
          </a:prstGeom>
        </p:spPr>
      </p:pic>
      <p:sp>
        <p:nvSpPr>
          <p:cNvPr id="8" name="Title 7"/>
          <p:cNvSpPr>
            <a:spLocks noGrp="1"/>
          </p:cNvSpPr>
          <p:nvPr>
            <p:ph type="ctrTitle" hasCustomPrompt="1"/>
          </p:nvPr>
        </p:nvSpPr>
        <p:spPr>
          <a:xfrm>
            <a:off x="1824000" y="2480400"/>
            <a:ext cx="8400000" cy="1267200"/>
          </a:xfrm>
          <a:prstGeom prst="rect">
            <a:avLst/>
          </a:prstGeom>
        </p:spPr>
        <p:txBody>
          <a:bodyPr lIns="90000" rIns="90000" anchor="b">
            <a:spAutoFit/>
          </a:bodyPr>
          <a:lstStyle>
            <a:lvl1pPr>
              <a:lnSpc>
                <a:spcPts val="4500"/>
              </a:lnSpc>
              <a:defRPr sz="4500" cap="all" baseline="0">
                <a:solidFill>
                  <a:schemeClr val="bg1"/>
                </a:solidFill>
              </a:defRPr>
            </a:lvl1pPr>
          </a:lstStyle>
          <a:p>
            <a:r>
              <a:rPr kumimoji="0" lang="fr-FR" dirty="0" smtClean="0"/>
              <a:t>CLIQUEZ POUR MODIFIER LE TITRE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 hasCustomPrompt="1"/>
          </p:nvPr>
        </p:nvSpPr>
        <p:spPr>
          <a:xfrm>
            <a:off x="1824000" y="3805200"/>
            <a:ext cx="8400000" cy="352800"/>
          </a:xfrm>
        </p:spPr>
        <p:txBody>
          <a:bodyPr lIns="90000" rIns="90000">
            <a:spAutoFit/>
          </a:bodyPr>
          <a:lstStyle>
            <a:lvl1pPr marL="0" indent="0" algn="l">
              <a:lnSpc>
                <a:spcPts val="2000"/>
              </a:lnSpc>
              <a:spcBef>
                <a:spcPts val="0"/>
              </a:spcBef>
              <a:buNone/>
              <a:defRPr sz="1800" baseline="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dirty="0" smtClean="0"/>
              <a:t>Cliquez pour modifier les sous-titres</a:t>
            </a:r>
            <a:endParaRPr kumimoji="0" lang="en-US" dirty="0"/>
          </a:p>
        </p:txBody>
      </p:sp>
      <p:pic>
        <p:nvPicPr>
          <p:cNvPr id="37" name="Image 11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81601" y="432000"/>
            <a:ext cx="923076" cy="1440000"/>
          </a:xfrm>
          <a:prstGeom prst="rect">
            <a:avLst/>
          </a:prstGeom>
        </p:spPr>
      </p:pic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537600" y="6411600"/>
            <a:ext cx="12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C2B838E5-0C59-4A8F-9EA3-341B8F479459}" type="datetimeFigureOut">
              <a:rPr lang="en-GB" smtClean="0"/>
              <a:t>30/11/2020</a:t>
            </a:fld>
            <a:endParaRPr lang="en-GB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24000" y="6411600"/>
            <a:ext cx="624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chemeClr val="bg1"/>
                </a:solidFill>
                <a:latin typeface="Arial"/>
              </a:defRPr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8894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eaLnBrk="1" latinLnBrk="0" hangingPunct="1">
              <a:defRPr/>
            </a:lvl1pPr>
            <a:lvl2pPr eaLnBrk="1" latinLnBrk="0" hangingPunct="1">
              <a:defRPr/>
            </a:lvl2pPr>
            <a:lvl3pPr eaLnBrk="1" latinLnBrk="0" hangingPunct="1">
              <a:defRPr/>
            </a:lvl3pPr>
            <a:lvl4pPr eaLnBrk="1" latinLnBrk="0" hangingPunct="1">
              <a:defRPr/>
            </a:lvl4pPr>
            <a:lvl5pPr eaLnBrk="1" latinLnBrk="0" hangingPunct="1">
              <a:defRPr/>
            </a:lvl5pPr>
          </a:lstStyle>
          <a:p>
            <a:pPr lvl="0" eaLnBrk="1" latinLnBrk="0" hangingPunct="1"/>
            <a:r>
              <a:rPr lang="fr-FR" dirty="0" smtClean="0"/>
              <a:t>Cliquez pour modifier les styles du texte du masque</a:t>
            </a:r>
            <a:endParaRPr lang="en-US" dirty="0" smtClean="0"/>
          </a:p>
          <a:p>
            <a:pPr lvl="1" eaLnBrk="1" latinLnBrk="0" hangingPunct="1"/>
            <a:r>
              <a:rPr lang="en-US" dirty="0" err="1" smtClean="0"/>
              <a:t>Deuxième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2" eaLnBrk="1" latinLnBrk="0" hangingPunct="1"/>
            <a:r>
              <a:rPr lang="en-US" dirty="0" err="1" smtClean="0"/>
              <a:t>Troisième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3" eaLnBrk="1" latinLnBrk="0" hangingPunct="1"/>
            <a:r>
              <a:rPr lang="en-US" dirty="0" err="1" smtClean="0"/>
              <a:t>Quatrième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4" eaLnBrk="1" latinLnBrk="0" hangingPunct="1"/>
            <a:r>
              <a:rPr lang="en-US" dirty="0" err="1" smtClean="0"/>
              <a:t>Cinquième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kumimoji="0"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537600" y="6411600"/>
            <a:ext cx="12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rgbClr val="727272"/>
                </a:solidFill>
                <a:latin typeface="Arial"/>
              </a:defRPr>
            </a:lvl1pPr>
          </a:lstStyle>
          <a:p>
            <a:fld id="{2269298C-4E05-4AFC-8776-C952C79833E5}" type="datetimeFigureOut">
              <a:rPr lang="en-GB" smtClean="0"/>
              <a:t>30/11/2020</a:t>
            </a:fld>
            <a:endParaRPr lang="en-GB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24000" y="6411600"/>
            <a:ext cx="624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rgbClr val="727272"/>
                </a:solidFill>
                <a:latin typeface="Arial"/>
              </a:defRPr>
            </a:lvl1pPr>
          </a:lstStyle>
          <a:p>
            <a:endParaRPr lang="en-GB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520000" y="6411600"/>
            <a:ext cx="456000" cy="244800"/>
          </a:xfrm>
          <a:prstGeom prst="rect">
            <a:avLst/>
          </a:prstGeom>
        </p:spPr>
        <p:txBody>
          <a:bodyPr vert="horz" wrap="none" lIns="91440" tIns="45720" rIns="91440" bIns="45720" rtlCol="0" anchor="t" anchorCtr="0"/>
          <a:lstStyle>
            <a:lvl1pPr algn="r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294BABF0-D685-4624-93B7-8BA77DC3ECD3}" type="slidenum">
              <a:rPr lang="en-GB" smtClean="0"/>
              <a:t>‹Nº›</a:t>
            </a:fld>
            <a:endParaRPr lang="en-GB"/>
          </a:p>
        </p:txBody>
      </p:sp>
      <p:sp>
        <p:nvSpPr>
          <p:cNvPr id="11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440000" y="237600"/>
            <a:ext cx="9888000" cy="1022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dirty="0" smtClean="0"/>
              <a:t>Cliquez pour modifier le titre</a:t>
            </a:r>
            <a:br>
              <a:rPr lang="fr-FR" dirty="0" smtClean="0"/>
            </a:br>
            <a:r>
              <a:rPr lang="fr-FR" dirty="0" smtClean="0"/>
              <a:t>Le titre peut-être étendu sur deux lignes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2044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En-tête de section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924801" y="5328000"/>
            <a:ext cx="1267209" cy="1530000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72800" y="468000"/>
            <a:ext cx="923077" cy="1440000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1680000" y="2928144"/>
            <a:ext cx="8832000" cy="1041311"/>
          </a:xfrm>
        </p:spPr>
        <p:txBody>
          <a:bodyPr anchor="ctr" anchorCtr="0">
            <a:spAutoFit/>
          </a:bodyPr>
          <a:lstStyle>
            <a:lvl1pPr algn="ctr">
              <a:lnSpc>
                <a:spcPts val="3700"/>
              </a:lnSpc>
              <a:defRPr sz="3700" b="0" i="0" cap="all" baseline="0">
                <a:solidFill>
                  <a:schemeClr val="bg1"/>
                </a:solidFill>
              </a:defRPr>
            </a:lvl1pPr>
          </a:lstStyle>
          <a:p>
            <a:r>
              <a:rPr lang="fr-FR" dirty="0" smtClean="0"/>
              <a:t>Cliquez pour modifier</a:t>
            </a:r>
            <a:br>
              <a:rPr lang="fr-FR" dirty="0" smtClean="0"/>
            </a:br>
            <a:r>
              <a:rPr lang="fr-FR" dirty="0" smtClean="0"/>
              <a:t>le titre de l'en-tête de section</a:t>
            </a:r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537600" y="6411600"/>
            <a:ext cx="12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C2B838E5-0C59-4A8F-9EA3-341B8F479459}" type="datetimeFigureOut">
              <a:rPr lang="en-GB" smtClean="0"/>
              <a:t>30/11/2020</a:t>
            </a:fld>
            <a:endParaRPr lang="en-GB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24000" y="6411600"/>
            <a:ext cx="624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chemeClr val="bg1"/>
                </a:solidFill>
                <a:latin typeface="Arial"/>
              </a:defRPr>
            </a:lvl1pPr>
          </a:lstStyle>
          <a:p>
            <a:endParaRPr lang="en-GB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520000" y="6411600"/>
            <a:ext cx="456000" cy="244800"/>
          </a:xfrm>
          <a:prstGeom prst="rect">
            <a:avLst/>
          </a:prstGeom>
        </p:spPr>
        <p:txBody>
          <a:bodyPr vert="horz" wrap="none" lIns="91440" tIns="45720" rIns="91440" bIns="45720" rtlCol="0" anchor="t" anchorCtr="0"/>
          <a:lstStyle>
            <a:lvl1pPr algn="r">
              <a:defRPr sz="1000" baseline="0">
                <a:solidFill>
                  <a:schemeClr val="tx2"/>
                </a:solidFill>
                <a:latin typeface="Arial"/>
              </a:defRPr>
            </a:lvl1pPr>
          </a:lstStyle>
          <a:p>
            <a:fld id="{9FF1B81C-D8C1-49D5-9598-9E0D6A81A7A2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3457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838E5-0C59-4A8F-9EA3-341B8F479459}" type="datetimeFigureOut">
              <a:rPr lang="en-GB" smtClean="0"/>
              <a:t>30/11/2020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1B81C-D8C1-49D5-9598-9E0D6A81A7A2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2986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69298C-4E05-4AFC-8776-C952C79833E5}" type="datetimeFigureOut">
              <a:rPr lang="en-GB"/>
              <a:pPr>
                <a:defRPr/>
              </a:pPr>
              <a:t>30/11/2020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F79A0A-DA8E-4FE8-8961-E9D39BA83D65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0137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Image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4801" y="5328185"/>
            <a:ext cx="1267209" cy="1529631"/>
          </a:xfrm>
          <a:prstGeom prst="rect">
            <a:avLst/>
          </a:prstGeom>
        </p:spPr>
      </p:pic>
      <p:sp>
        <p:nvSpPr>
          <p:cNvPr id="21" name="Rectangle 20"/>
          <p:cNvSpPr/>
          <p:nvPr/>
        </p:nvSpPr>
        <p:spPr bwMode="auto">
          <a:xfrm>
            <a:off x="672000" y="1306800"/>
            <a:ext cx="10872000" cy="0"/>
          </a:xfrm>
          <a:prstGeom prst="rect">
            <a:avLst/>
          </a:prstGeom>
          <a:noFill/>
          <a:ln w="6350" cap="flat" cmpd="sng" algn="ctr">
            <a:solidFill>
              <a:srgbClr val="727272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 65 Medium" pitchFamily="34" charset="0"/>
            </a:endParaRPr>
          </a:p>
        </p:txBody>
      </p:sp>
      <p:pic>
        <p:nvPicPr>
          <p:cNvPr id="24" name="Image 7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67201" y="288000"/>
            <a:ext cx="611537" cy="954000"/>
          </a:xfrm>
          <a:prstGeom prst="rect">
            <a:avLst/>
          </a:prstGeom>
        </p:spPr>
      </p:pic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24000" y="1602000"/>
            <a:ext cx="10958400" cy="4525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dirty="0" smtClean="0"/>
              <a:t>Cliquez pour modifier les styles du texte du masque</a:t>
            </a:r>
            <a:endParaRPr kumimoji="0" lang="en-US" dirty="0" smtClean="0"/>
          </a:p>
          <a:p>
            <a:pPr lvl="1" eaLnBrk="1" latinLnBrk="0" hangingPunct="1"/>
            <a:r>
              <a:rPr kumimoji="0" lang="en-US" dirty="0" err="1" smtClean="0"/>
              <a:t>Deuxième</a:t>
            </a:r>
            <a:r>
              <a:rPr kumimoji="0" lang="en-US" dirty="0" smtClean="0"/>
              <a:t> </a:t>
            </a:r>
            <a:r>
              <a:rPr kumimoji="0" lang="en-US" dirty="0" err="1" smtClean="0"/>
              <a:t>niveau</a:t>
            </a:r>
            <a:endParaRPr kumimoji="0" lang="en-US" dirty="0" smtClean="0"/>
          </a:p>
          <a:p>
            <a:pPr lvl="2" eaLnBrk="1" latinLnBrk="0" hangingPunct="1"/>
            <a:r>
              <a:rPr kumimoji="0" lang="en-US" dirty="0" err="1" smtClean="0"/>
              <a:t>Troisième</a:t>
            </a:r>
            <a:r>
              <a:rPr kumimoji="0" lang="en-US" dirty="0" smtClean="0"/>
              <a:t> </a:t>
            </a:r>
            <a:r>
              <a:rPr kumimoji="0" lang="en-US" dirty="0" err="1" smtClean="0"/>
              <a:t>niveau</a:t>
            </a:r>
            <a:endParaRPr kumimoji="0" lang="en-US" dirty="0" smtClean="0"/>
          </a:p>
          <a:p>
            <a:pPr lvl="3" eaLnBrk="1" latinLnBrk="0" hangingPunct="1"/>
            <a:r>
              <a:rPr kumimoji="0" lang="en-US" dirty="0" err="1" smtClean="0"/>
              <a:t>Quatrième</a:t>
            </a:r>
            <a:r>
              <a:rPr kumimoji="0" lang="en-US" dirty="0" smtClean="0"/>
              <a:t> </a:t>
            </a:r>
            <a:r>
              <a:rPr kumimoji="0" lang="en-US" dirty="0" err="1" smtClean="0"/>
              <a:t>niveau</a:t>
            </a:r>
            <a:endParaRPr kumimoji="0" lang="en-US" dirty="0" smtClean="0"/>
          </a:p>
          <a:p>
            <a:pPr lvl="4" eaLnBrk="1" latinLnBrk="0" hangingPunct="1"/>
            <a:r>
              <a:rPr kumimoji="0" lang="en-US" dirty="0" err="1" smtClean="0"/>
              <a:t>Cinquième</a:t>
            </a:r>
            <a:r>
              <a:rPr kumimoji="0" lang="en-US" dirty="0" smtClean="0"/>
              <a:t> </a:t>
            </a:r>
            <a:r>
              <a:rPr kumimoji="0" lang="en-US" dirty="0" err="1" smtClean="0"/>
              <a:t>niveau</a:t>
            </a:r>
            <a:endParaRPr kumimoji="0" lang="en-US" dirty="0"/>
          </a:p>
        </p:txBody>
      </p:sp>
      <p:sp>
        <p:nvSpPr>
          <p:cNvPr id="25" name="Title Placeholder 1"/>
          <p:cNvSpPr>
            <a:spLocks noGrp="1"/>
          </p:cNvSpPr>
          <p:nvPr>
            <p:ph type="title"/>
          </p:nvPr>
        </p:nvSpPr>
        <p:spPr>
          <a:xfrm>
            <a:off x="1440000" y="237600"/>
            <a:ext cx="9888000" cy="1022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dirty="0" smtClean="0"/>
              <a:t>Cliquez pour modifier le titre</a:t>
            </a:r>
            <a:br>
              <a:rPr lang="fr-FR" dirty="0" smtClean="0"/>
            </a:br>
            <a:r>
              <a:rPr lang="fr-FR" dirty="0" smtClean="0"/>
              <a:t>Le titre peut-être étendu sur deux lignes</a:t>
            </a:r>
            <a:endParaRPr lang="en-US" dirty="0"/>
          </a:p>
        </p:txBody>
      </p:sp>
      <p:sp>
        <p:nvSpPr>
          <p:cNvPr id="26" name="Date Placeholder 3"/>
          <p:cNvSpPr>
            <a:spLocks noGrp="1"/>
          </p:cNvSpPr>
          <p:nvPr>
            <p:ph type="dt" sz="half" idx="2"/>
          </p:nvPr>
        </p:nvSpPr>
        <p:spPr>
          <a:xfrm>
            <a:off x="537600" y="6411600"/>
            <a:ext cx="12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rgbClr val="727272"/>
                </a:solidFill>
                <a:latin typeface="Arial"/>
              </a:defRPr>
            </a:lvl1pPr>
          </a:lstStyle>
          <a:p>
            <a:fld id="{C2B838E5-0C59-4A8F-9EA3-341B8F479459}" type="datetimeFigureOut">
              <a:rPr lang="en-GB" smtClean="0"/>
              <a:t>30/11/2020</a:t>
            </a:fld>
            <a:endParaRPr lang="en-GB"/>
          </a:p>
        </p:txBody>
      </p:sp>
      <p:sp>
        <p:nvSpPr>
          <p:cNvPr id="2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24000" y="6411600"/>
            <a:ext cx="624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rgbClr val="727272"/>
                </a:solidFill>
                <a:latin typeface="Arial"/>
              </a:defRPr>
            </a:lvl1pPr>
          </a:lstStyle>
          <a:p>
            <a:endParaRPr lang="en-GB"/>
          </a:p>
        </p:txBody>
      </p:sp>
      <p:sp>
        <p:nvSpPr>
          <p:cNvPr id="4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520000" y="6411600"/>
            <a:ext cx="456000" cy="244800"/>
          </a:xfrm>
          <a:prstGeom prst="rect">
            <a:avLst/>
          </a:prstGeom>
        </p:spPr>
        <p:txBody>
          <a:bodyPr vert="horz" wrap="none" lIns="91440" tIns="45720" rIns="91440" bIns="45720" rtlCol="0" anchor="t" anchorCtr="0"/>
          <a:lstStyle>
            <a:lvl1pPr algn="r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9FF1B81C-D8C1-49D5-9598-9E0D6A81A7A2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9716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000" indent="-342000" algn="l" rtl="0" eaLnBrk="1" latinLnBrk="0" hangingPunct="1">
        <a:spcBef>
          <a:spcPts val="768"/>
        </a:spcBef>
        <a:buClr>
          <a:schemeClr val="tx1"/>
        </a:buClr>
        <a:buFont typeface="Arial" pitchFamily="34" charset="0"/>
        <a:buChar char="•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600" indent="-284400" algn="l" rtl="0" eaLnBrk="1" latinLnBrk="0" hangingPunct="1">
        <a:spcBef>
          <a:spcPts val="672"/>
        </a:spcBef>
        <a:buClr>
          <a:schemeClr val="tx1"/>
        </a:buClr>
        <a:buFont typeface="Arial" pitchFamily="34" charset="0"/>
        <a:buChar char="–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4800" indent="-230400" algn="l" rtl="0" eaLnBrk="1" latinLnBrk="0" hangingPunct="1">
        <a:spcBef>
          <a:spcPts val="576"/>
        </a:spcBef>
        <a:buClr>
          <a:schemeClr val="tx1"/>
        </a:buClr>
        <a:buFont typeface="Arial" pitchFamily="34" charset="0"/>
        <a:buChar char="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2000" indent="-230400" algn="l" rtl="0" eaLnBrk="1" latinLnBrk="0" hangingPunct="1">
        <a:spcBef>
          <a:spcPts val="480"/>
        </a:spcBef>
        <a:buClr>
          <a:schemeClr val="tx1"/>
        </a:buClr>
        <a:buFont typeface="Arial" pitchFamily="34" charset="0"/>
        <a:buChar char="–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9200" indent="-230400" algn="l" rtl="0" eaLnBrk="1" latinLnBrk="0" hangingPunct="1">
        <a:spcBef>
          <a:spcPts val="480"/>
        </a:spcBef>
        <a:buClr>
          <a:schemeClr val="tx1"/>
        </a:buClr>
        <a:buFont typeface="Arial" pitchFamily="34" charset="0"/>
        <a:buChar char="»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996034"/>
            <a:ext cx="9344064" cy="4216539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3600" b="1" dirty="0"/>
              <a:t/>
            </a:r>
            <a:br>
              <a:rPr lang="en-US" sz="3600" b="1" dirty="0"/>
            </a:br>
            <a:r>
              <a:rPr lang="es-CL" sz="2400" b="1" dirty="0" smtClean="0"/>
              <a:t/>
            </a:r>
            <a:br>
              <a:rPr lang="es-CL" sz="2400" b="1" dirty="0" smtClean="0"/>
            </a:br>
            <a:r>
              <a:rPr lang="es-CL" sz="2400" b="1" dirty="0" smtClean="0"/>
              <a:t/>
            </a:r>
            <a:br>
              <a:rPr lang="es-CL" sz="2400" b="1" dirty="0" smtClean="0"/>
            </a:br>
            <a:r>
              <a:rPr lang="en-US" sz="2400" dirty="0" err="1" smtClean="0">
                <a:latin typeface="Calibri" panose="020F0502020204030204" pitchFamily="34" charset="0"/>
                <a:ea typeface="Calibri" panose="020F0502020204030204" pitchFamily="34" charset="0"/>
              </a:rPr>
              <a:t>Fundación</a:t>
            </a: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</a:rPr>
              <a:t>Chilena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</a:rPr>
              <a:t> del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</a:rPr>
              <a:t>Pacífico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</a:rPr>
              <a:t> and Inter-American Dialogue </a:t>
            </a: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</a:rPr>
              <a:t/>
            </a:r>
            <a:b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</a:rPr>
              <a:t/>
            </a:r>
            <a:br>
              <a:rPr lang="en-US" sz="2400" dirty="0"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</a:rPr>
              <a:t>¿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</a:rPr>
              <a:t>Qué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</a:rPr>
              <a:t>papel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</a:rPr>
              <a:t>puede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</a:rPr>
              <a:t>tener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</a:rPr>
              <a:t>Japón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</a:rPr>
              <a:t> en la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</a:rPr>
              <a:t>recuperación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</a:rPr>
              <a:t> post-Covid-19 de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</a:rPr>
              <a:t>América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</a:rPr>
              <a:t> Latina?</a:t>
            </a:r>
            <a:r>
              <a:rPr lang="es-ES_tradnl" sz="2400" dirty="0">
                <a:latin typeface="Calibri" panose="020F0502020204030204" pitchFamily="34" charset="0"/>
                <a:ea typeface="Calibri" panose="020F0502020204030204" pitchFamily="34" charset="0"/>
              </a:rPr>
              <a:t/>
            </a:r>
            <a:br>
              <a:rPr lang="es-ES_tradnl" sz="2400" dirty="0"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es-ES_tradnl" sz="2400" b="1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br>
              <a:rPr lang="es-ES_tradnl" sz="2400" b="1" dirty="0" smtClean="0"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s-CL" sz="1600" b="1" dirty="0" smtClean="0"/>
              <a:t> 1 de DICIEMBRE de 2020</a:t>
            </a:r>
            <a:endParaRPr lang="es-CL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57494" y="5431970"/>
            <a:ext cx="7647259" cy="576943"/>
          </a:xfrm>
        </p:spPr>
        <p:txBody>
          <a:bodyPr>
            <a:normAutofit/>
          </a:bodyPr>
          <a:lstStyle/>
          <a:p>
            <a:r>
              <a:rPr lang="en-GB" dirty="0" smtClean="0"/>
              <a:t>Ana Novik, </a:t>
            </a:r>
            <a:r>
              <a:rPr lang="en-GB" dirty="0" err="1" smtClean="0"/>
              <a:t>Jefa</a:t>
            </a:r>
            <a:r>
              <a:rPr lang="en-GB" dirty="0" smtClean="0"/>
              <a:t> Division de </a:t>
            </a:r>
            <a:r>
              <a:rPr lang="en-GB" dirty="0" err="1" smtClean="0"/>
              <a:t>Inversiones</a:t>
            </a:r>
            <a:r>
              <a:rPr lang="en-GB" dirty="0" smtClean="0"/>
              <a:t>, OCDE </a:t>
            </a:r>
          </a:p>
        </p:txBody>
      </p:sp>
    </p:spTree>
    <p:extLst>
      <p:ext uri="{BB962C8B-B14F-4D97-AF65-F5344CB8AC3E}">
        <p14:creationId xmlns:p14="http://schemas.microsoft.com/office/powerpoint/2010/main" val="88011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Respuestas</a:t>
            </a:r>
            <a:r>
              <a:rPr lang="en-US" b="1" dirty="0" smtClean="0"/>
              <a:t> de </a:t>
            </a:r>
            <a:r>
              <a:rPr lang="en-US" b="1" dirty="0" err="1" smtClean="0"/>
              <a:t>Políticas</a:t>
            </a:r>
            <a:r>
              <a:rPr lang="en-US" b="1" dirty="0" smtClean="0"/>
              <a:t> de </a:t>
            </a:r>
            <a:r>
              <a:rPr lang="en-US" b="1" dirty="0" err="1" smtClean="0"/>
              <a:t>Inversiones</a:t>
            </a:r>
            <a:r>
              <a:rPr lang="en-US" b="1" dirty="0" smtClean="0"/>
              <a:t> a la crisis de COVID-19</a:t>
            </a:r>
            <a:endParaRPr lang="es-CL" b="1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6746" y="1346264"/>
            <a:ext cx="11226255" cy="4867200"/>
          </a:xfrm>
        </p:spPr>
        <p:txBody>
          <a:bodyPr>
            <a:normAutofit fontScale="92500" lnSpcReduction="10000"/>
          </a:bodyPr>
          <a:lstStyle/>
          <a:p>
            <a:r>
              <a:rPr lang="es-CL" sz="2800" dirty="0" smtClean="0">
                <a:latin typeface="+mj-lt"/>
              </a:rPr>
              <a:t>Esfuerzos </a:t>
            </a:r>
            <a:r>
              <a:rPr lang="es-CL" sz="2800" dirty="0">
                <a:latin typeface="+mj-lt"/>
              </a:rPr>
              <a:t>en la retención y expansión de los inversionistas existentes</a:t>
            </a:r>
            <a:endParaRPr lang="en-GB" sz="2800" dirty="0">
              <a:latin typeface="+mj-lt"/>
            </a:endParaRPr>
          </a:p>
          <a:p>
            <a:r>
              <a:rPr lang="es-CL" sz="2800" dirty="0">
                <a:latin typeface="+mj-lt"/>
              </a:rPr>
              <a:t>Reformas del clima de inversión, apoyados por políticas de promoción de inversión extranjera (API) </a:t>
            </a:r>
            <a:endParaRPr lang="es-CL" sz="2800" dirty="0" smtClean="0">
              <a:latin typeface="+mj-lt"/>
            </a:endParaRPr>
          </a:p>
          <a:p>
            <a:pPr marL="0" indent="0">
              <a:buNone/>
            </a:pPr>
            <a:r>
              <a:rPr lang="es-CL" sz="2800" dirty="0" smtClean="0">
                <a:latin typeface="+mj-lt"/>
              </a:rPr>
              <a:t>	=&gt;en </a:t>
            </a:r>
            <a:r>
              <a:rPr lang="es-CL" sz="2800" dirty="0">
                <a:latin typeface="+mj-lt"/>
              </a:rPr>
              <a:t>un contexto de incertidumbre y posibles tendencias </a:t>
            </a:r>
            <a:r>
              <a:rPr lang="es-CL" sz="2800" dirty="0" smtClean="0">
                <a:latin typeface="+mj-lt"/>
              </a:rPr>
              <a:t>	proteccionistas</a:t>
            </a:r>
            <a:r>
              <a:rPr lang="es-CL" sz="2800" dirty="0">
                <a:latin typeface="+mj-lt"/>
              </a:rPr>
              <a:t>, la transparencia es </a:t>
            </a:r>
            <a:r>
              <a:rPr lang="es-CL" sz="2800" dirty="0" smtClean="0">
                <a:latin typeface="+mj-lt"/>
              </a:rPr>
              <a:t>clave</a:t>
            </a:r>
            <a:endParaRPr lang="en-GB" sz="2800" dirty="0">
              <a:latin typeface="+mj-lt"/>
            </a:endParaRPr>
          </a:p>
          <a:p>
            <a:r>
              <a:rPr lang="es-CL" sz="2800" dirty="0">
                <a:latin typeface="+mj-lt"/>
              </a:rPr>
              <a:t>La respuesta a COVID-19 ha acelerado drásticamente la tendencia hacia una mayor digitalización en todas las áreas, incluidas las de facilitación de inversiones</a:t>
            </a:r>
            <a:endParaRPr lang="en-GB" sz="2800" dirty="0">
              <a:latin typeface="+mj-lt"/>
            </a:endParaRPr>
          </a:p>
          <a:p>
            <a:pPr marL="0" indent="0">
              <a:buNone/>
            </a:pPr>
            <a:r>
              <a:rPr lang="es-CL" sz="2800" dirty="0" smtClean="0">
                <a:latin typeface="+mj-lt"/>
              </a:rPr>
              <a:t>	=&gt; </a:t>
            </a:r>
            <a:r>
              <a:rPr lang="es-CL" sz="2800" dirty="0">
                <a:latin typeface="+mj-lt"/>
              </a:rPr>
              <a:t>aumento de transparencia</a:t>
            </a:r>
            <a:endParaRPr lang="en-GB" sz="2800" dirty="0">
              <a:latin typeface="+mj-lt"/>
            </a:endParaRPr>
          </a:p>
          <a:p>
            <a:pPr marL="0" indent="0">
              <a:buNone/>
            </a:pPr>
            <a:r>
              <a:rPr lang="es-CL" sz="2800" dirty="0" smtClean="0">
                <a:latin typeface="+mj-lt"/>
              </a:rPr>
              <a:t>	=&gt; </a:t>
            </a:r>
            <a:r>
              <a:rPr lang="es-CL" sz="2800" dirty="0">
                <a:latin typeface="+mj-lt"/>
              </a:rPr>
              <a:t>simplificación en licencias y procedimientos</a:t>
            </a:r>
            <a:endParaRPr lang="en-GB" sz="2800" dirty="0">
              <a:latin typeface="+mj-lt"/>
            </a:endParaRPr>
          </a:p>
          <a:p>
            <a:pPr marL="0" indent="0">
              <a:buNone/>
            </a:pPr>
            <a:r>
              <a:rPr lang="es-CL" sz="2800" dirty="0" smtClean="0">
                <a:latin typeface="+mj-lt"/>
              </a:rPr>
              <a:t>	=&gt; </a:t>
            </a:r>
            <a:r>
              <a:rPr lang="es-CL" sz="2800" dirty="0">
                <a:latin typeface="+mj-lt"/>
              </a:rPr>
              <a:t>automatización de los procedimientos </a:t>
            </a:r>
            <a:endParaRPr lang="en-GB" sz="2800" dirty="0">
              <a:latin typeface="+mj-lt"/>
            </a:endParaRPr>
          </a:p>
          <a:p>
            <a:endParaRPr lang="en-GB" sz="20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0563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Respuestas</a:t>
            </a:r>
            <a:r>
              <a:rPr lang="en-US" b="1" dirty="0"/>
              <a:t> de </a:t>
            </a:r>
            <a:r>
              <a:rPr lang="en-US" b="1" dirty="0" err="1"/>
              <a:t>Políticas</a:t>
            </a:r>
            <a:r>
              <a:rPr lang="en-US" b="1" dirty="0"/>
              <a:t> de </a:t>
            </a:r>
            <a:r>
              <a:rPr lang="en-US" b="1" dirty="0" err="1"/>
              <a:t>Inversiones</a:t>
            </a:r>
            <a:r>
              <a:rPr lang="en-US" b="1" dirty="0"/>
              <a:t> a la crisis de COVID-19</a:t>
            </a:r>
            <a:endParaRPr lang="es-CL" b="1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78146" y="1437796"/>
            <a:ext cx="11548514" cy="49824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CL" sz="2000" dirty="0" smtClean="0">
                <a:latin typeface="+mj-lt"/>
              </a:rPr>
              <a:t>La </a:t>
            </a:r>
            <a:r>
              <a:rPr lang="es-CL" sz="2000" dirty="0">
                <a:latin typeface="+mj-lt"/>
              </a:rPr>
              <a:t>mayoría de las medidas “restrictivas” están asociadas a </a:t>
            </a:r>
            <a:r>
              <a:rPr lang="es-CL" sz="2000" b="1" dirty="0">
                <a:latin typeface="+mj-lt"/>
              </a:rPr>
              <a:t>reforma de las políticas de inversión destinadas a salvaguardar los intereses de seguridad nacional </a:t>
            </a:r>
            <a:r>
              <a:rPr lang="es-CL" sz="2000" dirty="0">
                <a:latin typeface="+mj-lt"/>
              </a:rPr>
              <a:t>(podrían tener repercusiones en los flujos de IED</a:t>
            </a:r>
            <a:r>
              <a:rPr lang="es-CL" sz="2000" dirty="0" smtClean="0">
                <a:latin typeface="+mj-lt"/>
              </a:rPr>
              <a:t>)</a:t>
            </a:r>
          </a:p>
          <a:p>
            <a:pPr marL="0" indent="0">
              <a:buNone/>
            </a:pPr>
            <a:endParaRPr lang="es-CL" sz="2000" dirty="0">
              <a:latin typeface="+mj-lt"/>
            </a:endParaRPr>
          </a:p>
          <a:p>
            <a:pPr marL="0" indent="0">
              <a:buNone/>
            </a:pPr>
            <a:endParaRPr lang="en-GB" sz="2000" dirty="0">
              <a:latin typeface="+mj-lt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257" y="2743200"/>
            <a:ext cx="8926286" cy="3763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7987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461771" y="215828"/>
            <a:ext cx="9888000" cy="1022400"/>
          </a:xfrm>
        </p:spPr>
        <p:txBody>
          <a:bodyPr/>
          <a:lstStyle/>
          <a:p>
            <a:r>
              <a:rPr lang="en-US" b="1" dirty="0" err="1" smtClean="0"/>
              <a:t>Respuestas</a:t>
            </a:r>
            <a:r>
              <a:rPr lang="en-US" b="1" dirty="0" smtClean="0"/>
              <a:t> de </a:t>
            </a:r>
            <a:r>
              <a:rPr lang="en-US" b="1" dirty="0" err="1" smtClean="0"/>
              <a:t>Políticas</a:t>
            </a:r>
            <a:r>
              <a:rPr lang="en-US" b="1" dirty="0" smtClean="0"/>
              <a:t> de </a:t>
            </a:r>
            <a:r>
              <a:rPr lang="en-US" b="1" dirty="0" err="1" smtClean="0"/>
              <a:t>Inversiones</a:t>
            </a:r>
            <a:r>
              <a:rPr lang="en-US" b="1" dirty="0" smtClean="0"/>
              <a:t> a la crisis de COVID-19</a:t>
            </a:r>
            <a:endParaRPr lang="es-CL" b="1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78146" y="1437796"/>
            <a:ext cx="11548514" cy="49824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CL" sz="2000" dirty="0" smtClean="0">
                <a:latin typeface="+mj-lt"/>
              </a:rPr>
              <a:t>COVID-19 </a:t>
            </a:r>
            <a:r>
              <a:rPr lang="es-CL" sz="2000" dirty="0">
                <a:latin typeface="+mj-lt"/>
              </a:rPr>
              <a:t>muestra una </a:t>
            </a:r>
            <a:r>
              <a:rPr lang="es-CL" sz="2000" b="1" dirty="0">
                <a:latin typeface="+mj-lt"/>
              </a:rPr>
              <a:t>dinámica históricamente sin precedentes en los sectores de salud </a:t>
            </a:r>
            <a:endParaRPr lang="en-GB" sz="2000" b="1" dirty="0">
              <a:latin typeface="+mj-lt"/>
            </a:endParaRPr>
          </a:p>
          <a:p>
            <a:pPr marL="0" indent="0">
              <a:buNone/>
            </a:pPr>
            <a:endParaRPr lang="es-CL" sz="1400" dirty="0" smtClean="0">
              <a:latin typeface="+mj-lt"/>
            </a:endParaRPr>
          </a:p>
          <a:p>
            <a:pPr marL="0" indent="0" algn="ctr">
              <a:buNone/>
            </a:pPr>
            <a:r>
              <a:rPr lang="es-CL" sz="1400" dirty="0" smtClean="0">
                <a:latin typeface="+mj-lt"/>
              </a:rPr>
              <a:t>(Sectores </a:t>
            </a:r>
            <a:r>
              <a:rPr lang="es-CL" sz="1400" dirty="0">
                <a:latin typeface="+mj-lt"/>
              </a:rPr>
              <a:t>cubiertos por mecanismos de revisión de IED (países que abarcan sectores específicos) Todos los países con cualquier mecanismo en un año determinado - 100</a:t>
            </a:r>
            <a:r>
              <a:rPr lang="es-CL" sz="1400" dirty="0" smtClean="0">
                <a:latin typeface="+mj-lt"/>
              </a:rPr>
              <a:t>%)</a:t>
            </a:r>
            <a:endParaRPr lang="en-GB" sz="1400" dirty="0">
              <a:latin typeface="+mj-lt"/>
            </a:endParaRPr>
          </a:p>
          <a:p>
            <a:pPr marL="0" indent="0">
              <a:buNone/>
            </a:pPr>
            <a:endParaRPr lang="es-CL" sz="2000" dirty="0">
              <a:latin typeface="+mj-lt"/>
            </a:endParaRPr>
          </a:p>
          <a:p>
            <a:pPr marL="0" indent="0">
              <a:buNone/>
            </a:pPr>
            <a:endParaRPr lang="en-GB" sz="2000" dirty="0">
              <a:latin typeface="+mj-lt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458" y="2623456"/>
            <a:ext cx="9445544" cy="3796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3035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 err="1" smtClean="0"/>
              <a:t>Una</a:t>
            </a:r>
            <a:r>
              <a:rPr lang="en-US" b="1" dirty="0" smtClean="0"/>
              <a:t> agenda de </a:t>
            </a:r>
            <a:r>
              <a:rPr lang="en-US" b="1" dirty="0" err="1" smtClean="0"/>
              <a:t>Inversiones</a:t>
            </a:r>
            <a:r>
              <a:rPr lang="en-US" b="1" dirty="0" smtClean="0"/>
              <a:t> </a:t>
            </a:r>
            <a:r>
              <a:rPr lang="en-US" b="1" dirty="0" err="1" smtClean="0"/>
              <a:t>responsables</a:t>
            </a:r>
            <a:r>
              <a:rPr lang="en-US" b="1" dirty="0" smtClean="0"/>
              <a:t> y </a:t>
            </a:r>
            <a:r>
              <a:rPr lang="en-US" b="1" dirty="0" err="1" smtClean="0"/>
              <a:t>sustentables</a:t>
            </a:r>
            <a:r>
              <a:rPr lang="en-US" b="1" dirty="0" smtClean="0"/>
              <a:t> </a:t>
            </a:r>
            <a:r>
              <a:rPr lang="en-US" b="1" dirty="0" err="1" smtClean="0"/>
              <a:t>es</a:t>
            </a:r>
            <a:r>
              <a:rPr lang="en-US" b="1" dirty="0" smtClean="0"/>
              <a:t> </a:t>
            </a:r>
            <a:r>
              <a:rPr lang="en-US" b="1" dirty="0" err="1" smtClean="0"/>
              <a:t>más</a:t>
            </a:r>
            <a:r>
              <a:rPr lang="en-US" b="1" dirty="0" smtClean="0"/>
              <a:t> </a:t>
            </a:r>
            <a:r>
              <a:rPr lang="en-US" b="1" dirty="0" err="1" smtClean="0"/>
              <a:t>importante</a:t>
            </a:r>
            <a:r>
              <a:rPr lang="en-US" b="1" dirty="0" smtClean="0"/>
              <a:t> que </a:t>
            </a:r>
            <a:r>
              <a:rPr lang="en-US" b="1" dirty="0" err="1" smtClean="0"/>
              <a:t>nunca</a:t>
            </a:r>
            <a:endParaRPr lang="en-US" b="1" dirty="0"/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920939" y="1415455"/>
            <a:ext cx="10450922" cy="1103745"/>
          </a:xfrm>
          <a:prstGeom prst="rect">
            <a:avLst/>
          </a:prstGeom>
          <a:solidFill>
            <a:schemeClr val="accent3">
              <a:alpha val="4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txBody>
          <a:bodyPr vert="horz">
            <a:normAutofit fontScale="70000" lnSpcReduction="20000"/>
          </a:bodyPr>
          <a:lstStyle>
            <a:lvl1pPr marL="342000" indent="-342000" algn="l" rtl="0" eaLnBrk="1" latinLnBrk="0" hangingPunct="1">
              <a:spcBef>
                <a:spcPts val="768"/>
              </a:spcBef>
              <a:buClr>
                <a:schemeClr val="tx1"/>
              </a:buClr>
              <a:buFont typeface="Arial" pitchFamily="34" charset="0"/>
              <a:buChar char="•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1600" indent="-284400" algn="l" rtl="0" eaLnBrk="1" latinLnBrk="0" hangingPunct="1">
              <a:spcBef>
                <a:spcPts val="672"/>
              </a:spcBef>
              <a:buClr>
                <a:schemeClr val="tx1"/>
              </a:buClr>
              <a:buFont typeface="Arial" pitchFamily="34" charset="0"/>
              <a:buChar char="–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4800" indent="-230400" algn="l" rtl="0" eaLnBrk="1" latinLnBrk="0" hangingPunct="1">
              <a:spcBef>
                <a:spcPts val="576"/>
              </a:spcBef>
              <a:buClr>
                <a:schemeClr val="tx1"/>
              </a:buClr>
              <a:buFont typeface="Arial" pitchFamily="34" charset="0"/>
              <a:buChar char="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2000" indent="-230400" algn="l" rtl="0" eaLnBrk="1" latinLnBrk="0" hangingPunct="1">
              <a:spcBef>
                <a:spcPts val="480"/>
              </a:spcBef>
              <a:buClr>
                <a:schemeClr val="tx1"/>
              </a:buClr>
              <a:buFont typeface="Arial" pitchFamily="34" charset="0"/>
              <a:buChar char="–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9200" indent="-230400" algn="l" rtl="0" eaLnBrk="1" latinLnBrk="0" hangingPunct="1">
              <a:spcBef>
                <a:spcPts val="480"/>
              </a:spcBef>
              <a:buClr>
                <a:schemeClr val="tx1"/>
              </a:buClr>
              <a:buFont typeface="Arial" pitchFamily="34" charset="0"/>
              <a:buChar char="»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dirty="0">
                <a:latin typeface="+mj-lt"/>
              </a:rPr>
              <a:t>Los beneficios de la inversión </a:t>
            </a:r>
            <a:r>
              <a:rPr lang="es-CL" dirty="0" smtClean="0">
                <a:latin typeface="+mj-lt"/>
              </a:rPr>
              <a:t>en el </a:t>
            </a:r>
            <a:r>
              <a:rPr lang="es-CL" dirty="0">
                <a:latin typeface="+mj-lt"/>
              </a:rPr>
              <a:t>desarrollo sostenible no son automáticos: </a:t>
            </a:r>
            <a:endParaRPr lang="en-GB" dirty="0">
              <a:latin typeface="+mj-lt"/>
            </a:endParaRPr>
          </a:p>
          <a:p>
            <a:r>
              <a:rPr lang="es-CL" dirty="0">
                <a:latin typeface="+mj-lt"/>
              </a:rPr>
              <a:t>Alinear mejor los incentivos del sector privado con los objetivos del público para tener una recuperación mejor de la existente es clave</a:t>
            </a:r>
            <a:endParaRPr lang="en-GB" dirty="0">
              <a:latin typeface="+mj-lt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838199" y="2674655"/>
            <a:ext cx="10533661" cy="39003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200" b="1" dirty="0">
                <a:latin typeface="+mj-lt"/>
              </a:rPr>
              <a:t>Que </a:t>
            </a:r>
            <a:r>
              <a:rPr lang="en-GB" sz="2200" b="1" dirty="0" err="1">
                <a:latin typeface="+mj-lt"/>
              </a:rPr>
              <a:t>rol</a:t>
            </a:r>
            <a:r>
              <a:rPr lang="en-GB" sz="2200" b="1" dirty="0">
                <a:latin typeface="+mj-lt"/>
              </a:rPr>
              <a:t> </a:t>
            </a:r>
            <a:r>
              <a:rPr lang="en-GB" sz="2200" b="1" dirty="0" err="1">
                <a:latin typeface="+mj-lt"/>
              </a:rPr>
              <a:t>puede</a:t>
            </a:r>
            <a:r>
              <a:rPr lang="en-GB" sz="2200" b="1" dirty="0">
                <a:latin typeface="+mj-lt"/>
              </a:rPr>
              <a:t> </a:t>
            </a:r>
            <a:r>
              <a:rPr lang="en-GB" sz="2200" b="1" dirty="0" err="1">
                <a:latin typeface="+mj-lt"/>
              </a:rPr>
              <a:t>tener</a:t>
            </a:r>
            <a:r>
              <a:rPr lang="en-GB" sz="2200" b="1" dirty="0">
                <a:latin typeface="+mj-lt"/>
              </a:rPr>
              <a:t> </a:t>
            </a:r>
            <a:r>
              <a:rPr lang="en-GB" sz="2200" b="1" dirty="0" err="1">
                <a:latin typeface="+mj-lt"/>
              </a:rPr>
              <a:t>Japón</a:t>
            </a:r>
            <a:r>
              <a:rPr lang="en-GB" sz="2200" b="1" dirty="0" smtClean="0">
                <a:latin typeface="+mj-lt"/>
              </a:rPr>
              <a:t>?</a:t>
            </a:r>
            <a:endParaRPr lang="en-GB" sz="2200" dirty="0" smtClean="0">
              <a:latin typeface="+mj-lt"/>
            </a:endParaRPr>
          </a:p>
          <a:p>
            <a:r>
              <a:rPr lang="en-GB" sz="2200" dirty="0" err="1" smtClean="0">
                <a:latin typeface="+mj-lt"/>
              </a:rPr>
              <a:t>Cadenas</a:t>
            </a:r>
            <a:r>
              <a:rPr lang="en-GB" sz="2200" dirty="0" smtClean="0">
                <a:latin typeface="+mj-lt"/>
              </a:rPr>
              <a:t> de </a:t>
            </a:r>
            <a:r>
              <a:rPr lang="en-GB" sz="2200" dirty="0" err="1" smtClean="0">
                <a:latin typeface="+mj-lt"/>
              </a:rPr>
              <a:t>valor</a:t>
            </a:r>
            <a:r>
              <a:rPr lang="en-GB" sz="2200" dirty="0" smtClean="0">
                <a:latin typeface="+mj-lt"/>
              </a:rPr>
              <a:t> </a:t>
            </a:r>
            <a:r>
              <a:rPr lang="en-GB" sz="2200" dirty="0" err="1" smtClean="0">
                <a:latin typeface="+mj-lt"/>
              </a:rPr>
              <a:t>resilientes</a:t>
            </a:r>
            <a:r>
              <a:rPr lang="en-GB" sz="2200" dirty="0" smtClean="0">
                <a:latin typeface="+mj-lt"/>
              </a:rPr>
              <a:t> =&gt; </a:t>
            </a:r>
            <a:r>
              <a:rPr lang="en-GB" sz="2200" dirty="0" err="1" smtClean="0">
                <a:latin typeface="+mj-lt"/>
              </a:rPr>
              <a:t>diversificación</a:t>
            </a:r>
            <a:r>
              <a:rPr lang="en-GB" sz="2200" dirty="0" smtClean="0">
                <a:latin typeface="+mj-lt"/>
              </a:rPr>
              <a:t> de </a:t>
            </a:r>
            <a:r>
              <a:rPr lang="en-GB" sz="2200" dirty="0" err="1" smtClean="0">
                <a:latin typeface="+mj-lt"/>
              </a:rPr>
              <a:t>producción</a:t>
            </a:r>
            <a:r>
              <a:rPr lang="en-GB" sz="2200" dirty="0" smtClean="0">
                <a:latin typeface="+mj-lt"/>
              </a:rPr>
              <a:t> (inputs y </a:t>
            </a:r>
            <a:r>
              <a:rPr lang="en-GB" sz="2200" dirty="0" err="1" smtClean="0">
                <a:latin typeface="+mj-lt"/>
              </a:rPr>
              <a:t>productos</a:t>
            </a:r>
            <a:r>
              <a:rPr lang="en-GB" sz="2200" dirty="0" smtClean="0">
                <a:latin typeface="+mj-lt"/>
              </a:rPr>
              <a:t> finales)</a:t>
            </a:r>
          </a:p>
          <a:p>
            <a:r>
              <a:rPr lang="en-GB" sz="2200" dirty="0" err="1" smtClean="0">
                <a:latin typeface="+mj-lt"/>
              </a:rPr>
              <a:t>Importante</a:t>
            </a:r>
            <a:r>
              <a:rPr lang="en-GB" sz="2200" dirty="0" smtClean="0">
                <a:latin typeface="+mj-lt"/>
              </a:rPr>
              <a:t> socio </a:t>
            </a:r>
            <a:r>
              <a:rPr lang="en-GB" sz="2200" dirty="0" err="1" smtClean="0">
                <a:latin typeface="+mj-lt"/>
              </a:rPr>
              <a:t>comercial</a:t>
            </a:r>
            <a:r>
              <a:rPr lang="en-GB" sz="2200" dirty="0" smtClean="0">
                <a:latin typeface="+mj-lt"/>
              </a:rPr>
              <a:t> en </a:t>
            </a:r>
            <a:r>
              <a:rPr lang="en-GB" sz="2200" dirty="0" err="1" smtClean="0">
                <a:latin typeface="+mj-lt"/>
              </a:rPr>
              <a:t>América</a:t>
            </a:r>
            <a:r>
              <a:rPr lang="en-GB" sz="2200" dirty="0" smtClean="0">
                <a:latin typeface="+mj-lt"/>
              </a:rPr>
              <a:t> Latina </a:t>
            </a:r>
            <a:r>
              <a:rPr lang="en-GB" sz="2200" dirty="0" err="1" smtClean="0">
                <a:latin typeface="+mj-lt"/>
              </a:rPr>
              <a:t>pero</a:t>
            </a:r>
            <a:r>
              <a:rPr lang="en-GB" sz="2200" dirty="0" smtClean="0">
                <a:latin typeface="+mj-lt"/>
              </a:rPr>
              <a:t> </a:t>
            </a:r>
            <a:r>
              <a:rPr lang="en-GB" sz="2200" dirty="0" err="1" smtClean="0">
                <a:latin typeface="+mj-lt"/>
              </a:rPr>
              <a:t>menos</a:t>
            </a:r>
            <a:r>
              <a:rPr lang="en-GB" sz="2200" dirty="0" smtClean="0">
                <a:latin typeface="+mj-lt"/>
              </a:rPr>
              <a:t> </a:t>
            </a:r>
            <a:r>
              <a:rPr lang="en-GB" sz="2200" dirty="0" err="1" smtClean="0">
                <a:latin typeface="+mj-lt"/>
              </a:rPr>
              <a:t>relevante</a:t>
            </a:r>
            <a:r>
              <a:rPr lang="en-GB" sz="2200" dirty="0" smtClean="0">
                <a:latin typeface="+mj-lt"/>
              </a:rPr>
              <a:t> </a:t>
            </a:r>
            <a:r>
              <a:rPr lang="en-GB" sz="2200" dirty="0" err="1" smtClean="0">
                <a:latin typeface="+mj-lt"/>
              </a:rPr>
              <a:t>como</a:t>
            </a:r>
            <a:r>
              <a:rPr lang="en-GB" sz="2200" dirty="0" smtClean="0">
                <a:latin typeface="+mj-lt"/>
              </a:rPr>
              <a:t> </a:t>
            </a:r>
            <a:r>
              <a:rPr lang="en-GB" sz="2200" dirty="0" err="1" smtClean="0">
                <a:latin typeface="+mj-lt"/>
              </a:rPr>
              <a:t>inversionista</a:t>
            </a:r>
            <a:r>
              <a:rPr lang="en-GB" sz="2200" dirty="0" smtClean="0">
                <a:latin typeface="+mj-lt"/>
              </a:rPr>
              <a:t> (</a:t>
            </a:r>
            <a:r>
              <a:rPr lang="en-GB" sz="2200" dirty="0" err="1" smtClean="0">
                <a:latin typeface="+mj-lt"/>
              </a:rPr>
              <a:t>potencial</a:t>
            </a:r>
            <a:r>
              <a:rPr lang="en-GB" sz="2200" dirty="0" smtClean="0">
                <a:latin typeface="+mj-lt"/>
              </a:rPr>
              <a:t>)</a:t>
            </a:r>
          </a:p>
          <a:p>
            <a:r>
              <a:rPr lang="en-GB" sz="2200" dirty="0" err="1" smtClean="0">
                <a:latin typeface="+mj-lt"/>
              </a:rPr>
              <a:t>Sectores</a:t>
            </a:r>
            <a:r>
              <a:rPr lang="en-GB" sz="2200" dirty="0" smtClean="0">
                <a:latin typeface="+mj-lt"/>
              </a:rPr>
              <a:t> </a:t>
            </a:r>
            <a:r>
              <a:rPr lang="en-GB" sz="2200" dirty="0" err="1" smtClean="0">
                <a:latin typeface="+mj-lt"/>
              </a:rPr>
              <a:t>Digitales</a:t>
            </a:r>
            <a:r>
              <a:rPr lang="en-GB" sz="2200" dirty="0" smtClean="0">
                <a:latin typeface="+mj-lt"/>
              </a:rPr>
              <a:t> (Softbank Group)? (stock de inversions en Chile se </a:t>
            </a:r>
            <a:r>
              <a:rPr lang="en-GB" sz="2200" dirty="0" err="1" smtClean="0">
                <a:latin typeface="+mj-lt"/>
              </a:rPr>
              <a:t>concentra</a:t>
            </a:r>
            <a:r>
              <a:rPr lang="en-GB" sz="2200" dirty="0" smtClean="0">
                <a:latin typeface="+mj-lt"/>
              </a:rPr>
              <a:t> en </a:t>
            </a:r>
            <a:r>
              <a:rPr lang="en-GB" sz="2200" dirty="0" err="1" smtClean="0">
                <a:latin typeface="+mj-lt"/>
              </a:rPr>
              <a:t>sectores</a:t>
            </a:r>
            <a:r>
              <a:rPr lang="en-GB" sz="2200" dirty="0" smtClean="0">
                <a:latin typeface="+mj-lt"/>
              </a:rPr>
              <a:t> </a:t>
            </a:r>
            <a:r>
              <a:rPr lang="en-GB" sz="2200" dirty="0" err="1" smtClean="0">
                <a:latin typeface="+mj-lt"/>
              </a:rPr>
              <a:t>mineros</a:t>
            </a:r>
            <a:r>
              <a:rPr lang="en-GB" sz="2200" dirty="0" smtClean="0">
                <a:latin typeface="+mj-lt"/>
              </a:rPr>
              <a:t> y </a:t>
            </a:r>
            <a:r>
              <a:rPr lang="en-GB" sz="2200" dirty="0" err="1" smtClean="0">
                <a:latin typeface="+mj-lt"/>
              </a:rPr>
              <a:t>alimentarios</a:t>
            </a:r>
            <a:r>
              <a:rPr lang="en-GB" sz="2200" dirty="0" smtClean="0">
                <a:latin typeface="+mj-lt"/>
              </a:rPr>
              <a:t>)</a:t>
            </a:r>
            <a:endParaRPr lang="en-GB" sz="2200" dirty="0">
              <a:latin typeface="+mj-lt"/>
            </a:endParaRPr>
          </a:p>
          <a:p>
            <a:endParaRPr lang="en-GB" sz="22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10190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4000" y="2840806"/>
            <a:ext cx="8400000" cy="627288"/>
          </a:xfrm>
        </p:spPr>
        <p:txBody>
          <a:bodyPr/>
          <a:lstStyle/>
          <a:p>
            <a:pPr algn="ctr"/>
            <a:r>
              <a:rPr lang="en-GB" sz="3500" dirty="0" smtClean="0"/>
              <a:t>GRACIAS!</a:t>
            </a:r>
            <a:endParaRPr lang="en-GB" sz="3500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824000" y="4844143"/>
            <a:ext cx="8400000" cy="849086"/>
          </a:xfrm>
        </p:spPr>
        <p:txBody>
          <a:bodyPr/>
          <a:lstStyle/>
          <a:p>
            <a:r>
              <a:rPr lang="es-CL" dirty="0" smtClean="0"/>
              <a:t> </a:t>
            </a:r>
          </a:p>
          <a:p>
            <a:r>
              <a:rPr lang="es-CL" dirty="0" smtClean="0"/>
              <a:t>ana.novik@oecd.org</a:t>
            </a:r>
            <a:endParaRPr lang="es-CL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0543" y="5029200"/>
            <a:ext cx="1526360" cy="88368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63532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91141" y="237599"/>
            <a:ext cx="10374048" cy="1036029"/>
          </a:xfrm>
        </p:spPr>
        <p:txBody>
          <a:bodyPr/>
          <a:lstStyle/>
          <a:p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/>
              <a:t>IED </a:t>
            </a:r>
            <a:r>
              <a:rPr lang="en-US" sz="2400" b="1" dirty="0" err="1"/>
              <a:t>disminuyó</a:t>
            </a:r>
            <a:r>
              <a:rPr lang="en-US" sz="2400" b="1" dirty="0"/>
              <a:t> en 50% a </a:t>
            </a:r>
            <a:r>
              <a:rPr lang="en-US" sz="2400" b="1" dirty="0" err="1"/>
              <a:t>consecuencia</a:t>
            </a:r>
            <a:r>
              <a:rPr lang="en-US" sz="2400" b="1" dirty="0"/>
              <a:t> de </a:t>
            </a:r>
            <a:r>
              <a:rPr lang="en-US" sz="2400" b="1" dirty="0" err="1"/>
              <a:t>disrupciones</a:t>
            </a:r>
            <a:r>
              <a:rPr lang="en-US" sz="2400" b="1" dirty="0"/>
              <a:t> de COVID-19; </a:t>
            </a:r>
            <a:r>
              <a:rPr lang="en-US" sz="2400" b="1" dirty="0" err="1" smtClean="0"/>
              <a:t>acentuando</a:t>
            </a:r>
            <a:r>
              <a:rPr lang="en-US" sz="2400" b="1" dirty="0" smtClean="0"/>
              <a:t> </a:t>
            </a:r>
            <a:r>
              <a:rPr lang="en-US" sz="2400" b="1" dirty="0"/>
              <a:t>la </a:t>
            </a:r>
            <a:r>
              <a:rPr lang="en-US" sz="2400" b="1" dirty="0" err="1"/>
              <a:t>tendencia</a:t>
            </a:r>
            <a:r>
              <a:rPr lang="en-US" sz="2400" b="1" dirty="0"/>
              <a:t>  de </a:t>
            </a:r>
            <a:r>
              <a:rPr lang="es-CL" sz="2400" b="1" dirty="0"/>
              <a:t>disminución de IED en los últimos 5 años</a:t>
            </a:r>
            <a:r>
              <a:rPr lang="en-GB" dirty="0"/>
              <a:t/>
            </a:r>
            <a:br>
              <a:rPr lang="en-GB" dirty="0"/>
            </a:br>
            <a:endParaRPr lang="en-GB" sz="2800" dirty="0">
              <a:latin typeface="Arial Narrow" panose="020B0606020202030204" pitchFamily="34" charset="0"/>
              <a:cs typeface="Helvetica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t="14285"/>
          <a:stretch/>
        </p:blipFill>
        <p:spPr>
          <a:xfrm>
            <a:off x="665605" y="1715944"/>
            <a:ext cx="10434786" cy="3175033"/>
          </a:xfrm>
          <a:prstGeom prst="rect">
            <a:avLst/>
          </a:prstGeom>
        </p:spPr>
      </p:pic>
      <p:sp>
        <p:nvSpPr>
          <p:cNvPr id="5" name="Text Box 23"/>
          <p:cNvSpPr txBox="1">
            <a:spLocks noChangeArrowheads="1"/>
          </p:cNvSpPr>
          <p:nvPr/>
        </p:nvSpPr>
        <p:spPr bwMode="auto">
          <a:xfrm>
            <a:off x="665605" y="1374728"/>
            <a:ext cx="6120000" cy="324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xtLst/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  <a:tabLst>
                <a:tab pos="539750" algn="l"/>
                <a:tab pos="756285" algn="l"/>
                <a:tab pos="972185" algn="l"/>
              </a:tabLst>
            </a:pPr>
            <a:r>
              <a:rPr lang="en-GB" sz="1600" b="1" kern="900" dirty="0" smtClean="0">
                <a:solidFill>
                  <a:schemeClr val="bg1"/>
                </a:solidFill>
                <a:effectLst/>
                <a:latin typeface="Helvetica" panose="020B0604020202020204" pitchFamily="34" charset="0"/>
                <a:ea typeface="Times" panose="02020603050405020304" pitchFamily="18" charset="0"/>
                <a:cs typeface="Times New Roman" panose="02020603050405020304" pitchFamily="18" charset="0"/>
              </a:rPr>
              <a:t>Global </a:t>
            </a:r>
            <a:r>
              <a:rPr lang="en-GB" sz="1600" b="1" kern="900" dirty="0">
                <a:solidFill>
                  <a:schemeClr val="bg1"/>
                </a:solidFill>
                <a:effectLst/>
                <a:latin typeface="Helvetica" panose="020B0604020202020204" pitchFamily="34" charset="0"/>
                <a:ea typeface="Times" panose="02020603050405020304" pitchFamily="18" charset="0"/>
                <a:cs typeface="Times New Roman" panose="02020603050405020304" pitchFamily="18" charset="0"/>
              </a:rPr>
              <a:t>FDI flows, </a:t>
            </a:r>
            <a:r>
              <a:rPr lang="en-GB" sz="1600" b="1" kern="900" dirty="0" smtClean="0">
                <a:solidFill>
                  <a:schemeClr val="bg1"/>
                </a:solidFill>
                <a:effectLst/>
                <a:latin typeface="Helvetica" panose="020B0604020202020204" pitchFamily="34" charset="0"/>
                <a:ea typeface="Times" panose="02020603050405020304" pitchFamily="18" charset="0"/>
                <a:cs typeface="Times New Roman" panose="02020603050405020304" pitchFamily="18" charset="0"/>
              </a:rPr>
              <a:t>2013Q1-2020Q2 </a:t>
            </a:r>
            <a:r>
              <a:rPr lang="en-GB" sz="1600" b="1" kern="900" dirty="0">
                <a:solidFill>
                  <a:schemeClr val="bg1"/>
                </a:solidFill>
                <a:effectLst/>
                <a:latin typeface="Helvetica" panose="020B0604020202020204" pitchFamily="34" charset="0"/>
                <a:ea typeface="Times" panose="02020603050405020304" pitchFamily="18" charset="0"/>
                <a:cs typeface="Times New Roman" panose="02020603050405020304" pitchFamily="18" charset="0"/>
              </a:rPr>
              <a:t>(USD billion)</a:t>
            </a:r>
            <a:endParaRPr lang="en-GB" sz="1400" dirty="0">
              <a:solidFill>
                <a:schemeClr val="bg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ontent Placeholder 4"/>
          <p:cNvSpPr>
            <a:spLocks noGrp="1"/>
          </p:cNvSpPr>
          <p:nvPr>
            <p:ph sz="half" idx="4294967295"/>
          </p:nvPr>
        </p:nvSpPr>
        <p:spPr>
          <a:xfrm>
            <a:off x="591148" y="5025151"/>
            <a:ext cx="10838852" cy="1528150"/>
          </a:xfrm>
        </p:spPr>
        <p:txBody>
          <a:bodyPr>
            <a:normAutofit lnSpcReduction="10000"/>
          </a:bodyPr>
          <a:lstStyle/>
          <a:p>
            <a:pPr marL="0" indent="0">
              <a:spcAft>
                <a:spcPts val="600"/>
              </a:spcAft>
              <a:buNone/>
            </a:pPr>
            <a:endParaRPr lang="en-US" sz="2000" b="1" dirty="0" smtClean="0">
              <a:solidFill>
                <a:schemeClr val="tx1">
                  <a:lumMod val="50000"/>
                </a:schemeClr>
              </a:solidFill>
              <a:latin typeface="Arial Narrow" panose="020B0606020202030204" pitchFamily="34" charset="0"/>
              <a:cs typeface="Helvetica" panose="020B0604020202020204" pitchFamily="34" charset="0"/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1" dirty="0" err="1" smtClean="0">
                <a:solidFill>
                  <a:schemeClr val="tx1">
                    <a:lumMod val="50000"/>
                  </a:schemeClr>
                </a:solidFill>
                <a:latin typeface="Arial Narrow" panose="020B0606020202030204" pitchFamily="34" charset="0"/>
                <a:cs typeface="Helvetica" panose="020B0604020202020204" pitchFamily="34" charset="0"/>
              </a:rPr>
              <a:t>Flujos</a:t>
            </a:r>
            <a:r>
              <a:rPr lang="en-US" sz="2000" b="1" dirty="0" smtClean="0">
                <a:solidFill>
                  <a:schemeClr val="tx1">
                    <a:lumMod val="50000"/>
                  </a:schemeClr>
                </a:solidFill>
                <a:latin typeface="Arial Narrow" panose="020B0606020202030204" pitchFamily="34" charset="0"/>
                <a:cs typeface="Helvetica" panose="020B0604020202020204" pitchFamily="34" charset="0"/>
              </a:rPr>
              <a:t> </a:t>
            </a:r>
            <a:r>
              <a:rPr lang="en-US" sz="2000" b="1" dirty="0" err="1" smtClean="0">
                <a:solidFill>
                  <a:schemeClr val="tx1">
                    <a:lumMod val="50000"/>
                  </a:schemeClr>
                </a:solidFill>
                <a:latin typeface="Arial Narrow" panose="020B0606020202030204" pitchFamily="34" charset="0"/>
                <a:cs typeface="Helvetica" panose="020B0604020202020204" pitchFamily="34" charset="0"/>
              </a:rPr>
              <a:t>Globales</a:t>
            </a:r>
            <a:r>
              <a:rPr lang="en-US" sz="2000" b="1" dirty="0" smtClean="0">
                <a:solidFill>
                  <a:schemeClr val="tx1">
                    <a:lumMod val="50000"/>
                  </a:schemeClr>
                </a:solidFill>
                <a:latin typeface="Arial Narrow" panose="020B0606020202030204" pitchFamily="34" charset="0"/>
                <a:cs typeface="Helvetica" panose="020B0604020202020204" pitchFamily="34" charset="0"/>
              </a:rPr>
              <a:t> de IED </a:t>
            </a:r>
            <a:r>
              <a:rPr lang="en-US" sz="2000" b="1" dirty="0" err="1" smtClean="0">
                <a:solidFill>
                  <a:schemeClr val="tx1">
                    <a:lumMod val="50000"/>
                  </a:schemeClr>
                </a:solidFill>
                <a:latin typeface="Arial Narrow" panose="020B0606020202030204" pitchFamily="34" charset="0"/>
                <a:cs typeface="Helvetica" panose="020B0604020202020204" pitchFamily="34" charset="0"/>
              </a:rPr>
              <a:t>cayeron</a:t>
            </a:r>
            <a:r>
              <a:rPr lang="en-US" sz="2000" b="1" dirty="0" smtClean="0">
                <a:solidFill>
                  <a:schemeClr val="tx1">
                    <a:lumMod val="50000"/>
                  </a:schemeClr>
                </a:solidFill>
                <a:latin typeface="Arial Narrow" panose="020B0606020202030204" pitchFamily="34" charset="0"/>
                <a:cs typeface="Helvetica" panose="020B0604020202020204" pitchFamily="34" charset="0"/>
              </a:rPr>
              <a:t> en 50</a:t>
            </a:r>
            <a:r>
              <a:rPr lang="en-US" sz="2000" b="1" dirty="0">
                <a:solidFill>
                  <a:schemeClr val="tx1">
                    <a:lumMod val="50000"/>
                  </a:schemeClr>
                </a:solidFill>
                <a:latin typeface="Arial Narrow" panose="020B0606020202030204" pitchFamily="34" charset="0"/>
                <a:cs typeface="Helvetica" panose="020B0604020202020204" pitchFamily="34" charset="0"/>
              </a:rPr>
              <a:t>% </a:t>
            </a:r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  <a:latin typeface="Arial Narrow" panose="020B0606020202030204" pitchFamily="34" charset="0"/>
                <a:cs typeface="Helvetica" panose="020B0604020202020204" pitchFamily="34" charset="0"/>
              </a:rPr>
              <a:t>el primer </a:t>
            </a:r>
            <a:r>
              <a:rPr lang="en-US" sz="2000" dirty="0" err="1" smtClean="0">
                <a:solidFill>
                  <a:schemeClr val="tx1">
                    <a:lumMod val="50000"/>
                  </a:schemeClr>
                </a:solidFill>
                <a:latin typeface="Arial Narrow" panose="020B0606020202030204" pitchFamily="34" charset="0"/>
                <a:cs typeface="Helvetica" panose="020B0604020202020204" pitchFamily="34" charset="0"/>
              </a:rPr>
              <a:t>semestre</a:t>
            </a:r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  <a:latin typeface="Arial Narrow" panose="020B0606020202030204" pitchFamily="34" charset="0"/>
                <a:cs typeface="Helvetica" panose="020B0604020202020204" pitchFamily="34" charset="0"/>
              </a:rPr>
              <a:t> de 2020 </a:t>
            </a:r>
            <a:r>
              <a:rPr lang="en-US" sz="2000" dirty="0" err="1" smtClean="0">
                <a:solidFill>
                  <a:schemeClr val="tx1">
                    <a:lumMod val="50000"/>
                  </a:schemeClr>
                </a:solidFill>
                <a:latin typeface="Arial Narrow" panose="020B0606020202030204" pitchFamily="34" charset="0"/>
                <a:cs typeface="Helvetica" panose="020B0604020202020204" pitchFamily="34" charset="0"/>
              </a:rPr>
              <a:t>comparado</a:t>
            </a:r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  <a:latin typeface="Arial Narrow" panose="020B0606020202030204" pitchFamily="34" charset="0"/>
                <a:cs typeface="Helvetica" panose="020B0604020202020204" pitchFamily="34" charset="0"/>
              </a:rPr>
              <a:t> con el Segundo </a:t>
            </a:r>
            <a:r>
              <a:rPr lang="en-US" sz="2000" dirty="0" err="1" smtClean="0">
                <a:solidFill>
                  <a:schemeClr val="tx1">
                    <a:lumMod val="50000"/>
                  </a:schemeClr>
                </a:solidFill>
                <a:latin typeface="Arial Narrow" panose="020B0606020202030204" pitchFamily="34" charset="0"/>
                <a:cs typeface="Helvetica" panose="020B0604020202020204" pitchFamily="34" charset="0"/>
              </a:rPr>
              <a:t>semestre</a:t>
            </a:r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  <a:latin typeface="Arial Narrow" panose="020B0606020202030204" pitchFamily="34" charset="0"/>
                <a:cs typeface="Helvetica" panose="020B0604020202020204" pitchFamily="34" charset="0"/>
              </a:rPr>
              <a:t> de 2019,a </a:t>
            </a:r>
            <a:r>
              <a:rPr lang="en-US" sz="2000" b="1" dirty="0" smtClean="0">
                <a:solidFill>
                  <a:schemeClr val="tx1">
                    <a:lumMod val="50000"/>
                  </a:schemeClr>
                </a:solidFill>
                <a:latin typeface="Arial Narrow" panose="020B0606020202030204" pitchFamily="34" charset="0"/>
                <a:cs typeface="Helvetica" panose="020B0604020202020204" pitchFamily="34" charset="0"/>
              </a:rPr>
              <a:t>USD </a:t>
            </a:r>
            <a:r>
              <a:rPr lang="en-US" sz="2000" b="1" dirty="0">
                <a:solidFill>
                  <a:schemeClr val="tx1">
                    <a:lumMod val="50000"/>
                  </a:schemeClr>
                </a:solidFill>
                <a:latin typeface="Arial Narrow" panose="020B0606020202030204" pitchFamily="34" charset="0"/>
                <a:cs typeface="Helvetica" panose="020B0604020202020204" pitchFamily="34" charset="0"/>
              </a:rPr>
              <a:t>364 </a:t>
            </a:r>
            <a:r>
              <a:rPr lang="en-US" sz="2000" b="1" dirty="0" smtClean="0">
                <a:solidFill>
                  <a:schemeClr val="tx1">
                    <a:lumMod val="50000"/>
                  </a:schemeClr>
                </a:solidFill>
                <a:latin typeface="Arial Narrow" panose="020B0606020202030204" pitchFamily="34" charset="0"/>
                <a:cs typeface="Helvetica" panose="020B0604020202020204" pitchFamily="34" charset="0"/>
              </a:rPr>
              <a:t>billion, </a:t>
            </a:r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  <a:latin typeface="Arial Narrow" panose="020B0606020202030204" pitchFamily="34" charset="0"/>
                <a:cs typeface="Helvetica" panose="020B0604020202020204" pitchFamily="34" charset="0"/>
              </a:rPr>
              <a:t>el </a:t>
            </a:r>
            <a:r>
              <a:rPr lang="en-US" sz="2000" dirty="0" err="1" smtClean="0">
                <a:solidFill>
                  <a:schemeClr val="tx1">
                    <a:lumMod val="50000"/>
                  </a:schemeClr>
                </a:solidFill>
                <a:latin typeface="Arial Narrow" panose="020B0606020202030204" pitchFamily="34" charset="0"/>
                <a:cs typeface="Helvetica" panose="020B0604020202020204" pitchFamily="34" charset="0"/>
              </a:rPr>
              <a:t>nivel</a:t>
            </a:r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  <a:latin typeface="Arial Narrow" panose="020B0606020202030204" pitchFamily="34" charset="0"/>
                <a:cs typeface="Helvetica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50000"/>
                  </a:schemeClr>
                </a:solidFill>
                <a:latin typeface="Arial Narrow" panose="020B0606020202030204" pitchFamily="34" charset="0"/>
                <a:cs typeface="Helvetica" panose="020B0604020202020204" pitchFamily="34" charset="0"/>
              </a:rPr>
              <a:t>más</a:t>
            </a:r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  <a:latin typeface="Arial Narrow" panose="020B0606020202030204" pitchFamily="34" charset="0"/>
                <a:cs typeface="Helvetica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50000"/>
                  </a:schemeClr>
                </a:solidFill>
                <a:latin typeface="Arial Narrow" panose="020B0606020202030204" pitchFamily="34" charset="0"/>
                <a:cs typeface="Helvetica" panose="020B0604020202020204" pitchFamily="34" charset="0"/>
              </a:rPr>
              <a:t>bajo</a:t>
            </a:r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  <a:latin typeface="Arial Narrow" panose="020B0606020202030204" pitchFamily="34" charset="0"/>
                <a:cs typeface="Helvetica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50000"/>
                  </a:schemeClr>
                </a:solidFill>
                <a:latin typeface="Arial Narrow" panose="020B0606020202030204" pitchFamily="34" charset="0"/>
                <a:cs typeface="Helvetica" panose="020B0604020202020204" pitchFamily="34" charset="0"/>
              </a:rPr>
              <a:t>desde</a:t>
            </a:r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  <a:latin typeface="Arial Narrow" panose="020B0606020202030204" pitchFamily="34" charset="0"/>
                <a:cs typeface="Helvetica" panose="020B0604020202020204" pitchFamily="34" charset="0"/>
              </a:rPr>
              <a:t> </a:t>
            </a:r>
            <a:r>
              <a:rPr lang="en-US" sz="2000" b="1" dirty="0" smtClean="0">
                <a:solidFill>
                  <a:schemeClr val="tx1">
                    <a:lumMod val="50000"/>
                  </a:schemeClr>
                </a:solidFill>
                <a:latin typeface="Arial Narrow" panose="020B0606020202030204" pitchFamily="34" charset="0"/>
                <a:cs typeface="Helvetica" panose="020B0604020202020204" pitchFamily="34" charset="0"/>
              </a:rPr>
              <a:t>2013</a:t>
            </a:r>
            <a:r>
              <a:rPr lang="en-US" sz="2000" dirty="0">
                <a:solidFill>
                  <a:schemeClr val="tx1">
                    <a:lumMod val="50000"/>
                  </a:schemeClr>
                </a:solidFill>
                <a:latin typeface="Arial Narrow" panose="020B0606020202030204" pitchFamily="34" charset="0"/>
                <a:cs typeface="Helvetica" panose="020B0604020202020204" pitchFamily="34" charset="0"/>
              </a:rPr>
              <a:t>. </a:t>
            </a:r>
            <a:r>
              <a:rPr lang="en-US" sz="2000" dirty="0" err="1" smtClean="0">
                <a:solidFill>
                  <a:schemeClr val="tx1">
                    <a:lumMod val="50000"/>
                  </a:schemeClr>
                </a:solidFill>
                <a:latin typeface="Arial Narrow" panose="020B0606020202030204" pitchFamily="34" charset="0"/>
                <a:cs typeface="Helvetica" panose="020B0604020202020204" pitchFamily="34" charset="0"/>
              </a:rPr>
              <a:t>Esto</a:t>
            </a:r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  <a:latin typeface="Arial Narrow" panose="020B0606020202030204" pitchFamily="34" charset="0"/>
                <a:cs typeface="Helvetica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50000"/>
                  </a:schemeClr>
                </a:solidFill>
                <a:latin typeface="Arial Narrow" panose="020B0606020202030204" pitchFamily="34" charset="0"/>
                <a:cs typeface="Helvetica" panose="020B0604020202020204" pitchFamily="34" charset="0"/>
              </a:rPr>
              <a:t>significa</a:t>
            </a:r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  <a:latin typeface="Arial Narrow" panose="020B0606020202030204" pitchFamily="34" charset="0"/>
                <a:cs typeface="Helvetica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50000"/>
                  </a:schemeClr>
                </a:solidFill>
                <a:latin typeface="Arial Narrow" panose="020B0606020202030204" pitchFamily="34" charset="0"/>
                <a:cs typeface="Helvetica" panose="020B0604020202020204" pitchFamily="34" charset="0"/>
              </a:rPr>
              <a:t>una</a:t>
            </a:r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  <a:latin typeface="Arial Narrow" panose="020B0606020202030204" pitchFamily="34" charset="0"/>
                <a:cs typeface="Helvetica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50000"/>
                  </a:schemeClr>
                </a:solidFill>
                <a:latin typeface="Arial Narrow" panose="020B0606020202030204" pitchFamily="34" charset="0"/>
                <a:cs typeface="Helvetica" panose="020B0604020202020204" pitchFamily="34" charset="0"/>
              </a:rPr>
              <a:t>disminución</a:t>
            </a:r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  <a:latin typeface="Arial Narrow" panose="020B0606020202030204" pitchFamily="34" charset="0"/>
                <a:cs typeface="Helvetica" panose="020B0604020202020204" pitchFamily="34" charset="0"/>
              </a:rPr>
              <a:t> de 38</a:t>
            </a:r>
            <a:r>
              <a:rPr lang="en-US" sz="2000" dirty="0">
                <a:solidFill>
                  <a:schemeClr val="tx1">
                    <a:lumMod val="50000"/>
                  </a:schemeClr>
                </a:solidFill>
                <a:latin typeface="Arial Narrow" panose="020B0606020202030204" pitchFamily="34" charset="0"/>
                <a:cs typeface="Helvetica" panose="020B0604020202020204" pitchFamily="34" charset="0"/>
              </a:rPr>
              <a:t>% </a:t>
            </a:r>
            <a:r>
              <a:rPr lang="en-US" sz="2000" dirty="0" err="1" smtClean="0">
                <a:solidFill>
                  <a:schemeClr val="tx1">
                    <a:lumMod val="50000"/>
                  </a:schemeClr>
                </a:solidFill>
                <a:latin typeface="Arial Narrow" panose="020B0606020202030204" pitchFamily="34" charset="0"/>
                <a:cs typeface="Helvetica" panose="020B0604020202020204" pitchFamily="34" charset="0"/>
              </a:rPr>
              <a:t>comparado</a:t>
            </a:r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  <a:latin typeface="Arial Narrow" panose="020B0606020202030204" pitchFamily="34" charset="0"/>
                <a:cs typeface="Helvetica" panose="020B0604020202020204" pitchFamily="34" charset="0"/>
              </a:rPr>
              <a:t> con el primer </a:t>
            </a:r>
            <a:r>
              <a:rPr lang="en-US" sz="2000" dirty="0" err="1" smtClean="0">
                <a:solidFill>
                  <a:schemeClr val="tx1">
                    <a:lumMod val="50000"/>
                  </a:schemeClr>
                </a:solidFill>
                <a:latin typeface="Arial Narrow" panose="020B0606020202030204" pitchFamily="34" charset="0"/>
                <a:cs typeface="Helvetica" panose="020B0604020202020204" pitchFamily="34" charset="0"/>
              </a:rPr>
              <a:t>semestre</a:t>
            </a:r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  <a:latin typeface="Arial Narrow" panose="020B0606020202030204" pitchFamily="34" charset="0"/>
                <a:cs typeface="Helvetica" panose="020B0604020202020204" pitchFamily="34" charset="0"/>
              </a:rPr>
              <a:t> de </a:t>
            </a:r>
            <a:r>
              <a:rPr lang="en-US" sz="2000" dirty="0">
                <a:solidFill>
                  <a:schemeClr val="tx1">
                    <a:lumMod val="50000"/>
                  </a:schemeClr>
                </a:solidFill>
                <a:latin typeface="Arial Narrow" panose="020B0606020202030204" pitchFamily="34" charset="0"/>
                <a:cs typeface="Helvetica" panose="020B0604020202020204" pitchFamily="34" charset="0"/>
              </a:rPr>
              <a:t>2019. </a:t>
            </a:r>
            <a:endParaRPr lang="en-US" sz="2000" dirty="0" smtClean="0">
              <a:solidFill>
                <a:schemeClr val="tx1">
                  <a:lumMod val="50000"/>
                </a:schemeClr>
              </a:solidFill>
              <a:latin typeface="Arial Narrow" panose="020B0606020202030204" pitchFamily="34" charset="0"/>
              <a:cs typeface="Helvetica" panose="020B0604020202020204" pitchFamily="34" charset="0"/>
            </a:endParaRPr>
          </a:p>
          <a:p>
            <a:pPr marL="0" indent="0">
              <a:spcAft>
                <a:spcPts val="600"/>
              </a:spcAft>
              <a:buNone/>
            </a:pPr>
            <a:endParaRPr lang="en-US" sz="2000" dirty="0" smtClean="0">
              <a:solidFill>
                <a:schemeClr val="tx1">
                  <a:lumMod val="50000"/>
                </a:schemeClr>
              </a:solidFill>
              <a:latin typeface="Arial Narrow" panose="020B0606020202030204" pitchFamily="34" charset="0"/>
              <a:cs typeface="Helvetica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6564187"/>
            <a:ext cx="7435206" cy="3046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sz="1200" i="1" dirty="0" smtClean="0">
                <a:solidFill>
                  <a:srgbClr val="7F7F7F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Fuente: </a:t>
            </a:r>
            <a:r>
              <a:rPr lang="en-GB" sz="1200" i="1" dirty="0">
                <a:solidFill>
                  <a:srgbClr val="7F7F7F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FDI in Figures, October 2020.</a:t>
            </a:r>
            <a:endParaRPr lang="en-GB" sz="12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8172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0" r="2715"/>
          <a:stretch/>
        </p:blipFill>
        <p:spPr bwMode="auto">
          <a:xfrm>
            <a:off x="725557" y="1919743"/>
            <a:ext cx="5893904" cy="4393351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46" t="22976" b="17742"/>
          <a:stretch/>
        </p:blipFill>
        <p:spPr bwMode="auto">
          <a:xfrm>
            <a:off x="1440000" y="1759475"/>
            <a:ext cx="4953672" cy="23537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06648" y="214018"/>
            <a:ext cx="10374048" cy="1022400"/>
          </a:xfrm>
        </p:spPr>
        <p:txBody>
          <a:bodyPr/>
          <a:lstStyle/>
          <a:p>
            <a:r>
              <a:rPr lang="es-CL" b="1" dirty="0" smtClean="0"/>
              <a:t>Flujos de IED: entradas de capital mayores contracciones</a:t>
            </a:r>
            <a:endParaRPr lang="en-GB" b="1" dirty="0"/>
          </a:p>
        </p:txBody>
      </p:sp>
      <p:sp>
        <p:nvSpPr>
          <p:cNvPr id="6" name="Content Placeholder 4"/>
          <p:cNvSpPr>
            <a:spLocks noGrp="1"/>
          </p:cNvSpPr>
          <p:nvPr>
            <p:ph sz="half" idx="4294967295"/>
          </p:nvPr>
        </p:nvSpPr>
        <p:spPr>
          <a:xfrm>
            <a:off x="6785606" y="1411760"/>
            <a:ext cx="5200986" cy="4642197"/>
          </a:xfrm>
        </p:spPr>
        <p:txBody>
          <a:bodyPr>
            <a:noAutofit/>
          </a:bodyPr>
          <a:lstStyle/>
          <a:p>
            <a:r>
              <a:rPr lang="es-CL" sz="2000" dirty="0">
                <a:latin typeface="+mj-lt"/>
              </a:rPr>
              <a:t>Las</a:t>
            </a:r>
            <a:r>
              <a:rPr lang="es-CL" sz="2000" b="1" dirty="0">
                <a:latin typeface="+mj-lt"/>
              </a:rPr>
              <a:t> mayores contracciones se observan en las entradas de capital de IED</a:t>
            </a:r>
            <a:r>
              <a:rPr lang="es-CL" sz="2000" dirty="0">
                <a:latin typeface="+mj-lt"/>
              </a:rPr>
              <a:t>, que normalmente se asocian con nuevas inversiones (</a:t>
            </a:r>
            <a:r>
              <a:rPr lang="es-CL" sz="2000" dirty="0" err="1">
                <a:latin typeface="+mj-lt"/>
              </a:rPr>
              <a:t>greenfield</a:t>
            </a:r>
            <a:r>
              <a:rPr lang="es-CL" sz="2000" dirty="0">
                <a:latin typeface="+mj-lt"/>
              </a:rPr>
              <a:t> o M&amp;A)</a:t>
            </a:r>
            <a:endParaRPr lang="en-GB" sz="2000" dirty="0">
              <a:latin typeface="+mj-lt"/>
            </a:endParaRPr>
          </a:p>
          <a:p>
            <a:r>
              <a:rPr lang="es-CL" sz="2000" dirty="0">
                <a:latin typeface="+mj-lt"/>
              </a:rPr>
              <a:t>Las </a:t>
            </a:r>
            <a:r>
              <a:rPr lang="es-CL" sz="2000" b="1" dirty="0">
                <a:latin typeface="+mj-lt"/>
              </a:rPr>
              <a:t>entradas de capital de IED a la OCDE cayeron un 68% </a:t>
            </a:r>
            <a:r>
              <a:rPr lang="es-CL" sz="2000" dirty="0">
                <a:latin typeface="+mj-lt"/>
              </a:rPr>
              <a:t>en H1 2020; nivel </a:t>
            </a:r>
            <a:r>
              <a:rPr lang="es-CL" sz="2000" dirty="0" smtClean="0">
                <a:latin typeface="+mj-lt"/>
              </a:rPr>
              <a:t>más </a:t>
            </a:r>
            <a:r>
              <a:rPr lang="es-CL" sz="2000" dirty="0">
                <a:latin typeface="+mj-lt"/>
              </a:rPr>
              <a:t>bajo desde 2013. Esto fue impulsado por grandes desinversiones de capital en Suiza y los Países Bajos y la renuencia general de los inversores a invertir durante la pandemia</a:t>
            </a:r>
            <a:endParaRPr lang="en-GB" sz="2000" dirty="0">
              <a:latin typeface="+mj-lt"/>
            </a:endParaRPr>
          </a:p>
          <a:p>
            <a:r>
              <a:rPr lang="es-CL" sz="2000" b="1" dirty="0">
                <a:latin typeface="+mj-lt"/>
              </a:rPr>
              <a:t>Las salidas de capital de IED de la OCDE disminuyó en un 17%. </a:t>
            </a:r>
            <a:endParaRPr lang="en-GB" sz="2000" dirty="0">
              <a:latin typeface="+mj-l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6553301"/>
            <a:ext cx="7435206" cy="3046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sz="1200" i="1" dirty="0" smtClean="0">
                <a:solidFill>
                  <a:srgbClr val="7F7F7F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Fuentes: FDI in Figures, October 2020.</a:t>
            </a:r>
            <a:endParaRPr lang="en-GB" sz="12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5" name="Text Box 23"/>
          <p:cNvSpPr txBox="1">
            <a:spLocks noChangeArrowheads="1"/>
          </p:cNvSpPr>
          <p:nvPr/>
        </p:nvSpPr>
        <p:spPr bwMode="auto">
          <a:xfrm>
            <a:off x="665606" y="1411761"/>
            <a:ext cx="6120000" cy="324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xtLst/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  <a:tabLst>
                <a:tab pos="539750" algn="l"/>
                <a:tab pos="756285" algn="l"/>
                <a:tab pos="972185" algn="l"/>
              </a:tabLst>
            </a:pPr>
            <a:r>
              <a:rPr lang="en-US" sz="1600" b="1" kern="900" dirty="0" smtClean="0">
                <a:solidFill>
                  <a:schemeClr val="bg1"/>
                </a:solidFill>
                <a:latin typeface="Helvetica" panose="020B0604020202020204" pitchFamily="34" charset="0"/>
                <a:ea typeface="Times" panose="02020603050405020304" pitchFamily="18" charset="0"/>
                <a:cs typeface="Times New Roman" panose="02020603050405020304" pitchFamily="18" charset="0"/>
              </a:rPr>
              <a:t>OECD FDI inflows by instrument, </a:t>
            </a:r>
            <a:r>
              <a:rPr lang="en-US" sz="1600" b="1" kern="900" dirty="0">
                <a:solidFill>
                  <a:schemeClr val="bg1"/>
                </a:solidFill>
                <a:latin typeface="Helvetica" panose="020B0604020202020204" pitchFamily="34" charset="0"/>
                <a:ea typeface="Times" panose="02020603050405020304" pitchFamily="18" charset="0"/>
                <a:cs typeface="Times New Roman" panose="02020603050405020304" pitchFamily="18" charset="0"/>
              </a:rPr>
              <a:t>Q1 2013-Q2 </a:t>
            </a:r>
            <a:r>
              <a:rPr lang="en-US" sz="1600" b="1" kern="900" dirty="0" smtClean="0">
                <a:solidFill>
                  <a:schemeClr val="bg1"/>
                </a:solidFill>
                <a:latin typeface="Helvetica" panose="020B0604020202020204" pitchFamily="34" charset="0"/>
                <a:ea typeface="Times" panose="02020603050405020304" pitchFamily="18" charset="0"/>
                <a:cs typeface="Times New Roman" panose="02020603050405020304" pitchFamily="18" charset="0"/>
              </a:rPr>
              <a:t>2020 (</a:t>
            </a:r>
            <a:r>
              <a:rPr lang="en-US" sz="1600" b="1" kern="900" dirty="0" err="1" smtClean="0">
                <a:solidFill>
                  <a:schemeClr val="bg1"/>
                </a:solidFill>
                <a:latin typeface="Helvetica" panose="020B0604020202020204" pitchFamily="34" charset="0"/>
                <a:ea typeface="Times" panose="02020603050405020304" pitchFamily="18" charset="0"/>
                <a:cs typeface="Times New Roman" panose="02020603050405020304" pitchFamily="18" charset="0"/>
              </a:rPr>
              <a:t>USDm</a:t>
            </a:r>
            <a:r>
              <a:rPr lang="en-US" sz="1600" b="1" kern="900" dirty="0" smtClean="0">
                <a:solidFill>
                  <a:schemeClr val="bg1"/>
                </a:solidFill>
                <a:latin typeface="Helvetica" panose="020B0604020202020204" pitchFamily="34" charset="0"/>
                <a:ea typeface="Times" panose="02020603050405020304" pitchFamily="18" charset="0"/>
                <a:cs typeface="Times New Roman" panose="02020603050405020304" pitchFamily="18" charset="0"/>
              </a:rPr>
              <a:t>)</a:t>
            </a:r>
            <a:endParaRPr lang="en-GB" sz="1400" dirty="0">
              <a:solidFill>
                <a:schemeClr val="bg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7156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301772" y="237600"/>
            <a:ext cx="10645982" cy="1022400"/>
          </a:xfrm>
        </p:spPr>
        <p:txBody>
          <a:bodyPr/>
          <a:lstStyle/>
          <a:p>
            <a:r>
              <a:rPr lang="es-CL" b="1" dirty="0"/>
              <a:t>F</a:t>
            </a:r>
            <a:r>
              <a:rPr lang="es-CL" b="1" dirty="0" smtClean="0"/>
              <a:t>usiones </a:t>
            </a:r>
            <a:r>
              <a:rPr lang="es-CL" b="1" dirty="0"/>
              <a:t>y </a:t>
            </a:r>
            <a:r>
              <a:rPr lang="es-CL" b="1" dirty="0" smtClean="0"/>
              <a:t>Adquisiciones Transfronterizas</a:t>
            </a:r>
            <a:endParaRPr lang="en-GB" b="1" dirty="0"/>
          </a:p>
        </p:txBody>
      </p:sp>
      <p:sp>
        <p:nvSpPr>
          <p:cNvPr id="7" name="Rectangle 6"/>
          <p:cNvSpPr/>
          <p:nvPr/>
        </p:nvSpPr>
        <p:spPr>
          <a:xfrm>
            <a:off x="0" y="6553301"/>
            <a:ext cx="10898372" cy="3046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sz="1200" i="1" dirty="0">
                <a:solidFill>
                  <a:srgbClr val="7F7F7F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Notes: </a:t>
            </a:r>
            <a:r>
              <a:rPr lang="en-US" sz="1200" i="1" dirty="0">
                <a:solidFill>
                  <a:srgbClr val="7F7F7F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Advanced economies’ and ‘Emerging and developing economies’ are defined as per the IMF definition</a:t>
            </a:r>
            <a:r>
              <a:rPr lang="en-GB" sz="1200" i="1" dirty="0" smtClean="0">
                <a:solidFill>
                  <a:srgbClr val="7F7F7F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. / Source</a:t>
            </a:r>
            <a:r>
              <a:rPr lang="en-GB" sz="1200" i="1" dirty="0">
                <a:solidFill>
                  <a:srgbClr val="7F7F7F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: FDI in Figures, October 2020.</a:t>
            </a:r>
            <a:endParaRPr lang="en-GB" sz="12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5" name="Text Box 23"/>
          <p:cNvSpPr txBox="1">
            <a:spLocks noChangeArrowheads="1"/>
          </p:cNvSpPr>
          <p:nvPr/>
        </p:nvSpPr>
        <p:spPr bwMode="auto">
          <a:xfrm>
            <a:off x="665606" y="1416841"/>
            <a:ext cx="6120000" cy="324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xtLst/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  <a:tabLst>
                <a:tab pos="539750" algn="l"/>
                <a:tab pos="756285" algn="l"/>
                <a:tab pos="972185" algn="l"/>
              </a:tabLst>
            </a:pPr>
            <a:r>
              <a:rPr lang="en-US" sz="1600" b="1" kern="900" dirty="0">
                <a:solidFill>
                  <a:schemeClr val="bg1"/>
                </a:solidFill>
                <a:latin typeface="Helvetica" panose="020B0604020202020204" pitchFamily="34" charset="0"/>
                <a:ea typeface="Times" panose="02020603050405020304" pitchFamily="18" charset="0"/>
                <a:cs typeface="Times New Roman" panose="02020603050405020304" pitchFamily="18" charset="0"/>
              </a:rPr>
              <a:t>Cross-border M&amp;A deals, 2018–2020 (USD </a:t>
            </a:r>
            <a:r>
              <a:rPr lang="en-US" sz="1600" b="1" kern="900" dirty="0" smtClean="0">
                <a:solidFill>
                  <a:schemeClr val="bg1"/>
                </a:solidFill>
                <a:latin typeface="Helvetica" panose="020B0604020202020204" pitchFamily="34" charset="0"/>
                <a:ea typeface="Times" panose="02020603050405020304" pitchFamily="18" charset="0"/>
                <a:cs typeface="Times New Roman" panose="02020603050405020304" pitchFamily="18" charset="0"/>
              </a:rPr>
              <a:t>billion)</a:t>
            </a:r>
            <a:endParaRPr lang="en-GB" sz="1400" dirty="0">
              <a:solidFill>
                <a:schemeClr val="bg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Content Placeholder 4"/>
          <p:cNvSpPr>
            <a:spLocks noGrp="1"/>
          </p:cNvSpPr>
          <p:nvPr>
            <p:ph sz="half" idx="4294967295"/>
          </p:nvPr>
        </p:nvSpPr>
        <p:spPr>
          <a:xfrm>
            <a:off x="6785606" y="1416841"/>
            <a:ext cx="5406394" cy="4247088"/>
          </a:xfrm>
        </p:spPr>
        <p:txBody>
          <a:bodyPr>
            <a:noAutofit/>
          </a:bodyPr>
          <a:lstStyle/>
          <a:p>
            <a:r>
              <a:rPr lang="es-CL" sz="2000" dirty="0">
                <a:latin typeface="+mj-lt"/>
              </a:rPr>
              <a:t>Las </a:t>
            </a:r>
            <a:r>
              <a:rPr lang="es-CL" sz="2000" b="1" dirty="0">
                <a:latin typeface="+mj-lt"/>
              </a:rPr>
              <a:t>fusiones y adquisiciones </a:t>
            </a:r>
            <a:r>
              <a:rPr lang="es-CL" sz="2000" b="1" dirty="0" smtClean="0">
                <a:latin typeface="+mj-lt"/>
              </a:rPr>
              <a:t>transfronterizas </a:t>
            </a:r>
            <a:r>
              <a:rPr lang="es-CL" sz="2000" b="1" dirty="0">
                <a:latin typeface="+mj-lt"/>
              </a:rPr>
              <a:t>cayeron un 11% en las economías avanzadas </a:t>
            </a:r>
            <a:r>
              <a:rPr lang="es-CL" sz="2000" dirty="0" smtClean="0">
                <a:latin typeface="+mj-lt"/>
              </a:rPr>
              <a:t>(tendencia a la baja)</a:t>
            </a:r>
          </a:p>
          <a:p>
            <a:r>
              <a:rPr lang="es-CL" sz="2000" dirty="0" smtClean="0">
                <a:latin typeface="+mj-lt"/>
              </a:rPr>
              <a:t>El </a:t>
            </a:r>
            <a:r>
              <a:rPr lang="es-CL" sz="2000" b="1" dirty="0">
                <a:latin typeface="+mj-lt"/>
              </a:rPr>
              <a:t>número de transacciones cayeron un 16%</a:t>
            </a:r>
            <a:r>
              <a:rPr lang="es-CL" sz="2000" dirty="0">
                <a:latin typeface="+mj-lt"/>
              </a:rPr>
              <a:t>. El mercado mostró cierta resiliencia en el tercer trimestre, pero debería permanecer reprimido hasta finales de 2020 debido a los efectos COVID-19 </a:t>
            </a:r>
            <a:endParaRPr lang="en-GB" sz="2000" dirty="0">
              <a:latin typeface="+mj-lt"/>
            </a:endParaRPr>
          </a:p>
          <a:p>
            <a:r>
              <a:rPr lang="es-CL" sz="2000" b="1" dirty="0" smtClean="0">
                <a:latin typeface="+mj-lt"/>
              </a:rPr>
              <a:t>Economías </a:t>
            </a:r>
            <a:r>
              <a:rPr lang="es-CL" sz="2000" b="1" dirty="0">
                <a:latin typeface="+mj-lt"/>
              </a:rPr>
              <a:t>emergentes experimentaron una caída del 18% </a:t>
            </a:r>
            <a:r>
              <a:rPr lang="es-CL" sz="2000" dirty="0">
                <a:latin typeface="+mj-lt"/>
              </a:rPr>
              <a:t>en la actividad de fusiones y adquisiciones, principalmente minería, banca, hoteles y entretenimiento, atención médica y fabricación de alimentos. </a:t>
            </a:r>
            <a:endParaRPr lang="en-GB" sz="2000" dirty="0">
              <a:latin typeface="+mj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928" r="9256" b="83465"/>
          <a:stretch/>
        </p:blipFill>
        <p:spPr>
          <a:xfrm>
            <a:off x="182231" y="1740842"/>
            <a:ext cx="6682887" cy="644550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 rotWithShape="1">
          <a:blip r:embed="rId2"/>
          <a:srcRect l="1928" t="20785" r="55891" b="15131"/>
          <a:stretch/>
        </p:blipFill>
        <p:spPr>
          <a:xfrm>
            <a:off x="537600" y="2385392"/>
            <a:ext cx="3110061" cy="2900816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 rotWithShape="1">
          <a:blip r:embed="rId2"/>
          <a:srcRect l="48121" t="21487" r="9698" b="14429"/>
          <a:stretch/>
        </p:blipFill>
        <p:spPr>
          <a:xfrm>
            <a:off x="3523674" y="2415209"/>
            <a:ext cx="3175300" cy="2900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1278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301772" y="237600"/>
            <a:ext cx="10645982" cy="1022400"/>
          </a:xfrm>
        </p:spPr>
        <p:txBody>
          <a:bodyPr/>
          <a:lstStyle/>
          <a:p>
            <a:r>
              <a:rPr lang="es-CL" b="1" dirty="0" smtClean="0"/>
              <a:t>Disminución en los anuncios de nuevos proyectos </a:t>
            </a:r>
            <a:endParaRPr lang="en-GB" b="1" dirty="0"/>
          </a:p>
        </p:txBody>
      </p:sp>
      <p:sp>
        <p:nvSpPr>
          <p:cNvPr id="7" name="Rectangle 6"/>
          <p:cNvSpPr/>
          <p:nvPr/>
        </p:nvSpPr>
        <p:spPr>
          <a:xfrm>
            <a:off x="0" y="6553301"/>
            <a:ext cx="10898372" cy="3046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sz="1200" i="1" dirty="0">
                <a:solidFill>
                  <a:srgbClr val="7F7F7F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Notes: </a:t>
            </a:r>
            <a:r>
              <a:rPr lang="en-US" sz="1200" i="1" dirty="0">
                <a:solidFill>
                  <a:srgbClr val="7F7F7F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Advanced economies’ and ‘Emerging and developing economies’ are defined as per the IMF definition</a:t>
            </a:r>
            <a:r>
              <a:rPr lang="en-GB" sz="1200" i="1" dirty="0" smtClean="0">
                <a:solidFill>
                  <a:srgbClr val="7F7F7F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. / Source</a:t>
            </a:r>
            <a:r>
              <a:rPr lang="en-GB" sz="1200" i="1" dirty="0">
                <a:solidFill>
                  <a:srgbClr val="7F7F7F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: FDI in Figures, October 2020.</a:t>
            </a:r>
            <a:endParaRPr lang="en-GB" sz="12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5" name="Text Box 23"/>
          <p:cNvSpPr txBox="1">
            <a:spLocks noChangeArrowheads="1"/>
          </p:cNvSpPr>
          <p:nvPr/>
        </p:nvSpPr>
        <p:spPr bwMode="auto">
          <a:xfrm>
            <a:off x="665606" y="1416841"/>
            <a:ext cx="6120000" cy="324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xtLst/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  <a:tabLst>
                <a:tab pos="539750" algn="l"/>
                <a:tab pos="756285" algn="l"/>
                <a:tab pos="972185" algn="l"/>
              </a:tabLst>
            </a:pPr>
            <a:r>
              <a:rPr lang="en-US" sz="1600" b="1" kern="900" dirty="0" err="1" smtClean="0">
                <a:solidFill>
                  <a:schemeClr val="bg1"/>
                </a:solidFill>
                <a:latin typeface="Helvetica" panose="020B0604020202020204" pitchFamily="34" charset="0"/>
                <a:ea typeface="Times" panose="02020603050405020304" pitchFamily="18" charset="0"/>
                <a:cs typeface="Times New Roman" panose="02020603050405020304" pitchFamily="18" charset="0"/>
              </a:rPr>
              <a:t>Proyectos</a:t>
            </a:r>
            <a:r>
              <a:rPr lang="en-US" sz="1600" b="1" kern="900" dirty="0" smtClean="0">
                <a:solidFill>
                  <a:schemeClr val="bg1"/>
                </a:solidFill>
                <a:latin typeface="Helvetica" panose="020B0604020202020204" pitchFamily="34" charset="0"/>
                <a:ea typeface="Times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kern="900" dirty="0" err="1" smtClean="0">
                <a:solidFill>
                  <a:schemeClr val="bg1"/>
                </a:solidFill>
                <a:latin typeface="Helvetica" panose="020B0604020202020204" pitchFamily="34" charset="0"/>
                <a:ea typeface="Times" panose="02020603050405020304" pitchFamily="18" charset="0"/>
                <a:cs typeface="Times New Roman" panose="02020603050405020304" pitchFamily="18" charset="0"/>
              </a:rPr>
              <a:t>nuevos</a:t>
            </a:r>
            <a:r>
              <a:rPr lang="en-US" sz="1600" b="1" kern="900" dirty="0" smtClean="0">
                <a:solidFill>
                  <a:schemeClr val="bg1"/>
                </a:solidFill>
                <a:latin typeface="Helvetica" panose="020B0604020202020204" pitchFamily="34" charset="0"/>
                <a:ea typeface="Times" panose="02020603050405020304" pitchFamily="18" charset="0"/>
                <a:cs typeface="Times New Roman" panose="02020603050405020304" pitchFamily="18" charset="0"/>
              </a:rPr>
              <a:t> (greenfield) 2018–2020 </a:t>
            </a:r>
            <a:r>
              <a:rPr lang="en-US" sz="1600" b="1" kern="900" dirty="0">
                <a:solidFill>
                  <a:schemeClr val="bg1"/>
                </a:solidFill>
                <a:latin typeface="Helvetica" panose="020B0604020202020204" pitchFamily="34" charset="0"/>
                <a:ea typeface="Times" panose="02020603050405020304" pitchFamily="18" charset="0"/>
                <a:cs typeface="Times New Roman" panose="02020603050405020304" pitchFamily="18" charset="0"/>
              </a:rPr>
              <a:t>(USD </a:t>
            </a:r>
            <a:r>
              <a:rPr lang="en-US" sz="1600" b="1" kern="900" dirty="0" smtClean="0">
                <a:solidFill>
                  <a:schemeClr val="bg1"/>
                </a:solidFill>
                <a:latin typeface="Helvetica" panose="020B0604020202020204" pitchFamily="34" charset="0"/>
                <a:ea typeface="Times" panose="02020603050405020304" pitchFamily="18" charset="0"/>
                <a:cs typeface="Times New Roman" panose="02020603050405020304" pitchFamily="18" charset="0"/>
              </a:rPr>
              <a:t>billion)</a:t>
            </a:r>
            <a:endParaRPr lang="en-GB" sz="1400" dirty="0">
              <a:solidFill>
                <a:schemeClr val="bg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Content Placeholder 4"/>
          <p:cNvSpPr>
            <a:spLocks noGrp="1"/>
          </p:cNvSpPr>
          <p:nvPr>
            <p:ph sz="half" idx="4294967295"/>
          </p:nvPr>
        </p:nvSpPr>
        <p:spPr>
          <a:xfrm>
            <a:off x="6785606" y="1748418"/>
            <a:ext cx="5406394" cy="4247088"/>
          </a:xfrm>
        </p:spPr>
        <p:txBody>
          <a:bodyPr>
            <a:noAutofit/>
          </a:bodyPr>
          <a:lstStyle/>
          <a:p>
            <a:r>
              <a:rPr lang="es-CL" sz="2000" b="1" dirty="0">
                <a:latin typeface="+mj-lt"/>
              </a:rPr>
              <a:t>Valor de nuevos proyectos anunciados disminuyó en un 9% en las economías avanzadas</a:t>
            </a:r>
            <a:r>
              <a:rPr lang="es-CL" sz="2000" dirty="0">
                <a:latin typeface="+mj-lt"/>
              </a:rPr>
              <a:t> en comparación con el último semestre de </a:t>
            </a:r>
            <a:r>
              <a:rPr lang="es-CL" sz="2000" dirty="0" smtClean="0">
                <a:latin typeface="+mj-lt"/>
              </a:rPr>
              <a:t>2019 (con un repunte en Mayo), </a:t>
            </a:r>
            <a:r>
              <a:rPr lang="es-CL" sz="2000" dirty="0">
                <a:latin typeface="+mj-lt"/>
              </a:rPr>
              <a:t>mientras que se </a:t>
            </a:r>
            <a:r>
              <a:rPr lang="es-CL" sz="2000" b="1" dirty="0">
                <a:latin typeface="+mj-lt"/>
              </a:rPr>
              <a:t>desplomó en un 46% en los mercados emergentes y las economías en desarrollo</a:t>
            </a:r>
            <a:r>
              <a:rPr lang="es-CL" sz="2000" dirty="0">
                <a:latin typeface="+mj-lt"/>
              </a:rPr>
              <a:t>. </a:t>
            </a:r>
            <a:endParaRPr lang="en-GB" sz="2000" dirty="0">
              <a:latin typeface="+mj-lt"/>
            </a:endParaRPr>
          </a:p>
          <a:p>
            <a:r>
              <a:rPr lang="es-CL" sz="2000" dirty="0">
                <a:latin typeface="+mj-lt"/>
              </a:rPr>
              <a:t>Los </a:t>
            </a:r>
            <a:r>
              <a:rPr lang="es-CL" sz="2000" b="1" dirty="0">
                <a:latin typeface="+mj-lt"/>
              </a:rPr>
              <a:t>empleos previstos cayeron en un 39%</a:t>
            </a:r>
            <a:endParaRPr lang="en-GB" sz="2000" b="1" dirty="0">
              <a:latin typeface="+mj-lt"/>
            </a:endParaRPr>
          </a:p>
          <a:p>
            <a:r>
              <a:rPr lang="es-CL" sz="2000" b="1" dirty="0" smtClean="0">
                <a:latin typeface="+mj-lt"/>
              </a:rPr>
              <a:t>Casi </a:t>
            </a:r>
            <a:r>
              <a:rPr lang="es-CL" sz="2000" b="1" dirty="0">
                <a:latin typeface="+mj-lt"/>
              </a:rPr>
              <a:t>todos los sectores se vieron afectados</a:t>
            </a:r>
            <a:r>
              <a:rPr lang="es-CL" sz="2000" dirty="0">
                <a:latin typeface="+mj-lt"/>
              </a:rPr>
              <a:t>, en particular los bienes raíces, la fabricación de maquinaria, equipos y componentes, hoteles y entretenimiento.</a:t>
            </a:r>
            <a:endParaRPr lang="en-GB" sz="2000" dirty="0">
              <a:latin typeface="+mj-lt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657" y="1952112"/>
            <a:ext cx="6371949" cy="4174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9838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73629" y="237600"/>
            <a:ext cx="10402193" cy="1022400"/>
          </a:xfrm>
        </p:spPr>
        <p:txBody>
          <a:bodyPr/>
          <a:lstStyle/>
          <a:p>
            <a:r>
              <a:rPr lang="en-US" sz="2800" dirty="0" smtClean="0">
                <a:cs typeface="Helvetica" panose="020B0604020202020204" pitchFamily="34" charset="0"/>
              </a:rPr>
              <a:t>Se </a:t>
            </a:r>
            <a:r>
              <a:rPr lang="en-US" sz="2800" dirty="0" err="1" smtClean="0">
                <a:cs typeface="Helvetica" panose="020B0604020202020204" pitchFamily="34" charset="0"/>
              </a:rPr>
              <a:t>observa</a:t>
            </a:r>
            <a:r>
              <a:rPr lang="en-US" sz="2800" dirty="0" smtClean="0">
                <a:cs typeface="Helvetica" panose="020B0604020202020204" pitchFamily="34" charset="0"/>
              </a:rPr>
              <a:t> </a:t>
            </a:r>
            <a:r>
              <a:rPr lang="en-US" sz="2800" dirty="0" err="1" smtClean="0">
                <a:cs typeface="Helvetica" panose="020B0604020202020204" pitchFamily="34" charset="0"/>
              </a:rPr>
              <a:t>una</a:t>
            </a:r>
            <a:r>
              <a:rPr lang="en-US" sz="2800" dirty="0" smtClean="0">
                <a:cs typeface="Helvetica" panose="020B0604020202020204" pitchFamily="34" charset="0"/>
              </a:rPr>
              <a:t> gran </a:t>
            </a:r>
            <a:r>
              <a:rPr lang="en-US" sz="2800" dirty="0" err="1" smtClean="0">
                <a:cs typeface="Helvetica" panose="020B0604020202020204" pitchFamily="34" charset="0"/>
              </a:rPr>
              <a:t>contracción</a:t>
            </a:r>
            <a:r>
              <a:rPr lang="en-US" sz="2800" dirty="0" smtClean="0">
                <a:cs typeface="Helvetica" panose="020B0604020202020204" pitchFamily="34" charset="0"/>
              </a:rPr>
              <a:t> de IED </a:t>
            </a:r>
            <a:r>
              <a:rPr lang="en-US" sz="2800" dirty="0" err="1" smtClean="0">
                <a:cs typeface="Helvetica" panose="020B0604020202020204" pitchFamily="34" charset="0"/>
              </a:rPr>
              <a:t>desde</a:t>
            </a:r>
            <a:r>
              <a:rPr lang="en-US" sz="2800" dirty="0" smtClean="0">
                <a:cs typeface="Helvetica" panose="020B0604020202020204" pitchFamily="34" charset="0"/>
              </a:rPr>
              <a:t> </a:t>
            </a:r>
            <a:r>
              <a:rPr lang="en-US" sz="2800" dirty="0" err="1" smtClean="0">
                <a:cs typeface="Helvetica" panose="020B0604020202020204" pitchFamily="34" charset="0"/>
              </a:rPr>
              <a:t>Japón</a:t>
            </a:r>
            <a:r>
              <a:rPr lang="en-US" sz="2800" dirty="0" smtClean="0">
                <a:cs typeface="Helvetica" panose="020B0604020202020204" pitchFamily="34" charset="0"/>
              </a:rPr>
              <a:t> al </a:t>
            </a:r>
            <a:r>
              <a:rPr lang="en-US" sz="2800" dirty="0" err="1" smtClean="0">
                <a:cs typeface="Helvetica" panose="020B0604020202020204" pitchFamily="34" charset="0"/>
              </a:rPr>
              <a:t>mundo</a:t>
            </a:r>
            <a:r>
              <a:rPr lang="en-US" sz="2800" dirty="0" smtClean="0">
                <a:cs typeface="Helvetica" panose="020B0604020202020204" pitchFamily="34" charset="0"/>
              </a:rPr>
              <a:t> </a:t>
            </a:r>
            <a:r>
              <a:rPr lang="en-US" sz="2800" dirty="0" err="1" smtClean="0">
                <a:cs typeface="Helvetica" panose="020B0604020202020204" pitchFamily="34" charset="0"/>
              </a:rPr>
              <a:t>durante</a:t>
            </a:r>
            <a:r>
              <a:rPr lang="en-US" sz="2800" dirty="0" smtClean="0">
                <a:cs typeface="Helvetica" panose="020B0604020202020204" pitchFamily="34" charset="0"/>
              </a:rPr>
              <a:t> el primer semester de 2020</a:t>
            </a:r>
            <a:endParaRPr lang="en-GB" sz="2800" dirty="0">
              <a:cs typeface="Helvetica" panose="020B0604020202020204" pitchFamily="34" charset="0"/>
            </a:endParaRPr>
          </a:p>
        </p:txBody>
      </p:sp>
      <p:sp>
        <p:nvSpPr>
          <p:cNvPr id="6" name="Content Placeholder 4"/>
          <p:cNvSpPr>
            <a:spLocks noGrp="1"/>
          </p:cNvSpPr>
          <p:nvPr>
            <p:ph sz="half" idx="4294967295"/>
          </p:nvPr>
        </p:nvSpPr>
        <p:spPr>
          <a:xfrm>
            <a:off x="130628" y="5138319"/>
            <a:ext cx="11675822" cy="800830"/>
          </a:xfrm>
        </p:spPr>
        <p:txBody>
          <a:bodyPr>
            <a:no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US" sz="1800" b="1" dirty="0" smtClean="0">
                <a:solidFill>
                  <a:schemeClr val="tx1">
                    <a:lumMod val="50000"/>
                  </a:schemeClr>
                </a:solidFill>
                <a:latin typeface="Arial Narrow" panose="020B0606020202030204" pitchFamily="34" charset="0"/>
                <a:cs typeface="Helvetica" panose="020B0604020202020204" pitchFamily="34" charset="0"/>
              </a:rPr>
              <a:t>Las IED </a:t>
            </a:r>
            <a:r>
              <a:rPr lang="en-US" sz="1800" b="1" dirty="0" err="1" smtClean="0">
                <a:solidFill>
                  <a:schemeClr val="tx1">
                    <a:lumMod val="50000"/>
                  </a:schemeClr>
                </a:solidFill>
                <a:latin typeface="Arial Narrow" panose="020B0606020202030204" pitchFamily="34" charset="0"/>
                <a:cs typeface="Helvetica" panose="020B0604020202020204" pitchFamily="34" charset="0"/>
              </a:rPr>
              <a:t>desde</a:t>
            </a:r>
            <a:r>
              <a:rPr lang="en-US" sz="1800" b="1" dirty="0" smtClean="0">
                <a:solidFill>
                  <a:schemeClr val="tx1">
                    <a:lumMod val="50000"/>
                  </a:schemeClr>
                </a:solidFill>
                <a:latin typeface="Arial Narrow" panose="020B0606020202030204" pitchFamily="34" charset="0"/>
                <a:cs typeface="Helvetica" panose="020B0604020202020204" pitchFamily="34" charset="0"/>
              </a:rPr>
              <a:t> </a:t>
            </a:r>
            <a:r>
              <a:rPr lang="en-US" sz="1800" b="1" dirty="0" err="1" smtClean="0">
                <a:solidFill>
                  <a:schemeClr val="tx1">
                    <a:lumMod val="50000"/>
                  </a:schemeClr>
                </a:solidFill>
                <a:latin typeface="Arial Narrow" panose="020B0606020202030204" pitchFamily="34" charset="0"/>
                <a:cs typeface="Helvetica" panose="020B0604020202020204" pitchFamily="34" charset="0"/>
              </a:rPr>
              <a:t>Japón</a:t>
            </a:r>
            <a:r>
              <a:rPr lang="en-US" sz="1800" b="1" dirty="0" smtClean="0">
                <a:solidFill>
                  <a:schemeClr val="tx1">
                    <a:lumMod val="50000"/>
                  </a:schemeClr>
                </a:solidFill>
                <a:latin typeface="Arial Narrow" panose="020B0606020202030204" pitchFamily="34" charset="0"/>
                <a:cs typeface="Helvetica" panose="020B0604020202020204" pitchFamily="34" charset="0"/>
              </a:rPr>
              <a:t> al </a:t>
            </a:r>
            <a:r>
              <a:rPr lang="en-US" sz="1800" b="1" dirty="0" err="1" smtClean="0">
                <a:solidFill>
                  <a:schemeClr val="tx1">
                    <a:lumMod val="50000"/>
                  </a:schemeClr>
                </a:solidFill>
                <a:latin typeface="Arial Narrow" panose="020B0606020202030204" pitchFamily="34" charset="0"/>
                <a:cs typeface="Helvetica" panose="020B0604020202020204" pitchFamily="34" charset="0"/>
              </a:rPr>
              <a:t>mundo</a:t>
            </a:r>
            <a:r>
              <a:rPr lang="en-US" sz="1800" b="1" dirty="0" smtClean="0">
                <a:solidFill>
                  <a:schemeClr val="tx1">
                    <a:lumMod val="50000"/>
                  </a:schemeClr>
                </a:solidFill>
                <a:latin typeface="Arial Narrow" panose="020B0606020202030204" pitchFamily="34" charset="0"/>
                <a:cs typeface="Helvetica" panose="020B0604020202020204" pitchFamily="34" charset="0"/>
              </a:rPr>
              <a:t> </a:t>
            </a:r>
            <a:r>
              <a:rPr lang="en-US" sz="1800" b="1" dirty="0" err="1" smtClean="0">
                <a:solidFill>
                  <a:schemeClr val="tx1">
                    <a:lumMod val="50000"/>
                  </a:schemeClr>
                </a:solidFill>
                <a:latin typeface="Arial Narrow" panose="020B0606020202030204" pitchFamily="34" charset="0"/>
                <a:cs typeface="Helvetica" panose="020B0604020202020204" pitchFamily="34" charset="0"/>
              </a:rPr>
              <a:t>disminuyeron</a:t>
            </a:r>
            <a:r>
              <a:rPr lang="en-US" sz="1800" b="1" dirty="0" smtClean="0">
                <a:solidFill>
                  <a:schemeClr val="tx1">
                    <a:lumMod val="50000"/>
                  </a:schemeClr>
                </a:solidFill>
                <a:latin typeface="Arial Narrow" panose="020B0606020202030204" pitchFamily="34" charset="0"/>
                <a:cs typeface="Helvetica" panose="020B0604020202020204" pitchFamily="34" charset="0"/>
              </a:rPr>
              <a:t> en 27% </a:t>
            </a:r>
            <a:r>
              <a:rPr lang="en-US" sz="1800" b="1" dirty="0" err="1" smtClean="0">
                <a:solidFill>
                  <a:schemeClr val="tx1">
                    <a:lumMod val="50000"/>
                  </a:schemeClr>
                </a:solidFill>
                <a:latin typeface="Arial Narrow" panose="020B0606020202030204" pitchFamily="34" charset="0"/>
                <a:cs typeface="Helvetica" panose="020B0604020202020204" pitchFamily="34" charset="0"/>
              </a:rPr>
              <a:t>durante</a:t>
            </a:r>
            <a:r>
              <a:rPr lang="en-US" sz="1800" b="1" dirty="0" smtClean="0">
                <a:solidFill>
                  <a:schemeClr val="tx1">
                    <a:lumMod val="50000"/>
                  </a:schemeClr>
                </a:solidFill>
                <a:latin typeface="Arial Narrow" panose="020B0606020202030204" pitchFamily="34" charset="0"/>
                <a:cs typeface="Helvetica" panose="020B0604020202020204" pitchFamily="34" charset="0"/>
              </a:rPr>
              <a:t> el primer </a:t>
            </a:r>
            <a:r>
              <a:rPr lang="en-US" sz="1800" b="1" dirty="0" err="1" smtClean="0">
                <a:solidFill>
                  <a:schemeClr val="tx1">
                    <a:lumMod val="50000"/>
                  </a:schemeClr>
                </a:solidFill>
                <a:latin typeface="Arial Narrow" panose="020B0606020202030204" pitchFamily="34" charset="0"/>
                <a:cs typeface="Helvetica" panose="020B0604020202020204" pitchFamily="34" charset="0"/>
              </a:rPr>
              <a:t>semestre</a:t>
            </a:r>
            <a:r>
              <a:rPr lang="en-US" sz="1800" b="1" dirty="0" smtClean="0">
                <a:solidFill>
                  <a:schemeClr val="tx1">
                    <a:lumMod val="50000"/>
                  </a:schemeClr>
                </a:solidFill>
                <a:latin typeface="Arial Narrow" panose="020B0606020202030204" pitchFamily="34" charset="0"/>
                <a:cs typeface="Helvetica" panose="020B0604020202020204" pitchFamily="34" charset="0"/>
              </a:rPr>
              <a:t> de 2020 </a:t>
            </a:r>
            <a:r>
              <a:rPr lang="en-US" sz="1800" dirty="0" err="1" smtClean="0">
                <a:solidFill>
                  <a:schemeClr val="tx1">
                    <a:lumMod val="50000"/>
                  </a:schemeClr>
                </a:solidFill>
                <a:latin typeface="Arial Narrow" panose="020B0606020202030204" pitchFamily="34" charset="0"/>
                <a:cs typeface="Helvetica" panose="020B0604020202020204" pitchFamily="34" charset="0"/>
              </a:rPr>
              <a:t>comparado</a:t>
            </a:r>
            <a:r>
              <a:rPr lang="en-US" sz="1800" dirty="0" smtClean="0">
                <a:solidFill>
                  <a:schemeClr val="tx1">
                    <a:lumMod val="50000"/>
                  </a:schemeClr>
                </a:solidFill>
                <a:latin typeface="Arial Narrow" panose="020B0606020202030204" pitchFamily="34" charset="0"/>
                <a:cs typeface="Helvetica" panose="020B0604020202020204" pitchFamily="34" charset="0"/>
              </a:rPr>
              <a:t> con el </a:t>
            </a:r>
            <a:r>
              <a:rPr lang="en-US" sz="1800" dirty="0" err="1" smtClean="0">
                <a:solidFill>
                  <a:schemeClr val="tx1">
                    <a:lumMod val="50000"/>
                  </a:schemeClr>
                </a:solidFill>
                <a:latin typeface="Arial Narrow" panose="020B0606020202030204" pitchFamily="34" charset="0"/>
                <a:cs typeface="Helvetica" panose="020B0604020202020204" pitchFamily="34" charset="0"/>
              </a:rPr>
              <a:t>segundo</a:t>
            </a:r>
            <a:r>
              <a:rPr lang="en-US" sz="1800" dirty="0" smtClean="0">
                <a:solidFill>
                  <a:schemeClr val="tx1">
                    <a:lumMod val="50000"/>
                  </a:schemeClr>
                </a:solidFill>
                <a:latin typeface="Arial Narrow" panose="020B0606020202030204" pitchFamily="34" charset="0"/>
                <a:cs typeface="Helvetica" panose="020B0604020202020204" pitchFamily="34" charset="0"/>
              </a:rPr>
              <a:t> </a:t>
            </a:r>
            <a:r>
              <a:rPr lang="en-US" sz="1800" dirty="0" err="1" smtClean="0">
                <a:solidFill>
                  <a:schemeClr val="tx1">
                    <a:lumMod val="50000"/>
                  </a:schemeClr>
                </a:solidFill>
                <a:latin typeface="Arial Narrow" panose="020B0606020202030204" pitchFamily="34" charset="0"/>
                <a:cs typeface="Helvetica" panose="020B0604020202020204" pitchFamily="34" charset="0"/>
              </a:rPr>
              <a:t>semestre</a:t>
            </a:r>
            <a:r>
              <a:rPr lang="en-US" sz="1800" dirty="0" smtClean="0">
                <a:solidFill>
                  <a:schemeClr val="tx1">
                    <a:lumMod val="50000"/>
                  </a:schemeClr>
                </a:solidFill>
                <a:latin typeface="Arial Narrow" panose="020B0606020202030204" pitchFamily="34" charset="0"/>
                <a:cs typeface="Helvetica" panose="020B0604020202020204" pitchFamily="34" charset="0"/>
              </a:rPr>
              <a:t> de 2019, de USD 87 billion </a:t>
            </a:r>
            <a:r>
              <a:rPr lang="en-US" sz="1800" dirty="0">
                <a:solidFill>
                  <a:schemeClr val="tx1">
                    <a:lumMod val="50000"/>
                  </a:schemeClr>
                </a:solidFill>
                <a:latin typeface="Arial Narrow" panose="020B0606020202030204" pitchFamily="34" charset="0"/>
                <a:cs typeface="Helvetica" panose="020B0604020202020204" pitchFamily="34" charset="0"/>
              </a:rPr>
              <a:t>a</a:t>
            </a:r>
            <a:r>
              <a:rPr lang="en-US" sz="1800" dirty="0" smtClean="0">
                <a:solidFill>
                  <a:schemeClr val="tx1">
                    <a:lumMod val="50000"/>
                  </a:schemeClr>
                </a:solidFill>
                <a:latin typeface="Arial Narrow" panose="020B0606020202030204" pitchFamily="34" charset="0"/>
                <a:cs typeface="Helvetica" panose="020B0604020202020204" pitchFamily="34" charset="0"/>
              </a:rPr>
              <a:t> USD 63 billion.  </a:t>
            </a:r>
            <a:r>
              <a:rPr lang="en-US" sz="1800" dirty="0" err="1" smtClean="0">
                <a:solidFill>
                  <a:schemeClr val="tx1">
                    <a:lumMod val="50000"/>
                  </a:schemeClr>
                </a:solidFill>
                <a:latin typeface="Arial Narrow" panose="020B0606020202030204" pitchFamily="34" charset="0"/>
                <a:cs typeface="Helvetica" panose="020B0604020202020204" pitchFamily="34" charset="0"/>
              </a:rPr>
              <a:t>Esto</a:t>
            </a:r>
            <a:r>
              <a:rPr lang="en-US" sz="1800" dirty="0" smtClean="0">
                <a:solidFill>
                  <a:schemeClr val="tx1">
                    <a:lumMod val="50000"/>
                  </a:schemeClr>
                </a:solidFill>
                <a:latin typeface="Arial Narrow" panose="020B0606020202030204" pitchFamily="34" charset="0"/>
                <a:cs typeface="Helvetica" panose="020B0604020202020204" pitchFamily="34" charset="0"/>
              </a:rPr>
              <a:t> se </a:t>
            </a:r>
            <a:r>
              <a:rPr lang="en-US" sz="1800" dirty="0" err="1" smtClean="0">
                <a:solidFill>
                  <a:schemeClr val="tx1">
                    <a:lumMod val="50000"/>
                  </a:schemeClr>
                </a:solidFill>
                <a:latin typeface="Arial Narrow" panose="020B0606020202030204" pitchFamily="34" charset="0"/>
                <a:cs typeface="Helvetica" panose="020B0604020202020204" pitchFamily="34" charset="0"/>
              </a:rPr>
              <a:t>explica</a:t>
            </a:r>
            <a:r>
              <a:rPr lang="en-US" sz="1800" dirty="0" smtClean="0">
                <a:solidFill>
                  <a:schemeClr val="tx1">
                    <a:lumMod val="50000"/>
                  </a:schemeClr>
                </a:solidFill>
                <a:latin typeface="Arial Narrow" panose="020B0606020202030204" pitchFamily="34" charset="0"/>
                <a:cs typeface="Helvetica" panose="020B0604020202020204" pitchFamily="34" charset="0"/>
              </a:rPr>
              <a:t> </a:t>
            </a:r>
            <a:r>
              <a:rPr lang="en-US" sz="1800" dirty="0" err="1" smtClean="0">
                <a:solidFill>
                  <a:schemeClr val="tx1">
                    <a:lumMod val="50000"/>
                  </a:schemeClr>
                </a:solidFill>
                <a:latin typeface="Arial Narrow" panose="020B0606020202030204" pitchFamily="34" charset="0"/>
                <a:cs typeface="Helvetica" panose="020B0604020202020204" pitchFamily="34" charset="0"/>
              </a:rPr>
              <a:t>por</a:t>
            </a:r>
            <a:r>
              <a:rPr lang="en-US" sz="1800" dirty="0" smtClean="0">
                <a:solidFill>
                  <a:schemeClr val="tx1">
                    <a:lumMod val="50000"/>
                  </a:schemeClr>
                </a:solidFill>
                <a:latin typeface="Arial Narrow" panose="020B0606020202030204" pitchFamily="34" charset="0"/>
                <a:cs typeface="Helvetica" panose="020B0604020202020204" pitchFamily="34" charset="0"/>
              </a:rPr>
              <a:t> </a:t>
            </a:r>
            <a:r>
              <a:rPr lang="en-US" sz="1800" dirty="0" err="1" smtClean="0">
                <a:solidFill>
                  <a:schemeClr val="tx1">
                    <a:lumMod val="50000"/>
                  </a:schemeClr>
                </a:solidFill>
                <a:latin typeface="Arial Narrow" panose="020B0606020202030204" pitchFamily="34" charset="0"/>
                <a:cs typeface="Helvetica" panose="020B0604020202020204" pitchFamily="34" charset="0"/>
              </a:rPr>
              <a:t>una</a:t>
            </a:r>
            <a:r>
              <a:rPr lang="en-US" sz="1800" dirty="0" smtClean="0">
                <a:solidFill>
                  <a:schemeClr val="tx1">
                    <a:lumMod val="50000"/>
                  </a:schemeClr>
                </a:solidFill>
                <a:latin typeface="Arial Narrow" panose="020B0606020202030204" pitchFamily="34" charset="0"/>
                <a:cs typeface="Helvetica" panose="020B0604020202020204" pitchFamily="34" charset="0"/>
              </a:rPr>
              <a:t> </a:t>
            </a:r>
            <a:r>
              <a:rPr lang="en-US" sz="1800" dirty="0" err="1" smtClean="0">
                <a:solidFill>
                  <a:schemeClr val="tx1">
                    <a:lumMod val="50000"/>
                  </a:schemeClr>
                </a:solidFill>
                <a:latin typeface="Arial Narrow" panose="020B0606020202030204" pitchFamily="34" charset="0"/>
                <a:cs typeface="Helvetica" panose="020B0604020202020204" pitchFamily="34" charset="0"/>
              </a:rPr>
              <a:t>disminución</a:t>
            </a:r>
            <a:r>
              <a:rPr lang="en-US" sz="1800" dirty="0" smtClean="0">
                <a:solidFill>
                  <a:schemeClr val="tx1">
                    <a:lumMod val="50000"/>
                  </a:schemeClr>
                </a:solidFill>
                <a:latin typeface="Arial Narrow" panose="020B0606020202030204" pitchFamily="34" charset="0"/>
                <a:cs typeface="Helvetica" panose="020B0604020202020204" pitchFamily="34" charset="0"/>
              </a:rPr>
              <a:t> en la </a:t>
            </a:r>
            <a:r>
              <a:rPr lang="en-US" sz="1800" dirty="0" err="1" smtClean="0">
                <a:solidFill>
                  <a:schemeClr val="tx1">
                    <a:lumMod val="50000"/>
                  </a:schemeClr>
                </a:solidFill>
                <a:latin typeface="Arial Narrow" panose="020B0606020202030204" pitchFamily="34" charset="0"/>
                <a:cs typeface="Helvetica" panose="020B0604020202020204" pitchFamily="34" charset="0"/>
              </a:rPr>
              <a:t>segunda</a:t>
            </a:r>
            <a:r>
              <a:rPr lang="en-US" sz="1800" dirty="0" smtClean="0">
                <a:solidFill>
                  <a:schemeClr val="tx1">
                    <a:lumMod val="50000"/>
                  </a:schemeClr>
                </a:solidFill>
                <a:latin typeface="Arial Narrow" panose="020B0606020202030204" pitchFamily="34" charset="0"/>
                <a:cs typeface="Helvetica" panose="020B0604020202020204" pitchFamily="34" charset="0"/>
              </a:rPr>
              <a:t> parte del primer semester, el mas </a:t>
            </a:r>
            <a:r>
              <a:rPr lang="en-US" sz="1800" dirty="0" err="1" smtClean="0">
                <a:solidFill>
                  <a:schemeClr val="tx1">
                    <a:lumMod val="50000"/>
                  </a:schemeClr>
                </a:solidFill>
                <a:latin typeface="Arial Narrow" panose="020B0606020202030204" pitchFamily="34" charset="0"/>
                <a:cs typeface="Helvetica" panose="020B0604020202020204" pitchFamily="34" charset="0"/>
              </a:rPr>
              <a:t>bajo</a:t>
            </a:r>
            <a:r>
              <a:rPr lang="en-US" sz="1800" dirty="0" smtClean="0">
                <a:solidFill>
                  <a:schemeClr val="tx1">
                    <a:lumMod val="50000"/>
                  </a:schemeClr>
                </a:solidFill>
                <a:latin typeface="Arial Narrow" panose="020B0606020202030204" pitchFamily="34" charset="0"/>
                <a:cs typeface="Helvetica" panose="020B0604020202020204" pitchFamily="34" charset="0"/>
              </a:rPr>
              <a:t> trimester </a:t>
            </a:r>
            <a:r>
              <a:rPr lang="en-US" sz="1800" dirty="0" err="1" smtClean="0">
                <a:solidFill>
                  <a:schemeClr val="tx1">
                    <a:lumMod val="50000"/>
                  </a:schemeClr>
                </a:solidFill>
                <a:latin typeface="Arial Narrow" panose="020B0606020202030204" pitchFamily="34" charset="0"/>
                <a:cs typeface="Helvetica" panose="020B0604020202020204" pitchFamily="34" charset="0"/>
              </a:rPr>
              <a:t>desde</a:t>
            </a:r>
            <a:r>
              <a:rPr lang="en-US" sz="1800" dirty="0" smtClean="0">
                <a:solidFill>
                  <a:schemeClr val="tx1">
                    <a:lumMod val="50000"/>
                  </a:schemeClr>
                </a:solidFill>
                <a:latin typeface="Arial Narrow" panose="020B0606020202030204" pitchFamily="34" charset="0"/>
                <a:cs typeface="Helvetica" panose="020B0604020202020204" pitchFamily="34" charset="0"/>
              </a:rPr>
              <a:t> 2013</a:t>
            </a:r>
          </a:p>
          <a:p>
            <a:pPr marL="0" indent="0">
              <a:spcAft>
                <a:spcPts val="600"/>
              </a:spcAft>
              <a:buNone/>
            </a:pPr>
            <a:endParaRPr lang="en-US" sz="1800" dirty="0" smtClean="0">
              <a:solidFill>
                <a:schemeClr val="tx1">
                  <a:lumMod val="50000"/>
                </a:schemeClr>
              </a:solidFill>
              <a:latin typeface="Arial Narrow" panose="020B0606020202030204" pitchFamily="34" charset="0"/>
              <a:cs typeface="Helvetica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6553301"/>
            <a:ext cx="7435206" cy="3046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sz="1200" i="1" dirty="0">
                <a:solidFill>
                  <a:srgbClr val="7F7F7F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Notes: p: </a:t>
            </a:r>
            <a:r>
              <a:rPr lang="en-GB" sz="1200" i="1" dirty="0" err="1" smtClean="0">
                <a:solidFill>
                  <a:srgbClr val="7F7F7F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estimaciones</a:t>
            </a:r>
            <a:r>
              <a:rPr lang="en-GB" sz="1200" i="1" dirty="0" smtClean="0">
                <a:solidFill>
                  <a:srgbClr val="7F7F7F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n-GB" sz="1200" i="1" dirty="0" err="1" smtClean="0">
                <a:solidFill>
                  <a:srgbClr val="7F7F7F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preliminares</a:t>
            </a:r>
            <a:r>
              <a:rPr lang="en-GB" sz="1200" i="1" dirty="0" smtClean="0">
                <a:solidFill>
                  <a:srgbClr val="7F7F7F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. / Source</a:t>
            </a:r>
            <a:r>
              <a:rPr lang="en-GB" sz="1200" i="1" dirty="0">
                <a:solidFill>
                  <a:srgbClr val="7F7F7F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: </a:t>
            </a:r>
            <a:r>
              <a:rPr lang="en-GB" sz="1200" i="1" dirty="0" smtClean="0">
                <a:solidFill>
                  <a:srgbClr val="7F7F7F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OECD Foreign Direct Investment statistics database.</a:t>
            </a:r>
            <a:endParaRPr lang="en-GB" sz="12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5" name="Text Box 23"/>
          <p:cNvSpPr txBox="1">
            <a:spLocks noChangeArrowheads="1"/>
          </p:cNvSpPr>
          <p:nvPr/>
        </p:nvSpPr>
        <p:spPr bwMode="auto">
          <a:xfrm>
            <a:off x="665605" y="1416841"/>
            <a:ext cx="8032081" cy="3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xtLst/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  <a:tabLst>
                <a:tab pos="539750" algn="l"/>
                <a:tab pos="756285" algn="l"/>
                <a:tab pos="972185" algn="l"/>
              </a:tabLst>
            </a:pPr>
            <a:r>
              <a:rPr lang="en-US" sz="1600" b="1" kern="900" dirty="0" smtClean="0">
                <a:solidFill>
                  <a:schemeClr val="bg1"/>
                </a:solidFill>
                <a:latin typeface="Helvetica" panose="020B0604020202020204" pitchFamily="34" charset="0"/>
                <a:ea typeface="Times" panose="02020603050405020304" pitchFamily="18" charset="0"/>
                <a:cs typeface="Times New Roman" panose="02020603050405020304" pitchFamily="18" charset="0"/>
              </a:rPr>
              <a:t>IED </a:t>
            </a:r>
            <a:r>
              <a:rPr lang="en-US" sz="1600" b="1" kern="900" dirty="0" err="1" smtClean="0">
                <a:solidFill>
                  <a:schemeClr val="bg1"/>
                </a:solidFill>
                <a:latin typeface="Helvetica" panose="020B0604020202020204" pitchFamily="34" charset="0"/>
                <a:ea typeface="Times" panose="02020603050405020304" pitchFamily="18" charset="0"/>
                <a:cs typeface="Times New Roman" panose="02020603050405020304" pitchFamily="18" charset="0"/>
              </a:rPr>
              <a:t>desde</a:t>
            </a:r>
            <a:r>
              <a:rPr lang="en-US" sz="1600" b="1" kern="900" dirty="0" smtClean="0">
                <a:solidFill>
                  <a:schemeClr val="bg1"/>
                </a:solidFill>
                <a:latin typeface="Helvetica" panose="020B0604020202020204" pitchFamily="34" charset="0"/>
                <a:ea typeface="Times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kern="900" dirty="0" err="1" smtClean="0">
                <a:solidFill>
                  <a:schemeClr val="bg1"/>
                </a:solidFill>
                <a:latin typeface="Helvetica" panose="020B0604020202020204" pitchFamily="34" charset="0"/>
                <a:ea typeface="Times" panose="02020603050405020304" pitchFamily="18" charset="0"/>
                <a:cs typeface="Times New Roman" panose="02020603050405020304" pitchFamily="18" charset="0"/>
              </a:rPr>
              <a:t>Japón</a:t>
            </a:r>
            <a:r>
              <a:rPr lang="en-US" sz="1600" b="1" kern="900" dirty="0" smtClean="0">
                <a:solidFill>
                  <a:schemeClr val="bg1"/>
                </a:solidFill>
                <a:latin typeface="Helvetica" panose="020B0604020202020204" pitchFamily="34" charset="0"/>
                <a:ea typeface="Times" panose="02020603050405020304" pitchFamily="18" charset="0"/>
                <a:cs typeface="Times New Roman" panose="02020603050405020304" pitchFamily="18" charset="0"/>
              </a:rPr>
              <a:t>, 2012Q1- 2020</a:t>
            </a:r>
            <a:r>
              <a:rPr lang="en-US" sz="1600" b="1" kern="900" dirty="0">
                <a:solidFill>
                  <a:schemeClr val="bg1"/>
                </a:solidFill>
                <a:latin typeface="Helvetica" panose="020B0604020202020204" pitchFamily="34" charset="0"/>
                <a:ea typeface="Times" panose="02020603050405020304" pitchFamily="18" charset="0"/>
                <a:cs typeface="Times New Roman" panose="02020603050405020304" pitchFamily="18" charset="0"/>
              </a:rPr>
              <a:t> Q2</a:t>
            </a:r>
            <a:r>
              <a:rPr lang="en-US" sz="1600" b="1" kern="900" dirty="0" smtClean="0">
                <a:solidFill>
                  <a:schemeClr val="bg1"/>
                </a:solidFill>
                <a:latin typeface="Helvetica" panose="020B0604020202020204" pitchFamily="34" charset="0"/>
                <a:ea typeface="Times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kern="900" dirty="0">
                <a:solidFill>
                  <a:schemeClr val="bg1"/>
                </a:solidFill>
                <a:latin typeface="Helvetica" panose="020B0604020202020204" pitchFamily="34" charset="0"/>
                <a:ea typeface="Times" panose="02020603050405020304" pitchFamily="18" charset="0"/>
                <a:cs typeface="Times New Roman" panose="02020603050405020304" pitchFamily="18" charset="0"/>
              </a:rPr>
              <a:t>(USD </a:t>
            </a:r>
            <a:r>
              <a:rPr lang="en-US" sz="1600" b="1" kern="900" dirty="0" smtClean="0">
                <a:solidFill>
                  <a:schemeClr val="bg1"/>
                </a:solidFill>
                <a:latin typeface="Helvetica" panose="020B0604020202020204" pitchFamily="34" charset="0"/>
                <a:ea typeface="Times" panose="02020603050405020304" pitchFamily="18" charset="0"/>
                <a:cs typeface="Times New Roman" panose="02020603050405020304" pitchFamily="18" charset="0"/>
              </a:rPr>
              <a:t>million)</a:t>
            </a:r>
            <a:endParaRPr lang="en-GB" sz="1400" dirty="0">
              <a:solidFill>
                <a:schemeClr val="bg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/>
          <a:srcRect l="25579" t="345" r="27215" b="92689"/>
          <a:stretch/>
        </p:blipFill>
        <p:spPr>
          <a:xfrm>
            <a:off x="4150625" y="1825533"/>
            <a:ext cx="4648199" cy="44871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54619" y="2280346"/>
            <a:ext cx="7516695" cy="2638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487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73629" y="237600"/>
            <a:ext cx="10402193" cy="1022400"/>
          </a:xfrm>
        </p:spPr>
        <p:txBody>
          <a:bodyPr/>
          <a:lstStyle/>
          <a:p>
            <a:r>
              <a:rPr lang="en-US" sz="2800" dirty="0" smtClean="0">
                <a:cs typeface="Helvetica" panose="020B0604020202020204" pitchFamily="34" charset="0"/>
              </a:rPr>
              <a:t>Las </a:t>
            </a:r>
            <a:r>
              <a:rPr lang="en-US" sz="2800" dirty="0" err="1">
                <a:cs typeface="Helvetica" panose="020B0604020202020204" pitchFamily="34" charset="0"/>
              </a:rPr>
              <a:t>d</a:t>
            </a:r>
            <a:r>
              <a:rPr lang="en-US" sz="2800" dirty="0" err="1" smtClean="0">
                <a:cs typeface="Helvetica" panose="020B0604020202020204" pitchFamily="34" charset="0"/>
              </a:rPr>
              <a:t>iez</a:t>
            </a:r>
            <a:r>
              <a:rPr lang="en-US" sz="2800" dirty="0" smtClean="0">
                <a:cs typeface="Helvetica" panose="020B0604020202020204" pitchFamily="34" charset="0"/>
              </a:rPr>
              <a:t> </a:t>
            </a:r>
            <a:r>
              <a:rPr lang="en-US" sz="2800" dirty="0" err="1" smtClean="0">
                <a:cs typeface="Helvetica" panose="020B0604020202020204" pitchFamily="34" charset="0"/>
              </a:rPr>
              <a:t>destinaciones</a:t>
            </a:r>
            <a:r>
              <a:rPr lang="en-US" sz="2800" dirty="0" smtClean="0">
                <a:cs typeface="Helvetica" panose="020B0604020202020204" pitchFamily="34" charset="0"/>
              </a:rPr>
              <a:t> </a:t>
            </a:r>
            <a:r>
              <a:rPr lang="en-US" sz="2800" dirty="0" err="1" smtClean="0">
                <a:cs typeface="Helvetica" panose="020B0604020202020204" pitchFamily="34" charset="0"/>
              </a:rPr>
              <a:t>más</a:t>
            </a:r>
            <a:r>
              <a:rPr lang="en-US" sz="2800" dirty="0" smtClean="0">
                <a:cs typeface="Helvetica" panose="020B0604020202020204" pitchFamily="34" charset="0"/>
              </a:rPr>
              <a:t> </a:t>
            </a:r>
            <a:r>
              <a:rPr lang="en-US" sz="2800" dirty="0" err="1" smtClean="0">
                <a:cs typeface="Helvetica" panose="020B0604020202020204" pitchFamily="34" charset="0"/>
              </a:rPr>
              <a:t>importantes</a:t>
            </a:r>
            <a:r>
              <a:rPr lang="en-US" sz="2800" dirty="0" smtClean="0">
                <a:cs typeface="Helvetica" panose="020B0604020202020204" pitchFamily="34" charset="0"/>
              </a:rPr>
              <a:t> de IED </a:t>
            </a:r>
            <a:r>
              <a:rPr lang="en-US" sz="2800" dirty="0" err="1" smtClean="0">
                <a:cs typeface="Helvetica" panose="020B0604020202020204" pitchFamily="34" charset="0"/>
              </a:rPr>
              <a:t>desde</a:t>
            </a:r>
            <a:r>
              <a:rPr lang="en-US" sz="2800" dirty="0" smtClean="0">
                <a:cs typeface="Helvetica" panose="020B0604020202020204" pitchFamily="34" charset="0"/>
              </a:rPr>
              <a:t> </a:t>
            </a:r>
            <a:r>
              <a:rPr lang="en-US" sz="2800" dirty="0" err="1" smtClean="0">
                <a:cs typeface="Helvetica" panose="020B0604020202020204" pitchFamily="34" charset="0"/>
              </a:rPr>
              <a:t>Japón</a:t>
            </a:r>
            <a:endParaRPr lang="en-GB" sz="2800" dirty="0">
              <a:cs typeface="Helvetica" panose="020B0604020202020204" pitchFamily="34" charset="0"/>
            </a:endParaRPr>
          </a:p>
        </p:txBody>
      </p:sp>
      <p:sp>
        <p:nvSpPr>
          <p:cNvPr id="6" name="Content Placeholder 4"/>
          <p:cNvSpPr>
            <a:spLocks noGrp="1"/>
          </p:cNvSpPr>
          <p:nvPr>
            <p:ph sz="half" idx="4294967295"/>
          </p:nvPr>
        </p:nvSpPr>
        <p:spPr>
          <a:xfrm>
            <a:off x="108857" y="5619159"/>
            <a:ext cx="11675822" cy="934142"/>
          </a:xfrm>
        </p:spPr>
        <p:txBody>
          <a:bodyPr>
            <a:no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b="1" dirty="0" err="1" smtClean="0">
                <a:solidFill>
                  <a:schemeClr val="tx1">
                    <a:lumMod val="50000"/>
                  </a:schemeClr>
                </a:solidFill>
                <a:latin typeface="Arial Narrow" panose="020B0606020202030204" pitchFamily="34" charset="0"/>
                <a:cs typeface="Helvetica" panose="020B0604020202020204" pitchFamily="34" charset="0"/>
              </a:rPr>
              <a:t>Sobre</a:t>
            </a:r>
            <a:r>
              <a:rPr lang="en-US" sz="1800" b="1" dirty="0" smtClean="0">
                <a:solidFill>
                  <a:schemeClr val="tx1">
                    <a:lumMod val="50000"/>
                  </a:schemeClr>
                </a:solidFill>
                <a:latin typeface="Arial Narrow" panose="020B0606020202030204" pitchFamily="34" charset="0"/>
                <a:cs typeface="Helvetica" panose="020B0604020202020204" pitchFamily="34" charset="0"/>
              </a:rPr>
              <a:t> la base del </a:t>
            </a:r>
            <a:r>
              <a:rPr lang="en-US" sz="1800" b="1" dirty="0" err="1" smtClean="0">
                <a:solidFill>
                  <a:schemeClr val="tx1">
                    <a:lumMod val="50000"/>
                  </a:schemeClr>
                </a:solidFill>
                <a:latin typeface="Arial Narrow" panose="020B0606020202030204" pitchFamily="34" charset="0"/>
                <a:cs typeface="Helvetica" panose="020B0604020202020204" pitchFamily="34" charset="0"/>
              </a:rPr>
              <a:t>país</a:t>
            </a:r>
            <a:r>
              <a:rPr lang="en-US" sz="1800" b="1" dirty="0" smtClean="0">
                <a:solidFill>
                  <a:schemeClr val="tx1">
                    <a:lumMod val="50000"/>
                  </a:schemeClr>
                </a:solidFill>
                <a:latin typeface="Arial Narrow" panose="020B0606020202030204" pitchFamily="34" charset="0"/>
                <a:cs typeface="Helvetica" panose="020B0604020202020204" pitchFamily="34" charset="0"/>
              </a:rPr>
              <a:t> </a:t>
            </a:r>
            <a:r>
              <a:rPr lang="en-US" sz="1800" b="1" dirty="0" err="1" smtClean="0">
                <a:solidFill>
                  <a:schemeClr val="tx1">
                    <a:lumMod val="50000"/>
                  </a:schemeClr>
                </a:solidFill>
                <a:latin typeface="Arial Narrow" panose="020B0606020202030204" pitchFamily="34" charset="0"/>
                <a:cs typeface="Helvetica" panose="020B0604020202020204" pitchFamily="34" charset="0"/>
              </a:rPr>
              <a:t>inmediato</a:t>
            </a:r>
            <a:r>
              <a:rPr lang="en-US" sz="1800" b="1" dirty="0" smtClean="0">
                <a:solidFill>
                  <a:schemeClr val="tx1">
                    <a:lumMod val="50000"/>
                  </a:schemeClr>
                </a:solidFill>
                <a:latin typeface="Arial Narrow" panose="020B0606020202030204" pitchFamily="34" charset="0"/>
                <a:cs typeface="Helvetica" panose="020B0604020202020204" pitchFamily="34" charset="0"/>
              </a:rPr>
              <a:t> </a:t>
            </a:r>
            <a:r>
              <a:rPr lang="en-US" sz="1800" b="1" dirty="0" err="1" smtClean="0">
                <a:solidFill>
                  <a:schemeClr val="tx1">
                    <a:lumMod val="50000"/>
                  </a:schemeClr>
                </a:solidFill>
                <a:latin typeface="Arial Narrow" panose="020B0606020202030204" pitchFamily="34" charset="0"/>
                <a:cs typeface="Helvetica" panose="020B0604020202020204" pitchFamily="34" charset="0"/>
              </a:rPr>
              <a:t>precedente</a:t>
            </a:r>
            <a:r>
              <a:rPr lang="en-US" sz="1800" b="1" dirty="0" smtClean="0">
                <a:solidFill>
                  <a:schemeClr val="tx1">
                    <a:lumMod val="50000"/>
                  </a:schemeClr>
                </a:solidFill>
                <a:latin typeface="Arial Narrow" panose="020B0606020202030204" pitchFamily="34" charset="0"/>
                <a:cs typeface="Helvetica" panose="020B0604020202020204" pitchFamily="34" charset="0"/>
              </a:rPr>
              <a:t>, </a:t>
            </a:r>
            <a:r>
              <a:rPr lang="en-US" sz="1800" b="1" dirty="0" err="1" smtClean="0">
                <a:solidFill>
                  <a:schemeClr val="tx1">
                    <a:lumMod val="50000"/>
                  </a:schemeClr>
                </a:solidFill>
                <a:latin typeface="Arial Narrow" panose="020B0606020202030204" pitchFamily="34" charset="0"/>
                <a:cs typeface="Helvetica" panose="020B0604020202020204" pitchFamily="34" charset="0"/>
              </a:rPr>
              <a:t>Estados</a:t>
            </a:r>
            <a:r>
              <a:rPr lang="en-US" sz="1800" b="1" dirty="0" smtClean="0">
                <a:solidFill>
                  <a:schemeClr val="tx1">
                    <a:lumMod val="50000"/>
                  </a:schemeClr>
                </a:solidFill>
                <a:latin typeface="Arial Narrow" panose="020B0606020202030204" pitchFamily="34" charset="0"/>
                <a:cs typeface="Helvetica" panose="020B0604020202020204" pitchFamily="34" charset="0"/>
              </a:rPr>
              <a:t> </a:t>
            </a:r>
            <a:r>
              <a:rPr lang="en-US" sz="1800" b="1" dirty="0" err="1" smtClean="0">
                <a:solidFill>
                  <a:schemeClr val="tx1">
                    <a:lumMod val="50000"/>
                  </a:schemeClr>
                </a:solidFill>
                <a:latin typeface="Arial Narrow" panose="020B0606020202030204" pitchFamily="34" charset="0"/>
                <a:cs typeface="Helvetica" panose="020B0604020202020204" pitchFamily="34" charset="0"/>
              </a:rPr>
              <a:t>Unidos</a:t>
            </a:r>
            <a:r>
              <a:rPr lang="en-US" sz="1800" b="1" dirty="0" smtClean="0">
                <a:solidFill>
                  <a:schemeClr val="tx1">
                    <a:lumMod val="50000"/>
                  </a:schemeClr>
                </a:solidFill>
                <a:latin typeface="Arial Narrow" panose="020B0606020202030204" pitchFamily="34" charset="0"/>
                <a:cs typeface="Helvetica" panose="020B0604020202020204" pitchFamily="34" charset="0"/>
              </a:rPr>
              <a:t> </a:t>
            </a:r>
            <a:r>
              <a:rPr lang="en-US" sz="1800" b="1" dirty="0" err="1" smtClean="0">
                <a:solidFill>
                  <a:schemeClr val="tx1">
                    <a:lumMod val="50000"/>
                  </a:schemeClr>
                </a:solidFill>
                <a:latin typeface="Arial Narrow" panose="020B0606020202030204" pitchFamily="34" charset="0"/>
                <a:cs typeface="Helvetica" panose="020B0604020202020204" pitchFamily="34" charset="0"/>
              </a:rPr>
              <a:t>es</a:t>
            </a:r>
            <a:r>
              <a:rPr lang="en-US" sz="1800" b="1" dirty="0" smtClean="0">
                <a:solidFill>
                  <a:schemeClr val="tx1">
                    <a:lumMod val="50000"/>
                  </a:schemeClr>
                </a:solidFill>
                <a:latin typeface="Arial Narrow" panose="020B0606020202030204" pitchFamily="34" charset="0"/>
                <a:cs typeface="Helvetica" panose="020B0604020202020204" pitchFamily="34" charset="0"/>
              </a:rPr>
              <a:t> el mayor </a:t>
            </a:r>
            <a:r>
              <a:rPr lang="en-US" sz="1800" b="1" dirty="0" err="1" smtClean="0">
                <a:solidFill>
                  <a:schemeClr val="tx1">
                    <a:lumMod val="50000"/>
                  </a:schemeClr>
                </a:solidFill>
                <a:latin typeface="Arial Narrow" panose="020B0606020202030204" pitchFamily="34" charset="0"/>
                <a:cs typeface="Helvetica" panose="020B0604020202020204" pitchFamily="34" charset="0"/>
              </a:rPr>
              <a:t>recipiente</a:t>
            </a:r>
            <a:r>
              <a:rPr lang="en-US" sz="1800" b="1" dirty="0" smtClean="0">
                <a:solidFill>
                  <a:schemeClr val="tx1">
                    <a:lumMod val="50000"/>
                  </a:schemeClr>
                </a:solidFill>
                <a:latin typeface="Arial Narrow" panose="020B0606020202030204" pitchFamily="34" charset="0"/>
                <a:cs typeface="Helvetica" panose="020B0604020202020204" pitchFamily="34" charset="0"/>
              </a:rPr>
              <a:t> de inversion </a:t>
            </a:r>
            <a:r>
              <a:rPr lang="en-US" sz="1800" b="1" dirty="0" err="1" smtClean="0">
                <a:solidFill>
                  <a:schemeClr val="tx1">
                    <a:lumMod val="50000"/>
                  </a:schemeClr>
                </a:solidFill>
                <a:latin typeface="Arial Narrow" panose="020B0606020202030204" pitchFamily="34" charset="0"/>
                <a:cs typeface="Helvetica" panose="020B0604020202020204" pitchFamily="34" charset="0"/>
              </a:rPr>
              <a:t>extranjera</a:t>
            </a:r>
            <a:r>
              <a:rPr lang="en-US" sz="1800" b="1" dirty="0" smtClean="0">
                <a:solidFill>
                  <a:schemeClr val="tx1">
                    <a:lumMod val="50000"/>
                  </a:schemeClr>
                </a:solidFill>
                <a:latin typeface="Arial Narrow" panose="020B0606020202030204" pitchFamily="34" charset="0"/>
                <a:cs typeface="Helvetica" panose="020B0604020202020204" pitchFamily="34" charset="0"/>
              </a:rPr>
              <a:t> </a:t>
            </a:r>
            <a:r>
              <a:rPr lang="en-US" sz="1800" b="1" dirty="0" err="1" smtClean="0">
                <a:solidFill>
                  <a:schemeClr val="tx1">
                    <a:lumMod val="50000"/>
                  </a:schemeClr>
                </a:solidFill>
                <a:latin typeface="Arial Narrow" panose="020B0606020202030204" pitchFamily="34" charset="0"/>
                <a:cs typeface="Helvetica" panose="020B0604020202020204" pitchFamily="34" charset="0"/>
              </a:rPr>
              <a:t>directa</a:t>
            </a:r>
            <a:r>
              <a:rPr lang="en-US" sz="1800" b="1" dirty="0" smtClean="0">
                <a:solidFill>
                  <a:schemeClr val="tx1">
                    <a:lumMod val="50000"/>
                  </a:schemeClr>
                </a:solidFill>
                <a:latin typeface="Arial Narrow" panose="020B0606020202030204" pitchFamily="34" charset="0"/>
                <a:cs typeface="Helvetica" panose="020B0604020202020204" pitchFamily="34" charset="0"/>
              </a:rPr>
              <a:t> </a:t>
            </a:r>
            <a:r>
              <a:rPr lang="en-US" sz="1800" b="1" dirty="0" err="1" smtClean="0">
                <a:solidFill>
                  <a:schemeClr val="tx1">
                    <a:lumMod val="50000"/>
                  </a:schemeClr>
                </a:solidFill>
                <a:latin typeface="Arial Narrow" panose="020B0606020202030204" pitchFamily="34" charset="0"/>
                <a:cs typeface="Helvetica" panose="020B0604020202020204" pitchFamily="34" charset="0"/>
              </a:rPr>
              <a:t>desde</a:t>
            </a:r>
            <a:r>
              <a:rPr lang="en-US" sz="1800" b="1" dirty="0" smtClean="0">
                <a:solidFill>
                  <a:schemeClr val="tx1">
                    <a:lumMod val="50000"/>
                  </a:schemeClr>
                </a:solidFill>
                <a:latin typeface="Arial Narrow" panose="020B0606020202030204" pitchFamily="34" charset="0"/>
                <a:cs typeface="Helvetica" panose="020B0604020202020204" pitchFamily="34" charset="0"/>
              </a:rPr>
              <a:t> </a:t>
            </a:r>
            <a:r>
              <a:rPr lang="en-US" sz="1800" b="1" dirty="0" err="1" smtClean="0">
                <a:solidFill>
                  <a:schemeClr val="tx1">
                    <a:lumMod val="50000"/>
                  </a:schemeClr>
                </a:solidFill>
                <a:latin typeface="Arial Narrow" panose="020B0606020202030204" pitchFamily="34" charset="0"/>
                <a:cs typeface="Helvetica" panose="020B0604020202020204" pitchFamily="34" charset="0"/>
              </a:rPr>
              <a:t>Japón</a:t>
            </a:r>
            <a:r>
              <a:rPr lang="en-US" sz="1800" b="1" dirty="0" smtClean="0">
                <a:solidFill>
                  <a:schemeClr val="tx1">
                    <a:lumMod val="50000"/>
                  </a:schemeClr>
                </a:solidFill>
                <a:latin typeface="Arial Narrow" panose="020B0606020202030204" pitchFamily="34" charset="0"/>
                <a:cs typeface="Helvetica" panose="020B0604020202020204" pitchFamily="34" charset="0"/>
              </a:rPr>
              <a:t>, </a:t>
            </a:r>
            <a:r>
              <a:rPr lang="en-US" sz="1800" dirty="0" err="1" smtClean="0">
                <a:solidFill>
                  <a:schemeClr val="tx1">
                    <a:lumMod val="50000"/>
                  </a:schemeClr>
                </a:solidFill>
                <a:latin typeface="Arial Narrow" panose="020B0606020202030204" pitchFamily="34" charset="0"/>
                <a:cs typeface="Helvetica" panose="020B0604020202020204" pitchFamily="34" charset="0"/>
              </a:rPr>
              <a:t>representando</a:t>
            </a:r>
            <a:r>
              <a:rPr lang="en-US" sz="1800" dirty="0" smtClean="0">
                <a:solidFill>
                  <a:schemeClr val="tx1">
                    <a:lumMod val="50000"/>
                  </a:schemeClr>
                </a:solidFill>
                <a:latin typeface="Arial Narrow" panose="020B0606020202030204" pitchFamily="34" charset="0"/>
                <a:cs typeface="Helvetica" panose="020B0604020202020204" pitchFamily="34" charset="0"/>
              </a:rPr>
              <a:t> 29</a:t>
            </a:r>
            <a:r>
              <a:rPr lang="en-US" sz="1800" b="1" dirty="0" smtClean="0">
                <a:solidFill>
                  <a:schemeClr val="tx1">
                    <a:lumMod val="50000"/>
                  </a:schemeClr>
                </a:solidFill>
                <a:latin typeface="Arial Narrow" panose="020B0606020202030204" pitchFamily="34" charset="0"/>
                <a:cs typeface="Helvetica" panose="020B0604020202020204" pitchFamily="34" charset="0"/>
              </a:rPr>
              <a:t>% </a:t>
            </a:r>
            <a:r>
              <a:rPr lang="en-US" sz="1800" dirty="0" smtClean="0">
                <a:solidFill>
                  <a:schemeClr val="tx1">
                    <a:lumMod val="50000"/>
                  </a:schemeClr>
                </a:solidFill>
                <a:latin typeface="Arial Narrow" panose="020B0606020202030204" pitchFamily="34" charset="0"/>
                <a:cs typeface="Helvetica" panose="020B0604020202020204" pitchFamily="34" charset="0"/>
              </a:rPr>
              <a:t>del total de IED </a:t>
            </a:r>
            <a:r>
              <a:rPr lang="en-US" sz="1800" dirty="0" err="1" smtClean="0">
                <a:solidFill>
                  <a:schemeClr val="tx1">
                    <a:lumMod val="50000"/>
                  </a:schemeClr>
                </a:solidFill>
                <a:latin typeface="Arial Narrow" panose="020B0606020202030204" pitchFamily="34" charset="0"/>
                <a:cs typeface="Helvetica" panose="020B0604020202020204" pitchFamily="34" charset="0"/>
              </a:rPr>
              <a:t>desde</a:t>
            </a:r>
            <a:r>
              <a:rPr lang="en-US" sz="1800" dirty="0" smtClean="0">
                <a:solidFill>
                  <a:schemeClr val="tx1">
                    <a:lumMod val="50000"/>
                  </a:schemeClr>
                </a:solidFill>
                <a:latin typeface="Arial Narrow" panose="020B0606020202030204" pitchFamily="34" charset="0"/>
                <a:cs typeface="Helvetica" panose="020B0604020202020204" pitchFamily="34" charset="0"/>
              </a:rPr>
              <a:t> </a:t>
            </a:r>
            <a:r>
              <a:rPr lang="en-US" sz="1800" dirty="0" err="1" smtClean="0">
                <a:solidFill>
                  <a:schemeClr val="tx1">
                    <a:lumMod val="50000"/>
                  </a:schemeClr>
                </a:solidFill>
                <a:latin typeface="Arial Narrow" panose="020B0606020202030204" pitchFamily="34" charset="0"/>
                <a:cs typeface="Helvetica" panose="020B0604020202020204" pitchFamily="34" charset="0"/>
              </a:rPr>
              <a:t>Japón</a:t>
            </a:r>
            <a:r>
              <a:rPr lang="en-US" sz="1800" dirty="0" smtClean="0">
                <a:solidFill>
                  <a:schemeClr val="tx1">
                    <a:lumMod val="50000"/>
                  </a:schemeClr>
                </a:solidFill>
                <a:latin typeface="Arial Narrow" panose="020B0606020202030204" pitchFamily="34" charset="0"/>
                <a:cs typeface="Helvetica" panose="020B0604020202020204" pitchFamily="34" charset="0"/>
              </a:rPr>
              <a:t> a finales de 2019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800" dirty="0" smtClean="0">
              <a:solidFill>
                <a:schemeClr val="tx1">
                  <a:lumMod val="50000"/>
                </a:schemeClr>
              </a:solidFill>
              <a:latin typeface="Arial Narrow" panose="020B0606020202030204" pitchFamily="34" charset="0"/>
              <a:cs typeface="Helvetica" panose="020B0604020202020204" pitchFamily="34" charset="0"/>
            </a:endParaRPr>
          </a:p>
          <a:p>
            <a:pPr>
              <a:spcAft>
                <a:spcPts val="600"/>
              </a:spcAft>
            </a:pPr>
            <a:endParaRPr lang="en-US" sz="1800" dirty="0" smtClean="0">
              <a:solidFill>
                <a:schemeClr val="tx1">
                  <a:lumMod val="50000"/>
                </a:schemeClr>
              </a:solidFill>
              <a:latin typeface="Arial Narrow" panose="020B0606020202030204" pitchFamily="34" charset="0"/>
              <a:cs typeface="Helvetica" panose="020B0604020202020204" pitchFamily="34" charset="0"/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800" dirty="0" smtClean="0">
              <a:solidFill>
                <a:schemeClr val="tx1">
                  <a:lumMod val="50000"/>
                </a:schemeClr>
              </a:solidFill>
              <a:latin typeface="Arial Narrow" panose="020B0606020202030204" pitchFamily="34" charset="0"/>
              <a:cs typeface="Helvetica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6553301"/>
            <a:ext cx="7435206" cy="2866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sz="1200" i="1" dirty="0" smtClean="0">
                <a:solidFill>
                  <a:srgbClr val="7F7F7F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Source</a:t>
            </a:r>
            <a:r>
              <a:rPr lang="en-GB" sz="1200" i="1" dirty="0">
                <a:solidFill>
                  <a:srgbClr val="7F7F7F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: </a:t>
            </a:r>
            <a:r>
              <a:rPr lang="en-GB" sz="1200" i="1" dirty="0" smtClean="0">
                <a:solidFill>
                  <a:srgbClr val="7F7F7F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Central Bank of Japan.</a:t>
            </a:r>
            <a:endParaRPr lang="en-GB" sz="12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2" name="Text Box 23"/>
          <p:cNvSpPr txBox="1">
            <a:spLocks noChangeArrowheads="1"/>
          </p:cNvSpPr>
          <p:nvPr/>
        </p:nvSpPr>
        <p:spPr bwMode="auto">
          <a:xfrm>
            <a:off x="637859" y="1432977"/>
            <a:ext cx="5920002" cy="68410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xtLst/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  <a:tabLst>
                <a:tab pos="539750" algn="l"/>
                <a:tab pos="756285" algn="l"/>
                <a:tab pos="972185" algn="l"/>
              </a:tabLst>
            </a:pPr>
            <a:r>
              <a:rPr lang="fr-FR" b="1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Diez </a:t>
            </a:r>
            <a:r>
              <a:rPr lang="fr-FR" b="1" dirty="0" err="1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destinaciones</a:t>
            </a:r>
            <a:r>
              <a:rPr lang="fr-FR" b="1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IED </a:t>
            </a:r>
            <a:r>
              <a:rPr lang="fr-FR" b="1" dirty="0" err="1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desde</a:t>
            </a:r>
            <a:r>
              <a:rPr lang="fr-FR" b="1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b="1" dirty="0" err="1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Japón</a:t>
            </a:r>
            <a:endParaRPr lang="fr-FR" b="1" dirty="0" smtClean="0">
              <a:solidFill>
                <a:schemeClr val="bg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  <a:tabLst>
                <a:tab pos="539750" algn="l"/>
                <a:tab pos="756285" algn="l"/>
                <a:tab pos="972185" algn="l"/>
              </a:tabLst>
            </a:pPr>
            <a:r>
              <a:rPr lang="fr-FR" sz="1400" dirty="0" err="1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Como</a:t>
            </a:r>
            <a:r>
              <a:rPr lang="fr-FR" sz="140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400" dirty="0" err="1" smtClean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porcentaje</a:t>
            </a:r>
            <a:r>
              <a:rPr lang="fr-FR" sz="1400" dirty="0" smtClean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del total de IED </a:t>
            </a:r>
            <a:r>
              <a:rPr lang="fr-FR" sz="1400" dirty="0" err="1" smtClean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desde</a:t>
            </a:r>
            <a:r>
              <a:rPr lang="fr-FR" sz="1400" dirty="0" smtClean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Japon a finales de </a:t>
            </a:r>
            <a:r>
              <a:rPr lang="fr-FR" sz="140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2019</a:t>
            </a:r>
            <a:endParaRPr lang="en-GB" sz="1400" dirty="0">
              <a:solidFill>
                <a:schemeClr val="bg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7817" y="2117079"/>
            <a:ext cx="5357295" cy="3214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377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s-CL" b="1" dirty="0" err="1" smtClean="0"/>
              <a:t>Proyecciones</a:t>
            </a:r>
            <a:r>
              <a:rPr lang="en-GB" altLang="es-CL" b="1" dirty="0" smtClean="0"/>
              <a:t> hasta finales de 2021</a:t>
            </a:r>
          </a:p>
        </p:txBody>
      </p:sp>
      <p:pic>
        <p:nvPicPr>
          <p:cNvPr id="2355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17138" y="1761389"/>
            <a:ext cx="8617962" cy="4747933"/>
          </a:xfrm>
        </p:spPr>
      </p:pic>
      <p:sp>
        <p:nvSpPr>
          <p:cNvPr id="6" name="TextBox 5"/>
          <p:cNvSpPr txBox="1"/>
          <p:nvPr/>
        </p:nvSpPr>
        <p:spPr>
          <a:xfrm>
            <a:off x="2086594" y="1393089"/>
            <a:ext cx="7244291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b="1" dirty="0" err="1" smtClean="0">
                <a:latin typeface="+mj-lt"/>
              </a:rPr>
              <a:t>Proyecciones</a:t>
            </a:r>
            <a:r>
              <a:rPr lang="en-GB" b="1" dirty="0" smtClean="0">
                <a:latin typeface="+mj-lt"/>
              </a:rPr>
              <a:t> de IED </a:t>
            </a:r>
            <a:r>
              <a:rPr lang="en-GB" b="1" dirty="0" err="1" smtClean="0">
                <a:latin typeface="+mj-lt"/>
              </a:rPr>
              <a:t>semestral</a:t>
            </a:r>
            <a:r>
              <a:rPr lang="en-GB" b="1" dirty="0" smtClean="0">
                <a:latin typeface="+mj-lt"/>
              </a:rPr>
              <a:t> hasta finales de  </a:t>
            </a:r>
            <a:r>
              <a:rPr lang="en-GB" b="1" dirty="0">
                <a:latin typeface="+mj-lt"/>
              </a:rPr>
              <a:t>2021, H2 2019=1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6604084"/>
            <a:ext cx="5138057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050" i="1" dirty="0" smtClean="0"/>
              <a:t>Source: OECD (2020), Foreign </a:t>
            </a:r>
            <a:r>
              <a:rPr lang="en-US" sz="1050" i="1" dirty="0"/>
              <a:t>Direct Investment Flows in the time of COVID-19 </a:t>
            </a:r>
          </a:p>
        </p:txBody>
      </p:sp>
    </p:spTree>
    <p:extLst>
      <p:ext uri="{BB962C8B-B14F-4D97-AF65-F5344CB8AC3E}">
        <p14:creationId xmlns:p14="http://schemas.microsoft.com/office/powerpoint/2010/main" val="1935135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Content Placeholder 4"/>
          <p:cNvSpPr>
            <a:spLocks noGrp="1"/>
          </p:cNvSpPr>
          <p:nvPr>
            <p:ph idx="1"/>
          </p:nvPr>
        </p:nvSpPr>
        <p:spPr>
          <a:xfrm>
            <a:off x="413657" y="1408113"/>
            <a:ext cx="11255829" cy="5410200"/>
          </a:xfrm>
        </p:spPr>
        <p:txBody>
          <a:bodyPr>
            <a:normAutofit fontScale="70000" lnSpcReduction="20000"/>
          </a:bodyPr>
          <a:lstStyle/>
          <a:p>
            <a:r>
              <a:rPr lang="es-CL" b="1" dirty="0">
                <a:latin typeface="+mj-lt"/>
              </a:rPr>
              <a:t>COVID-19 afecta a los inversores y las economías de manera diferente </a:t>
            </a:r>
            <a:r>
              <a:rPr lang="es-CL" dirty="0">
                <a:latin typeface="+mj-lt"/>
              </a:rPr>
              <a:t>en función del contexto nacional/regional y de las motivaciones de la IED </a:t>
            </a:r>
            <a:endParaRPr lang="es-CL" dirty="0" smtClean="0">
              <a:latin typeface="+mj-lt"/>
            </a:endParaRPr>
          </a:p>
          <a:p>
            <a:pPr lvl="1"/>
            <a:r>
              <a:rPr lang="es-CL" dirty="0" smtClean="0">
                <a:latin typeface="+mj-lt"/>
              </a:rPr>
              <a:t>IED </a:t>
            </a:r>
            <a:r>
              <a:rPr lang="es-CL" dirty="0">
                <a:latin typeface="+mj-lt"/>
              </a:rPr>
              <a:t>en sectores de salud y TIC, o IED que </a:t>
            </a:r>
            <a:r>
              <a:rPr lang="es-CL" dirty="0" smtClean="0">
                <a:latin typeface="+mj-lt"/>
              </a:rPr>
              <a:t>“busca conocimiento” </a:t>
            </a:r>
            <a:r>
              <a:rPr lang="es-CL" dirty="0">
                <a:latin typeface="+mj-lt"/>
              </a:rPr>
              <a:t>ha aumentado (y seguirá</a:t>
            </a:r>
            <a:r>
              <a:rPr lang="es-CL" dirty="0" smtClean="0">
                <a:latin typeface="+mj-lt"/>
              </a:rPr>
              <a:t>)</a:t>
            </a:r>
            <a:endParaRPr lang="en-GB" dirty="0">
              <a:latin typeface="+mj-lt"/>
            </a:endParaRPr>
          </a:p>
          <a:p>
            <a:pPr lvl="1"/>
            <a:r>
              <a:rPr lang="es-CL" dirty="0">
                <a:latin typeface="+mj-lt"/>
              </a:rPr>
              <a:t>Disminución en demanda de energía </a:t>
            </a:r>
            <a:r>
              <a:rPr lang="es-CL" dirty="0" smtClean="0">
                <a:latin typeface="+mj-lt"/>
              </a:rPr>
              <a:t>(junto con recuperación </a:t>
            </a:r>
            <a:r>
              <a:rPr lang="es-CL" dirty="0">
                <a:latin typeface="+mj-lt"/>
              </a:rPr>
              <a:t>“más verde</a:t>
            </a:r>
            <a:r>
              <a:rPr lang="es-CL" dirty="0" smtClean="0">
                <a:latin typeface="+mj-lt"/>
              </a:rPr>
              <a:t>”) </a:t>
            </a:r>
            <a:r>
              <a:rPr lang="es-CL" dirty="0">
                <a:latin typeface="+mj-lt"/>
              </a:rPr>
              <a:t>ha tenido (y podrá seguir) un impacto negativo para las economías que dependen de la IED en </a:t>
            </a:r>
            <a:r>
              <a:rPr lang="es-CL" dirty="0" smtClean="0">
                <a:latin typeface="+mj-lt"/>
              </a:rPr>
              <a:t>“recursos naturales” </a:t>
            </a:r>
            <a:endParaRPr lang="en-GB" dirty="0">
              <a:latin typeface="+mj-lt"/>
            </a:endParaRPr>
          </a:p>
          <a:p>
            <a:r>
              <a:rPr lang="es-CL" b="1" dirty="0">
                <a:latin typeface="+mj-lt"/>
              </a:rPr>
              <a:t>Cadenas Globales </a:t>
            </a:r>
            <a:r>
              <a:rPr lang="es-CL" b="1" dirty="0" smtClean="0">
                <a:latin typeface="+mj-lt"/>
              </a:rPr>
              <a:t>de Suministros</a:t>
            </a:r>
            <a:r>
              <a:rPr lang="es-CL" dirty="0" smtClean="0">
                <a:latin typeface="+mj-lt"/>
              </a:rPr>
              <a:t>: </a:t>
            </a:r>
            <a:r>
              <a:rPr lang="es-CL" dirty="0">
                <a:latin typeface="+mj-lt"/>
              </a:rPr>
              <a:t>Tendencias futuras de la IED que “buscan eficiencia” siguen siendo inciertas:</a:t>
            </a:r>
            <a:endParaRPr lang="en-GB" dirty="0">
              <a:latin typeface="+mj-lt"/>
            </a:endParaRPr>
          </a:p>
          <a:p>
            <a:pPr lvl="1"/>
            <a:r>
              <a:rPr lang="es-CL" dirty="0">
                <a:latin typeface="+mj-lt"/>
              </a:rPr>
              <a:t>Algunas empresas se están replanteando </a:t>
            </a:r>
            <a:r>
              <a:rPr lang="es-CL" dirty="0" smtClean="0">
                <a:latin typeface="+mj-lt"/>
              </a:rPr>
              <a:t>acortar </a:t>
            </a:r>
            <a:r>
              <a:rPr lang="es-CL" dirty="0">
                <a:latin typeface="+mj-lt"/>
              </a:rPr>
              <a:t>sus cadenas de suministro </a:t>
            </a:r>
            <a:r>
              <a:rPr lang="es-CL" dirty="0" smtClean="0">
                <a:latin typeface="+mj-lt"/>
              </a:rPr>
              <a:t>(incluso re-localizar)</a:t>
            </a:r>
            <a:endParaRPr lang="en-GB" dirty="0">
              <a:latin typeface="+mj-lt"/>
            </a:endParaRPr>
          </a:p>
          <a:p>
            <a:pPr lvl="1"/>
            <a:r>
              <a:rPr lang="es-CL" dirty="0">
                <a:latin typeface="+mj-lt"/>
              </a:rPr>
              <a:t>Otras podrían querer diversificar las redes de proveedores para aumentar la resiliencia a las perturbaciones específicas de la ubicación geográfica</a:t>
            </a:r>
            <a:endParaRPr lang="en-GB" dirty="0">
              <a:latin typeface="+mj-lt"/>
            </a:endParaRPr>
          </a:p>
          <a:p>
            <a:pPr lvl="0"/>
            <a:r>
              <a:rPr lang="es-CL" b="1" dirty="0">
                <a:latin typeface="+mj-lt"/>
              </a:rPr>
              <a:t>COVID se suma a otros factores que ya estaban llevando a las empresas a reconsiderar sus cadenas de suministro</a:t>
            </a:r>
            <a:r>
              <a:rPr lang="es-CL" dirty="0">
                <a:latin typeface="+mj-lt"/>
              </a:rPr>
              <a:t>: tensiones comerciales mundiales; demandas de los consumidores </a:t>
            </a:r>
            <a:r>
              <a:rPr lang="es-CL" dirty="0" smtClean="0">
                <a:latin typeface="+mj-lt"/>
              </a:rPr>
              <a:t>a </a:t>
            </a:r>
            <a:r>
              <a:rPr lang="es-CL" dirty="0">
                <a:latin typeface="+mj-lt"/>
              </a:rPr>
              <a:t>las empresas </a:t>
            </a:r>
            <a:r>
              <a:rPr lang="es-CL" dirty="0" smtClean="0">
                <a:latin typeface="+mj-lt"/>
              </a:rPr>
              <a:t>por producción </a:t>
            </a:r>
            <a:r>
              <a:rPr lang="es-CL" dirty="0">
                <a:latin typeface="+mj-lt"/>
              </a:rPr>
              <a:t>más </a:t>
            </a:r>
            <a:r>
              <a:rPr lang="es-CL" dirty="0" smtClean="0">
                <a:latin typeface="+mj-lt"/>
              </a:rPr>
              <a:t>sostenible </a:t>
            </a:r>
            <a:r>
              <a:rPr lang="es-CL" dirty="0">
                <a:latin typeface="+mj-lt"/>
              </a:rPr>
              <a:t>e </a:t>
            </a:r>
            <a:r>
              <a:rPr lang="es-CL" dirty="0" smtClean="0">
                <a:latin typeface="+mj-lt"/>
              </a:rPr>
              <a:t>inclusiva; </a:t>
            </a:r>
            <a:r>
              <a:rPr lang="es-CL" dirty="0">
                <a:latin typeface="+mj-lt"/>
              </a:rPr>
              <a:t>y la digitalización </a:t>
            </a:r>
            <a:endParaRPr lang="en-GB" dirty="0">
              <a:latin typeface="+mj-lt"/>
            </a:endParaRPr>
          </a:p>
          <a:p>
            <a:pPr marL="0" lvl="0" indent="0">
              <a:buNone/>
            </a:pPr>
            <a:r>
              <a:rPr lang="es-CL" dirty="0" smtClean="0">
                <a:latin typeface="+mj-lt"/>
              </a:rPr>
              <a:t>=&gt;puede </a:t>
            </a:r>
            <a:r>
              <a:rPr lang="es-CL" dirty="0">
                <a:latin typeface="+mj-lt"/>
              </a:rPr>
              <a:t>significar menos IED (desinversión) en algunos sectores, pero también nuevas oportunidades de IED.</a:t>
            </a:r>
            <a:endParaRPr lang="en-GB" dirty="0">
              <a:latin typeface="+mj-lt"/>
            </a:endParaRPr>
          </a:p>
        </p:txBody>
      </p:sp>
      <p:sp>
        <p:nvSpPr>
          <p:cNvPr id="25603" name="Title 1"/>
          <p:cNvSpPr>
            <a:spLocks noGrp="1"/>
          </p:cNvSpPr>
          <p:nvPr>
            <p:ph type="title"/>
          </p:nvPr>
        </p:nvSpPr>
        <p:spPr>
          <a:xfrm>
            <a:off x="2603500" y="238125"/>
            <a:ext cx="7416800" cy="1022350"/>
          </a:xfrm>
        </p:spPr>
        <p:txBody>
          <a:bodyPr/>
          <a:lstStyle/>
          <a:p>
            <a:r>
              <a:rPr lang="en-GB" altLang="es-CL" b="1" dirty="0" err="1" smtClean="0"/>
              <a:t>Impactos</a:t>
            </a:r>
            <a:r>
              <a:rPr lang="en-GB" altLang="es-CL" b="1" dirty="0" smtClean="0"/>
              <a:t> de </a:t>
            </a:r>
            <a:r>
              <a:rPr lang="en-GB" altLang="es-CL" b="1" dirty="0" err="1" smtClean="0"/>
              <a:t>Mediano</a:t>
            </a:r>
            <a:r>
              <a:rPr lang="en-GB" altLang="es-CL" b="1" dirty="0" smtClean="0"/>
              <a:t> y Largo </a:t>
            </a:r>
            <a:r>
              <a:rPr lang="en-GB" altLang="es-CL" b="1" dirty="0" err="1" smtClean="0"/>
              <a:t>Plazo</a:t>
            </a:r>
            <a:endParaRPr lang="en-GB" altLang="es-CL" b="1" dirty="0" smtClean="0"/>
          </a:p>
        </p:txBody>
      </p:sp>
    </p:spTree>
    <p:extLst>
      <p:ext uri="{BB962C8B-B14F-4D97-AF65-F5344CB8AC3E}">
        <p14:creationId xmlns:p14="http://schemas.microsoft.com/office/powerpoint/2010/main" val="1408529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CDE_Français_blanc">
  <a:themeElements>
    <a:clrScheme name="OECD white">
      <a:dk1>
        <a:srgbClr val="727272"/>
      </a:dk1>
      <a:lt1>
        <a:sysClr val="window" lastClr="FFFFFF"/>
      </a:lt1>
      <a:dk2>
        <a:srgbClr val="006299"/>
      </a:dk2>
      <a:lt2>
        <a:srgbClr val="E6E6E6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ECD">
      <a:majorFont>
        <a:latin typeface="Arial"/>
        <a:ea typeface=""/>
        <a:cs typeface=""/>
      </a:majorFont>
      <a:minorFont>
        <a:latin typeface="Georgia"/>
        <a:ea typeface=""/>
        <a:cs typeface="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OCDE_Français_blanc</Template>
  <TotalTime>1271</TotalTime>
  <Words>1203</Words>
  <Application>Microsoft Office PowerPoint</Application>
  <PresentationFormat>Panorámica</PresentationFormat>
  <Paragraphs>72</Paragraphs>
  <Slides>14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23" baseType="lpstr">
      <vt:lpstr>Arial</vt:lpstr>
      <vt:lpstr>Arial Narrow</vt:lpstr>
      <vt:lpstr>Calibri</vt:lpstr>
      <vt:lpstr>Georgia</vt:lpstr>
      <vt:lpstr>Helvetica</vt:lpstr>
      <vt:lpstr>Helvetica 65 Medium</vt:lpstr>
      <vt:lpstr>Times</vt:lpstr>
      <vt:lpstr>Times New Roman</vt:lpstr>
      <vt:lpstr>OCDE_Français_blanc</vt:lpstr>
      <vt:lpstr>   Fundación Chilena del Pacífico and Inter-American Dialogue   ¿Qué papel puede tener Japón en la recuperación post-Covid-19 de América Latina?      1 de DICIEMBRE de 2020</vt:lpstr>
      <vt:lpstr> IED disminuyó en 50% a consecuencia de disrupciones de COVID-19; acentuando la tendencia  de disminución de IED en los últimos 5 años </vt:lpstr>
      <vt:lpstr>Flujos de IED: entradas de capital mayores contracciones</vt:lpstr>
      <vt:lpstr>Fusiones y Adquisiciones Transfronterizas</vt:lpstr>
      <vt:lpstr>Disminución en los anuncios de nuevos proyectos </vt:lpstr>
      <vt:lpstr>Se observa una gran contracción de IED desde Japón al mundo durante el primer semester de 2020</vt:lpstr>
      <vt:lpstr>Las diez destinaciones más importantes de IED desde Japón</vt:lpstr>
      <vt:lpstr>Proyecciones hasta finales de 2021</vt:lpstr>
      <vt:lpstr>Impactos de Mediano y Largo Plazo</vt:lpstr>
      <vt:lpstr>Respuestas de Políticas de Inversiones a la crisis de COVID-19</vt:lpstr>
      <vt:lpstr>Respuestas de Políticas de Inversiones a la crisis de COVID-19</vt:lpstr>
      <vt:lpstr>Respuestas de Políticas de Inversiones a la crisis de COVID-19</vt:lpstr>
      <vt:lpstr>Una agenda de Inversiones responsables y sustentables es más importante que nunca</vt:lpstr>
      <vt:lpstr>GRACIAS!</vt:lpstr>
    </vt:vector>
  </TitlesOfParts>
  <Company>OECD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Impact of Covid-19 on global FDI flows and investment policy responses   IEG2 Meeting, 4 November 2020</dc:title>
  <dc:creator>AL HUSSAMI Fares, DAF/INV</dc:creator>
  <cp:lastModifiedBy>Luis Alberto Pino</cp:lastModifiedBy>
  <cp:revision>89</cp:revision>
  <dcterms:created xsi:type="dcterms:W3CDTF">2020-10-28T15:46:36Z</dcterms:created>
  <dcterms:modified xsi:type="dcterms:W3CDTF">2020-11-30T21:56:17Z</dcterms:modified>
</cp:coreProperties>
</file>